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  <p:sldMasterId id="2147484068" r:id="rId2"/>
  </p:sldMasterIdLst>
  <p:notesMasterIdLst>
    <p:notesMasterId r:id="rId38"/>
  </p:notesMasterIdLst>
  <p:handoutMasterIdLst>
    <p:handoutMasterId r:id="rId39"/>
  </p:handoutMasterIdLst>
  <p:sldIdLst>
    <p:sldId id="3106" r:id="rId3"/>
    <p:sldId id="3184" r:id="rId4"/>
    <p:sldId id="3192" r:id="rId5"/>
    <p:sldId id="3194" r:id="rId6"/>
    <p:sldId id="3195" r:id="rId7"/>
    <p:sldId id="3197" r:id="rId8"/>
    <p:sldId id="3198" r:id="rId9"/>
    <p:sldId id="3200" r:id="rId10"/>
    <p:sldId id="3203" r:id="rId11"/>
    <p:sldId id="3193" r:id="rId12"/>
    <p:sldId id="3190" r:id="rId13"/>
    <p:sldId id="3185" r:id="rId14"/>
    <p:sldId id="3186" r:id="rId15"/>
    <p:sldId id="3204" r:id="rId16"/>
    <p:sldId id="3205" r:id="rId17"/>
    <p:sldId id="3217" r:id="rId18"/>
    <p:sldId id="3187" r:id="rId19"/>
    <p:sldId id="3181" r:id="rId20"/>
    <p:sldId id="3191" r:id="rId21"/>
    <p:sldId id="3206" r:id="rId22"/>
    <p:sldId id="3183" r:id="rId23"/>
    <p:sldId id="3207" r:id="rId24"/>
    <p:sldId id="3211" r:id="rId25"/>
    <p:sldId id="3209" r:id="rId26"/>
    <p:sldId id="3212" r:id="rId27"/>
    <p:sldId id="3219" r:id="rId28"/>
    <p:sldId id="3210" r:id="rId29"/>
    <p:sldId id="3215" r:id="rId30"/>
    <p:sldId id="3216" r:id="rId31"/>
    <p:sldId id="3199" r:id="rId32"/>
    <p:sldId id="3201" r:id="rId33"/>
    <p:sldId id="3202" r:id="rId34"/>
    <p:sldId id="3220" r:id="rId35"/>
    <p:sldId id="3213" r:id="rId36"/>
    <p:sldId id="3214" r:id="rId37"/>
  </p:sldIdLst>
  <p:sldSz cx="9144000" cy="5143500" type="screen16x9"/>
  <p:notesSz cx="7099300" cy="10234613"/>
  <p:defaultTextStyle>
    <a:defPPr>
      <a:defRPr lang="zh-TW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CC"/>
    <a:srgbClr val="0000FF"/>
    <a:srgbClr val="9933FF"/>
    <a:srgbClr val="08101E"/>
    <a:srgbClr val="FF33CC"/>
    <a:srgbClr val="00FF00"/>
    <a:srgbClr val="66CCFF"/>
    <a:srgbClr val="FF6699"/>
    <a:srgbClr val="FFFFCC"/>
    <a:srgbClr val="CC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81" autoAdjust="0"/>
    <p:restoredTop sz="94670" autoAdjust="0"/>
  </p:normalViewPr>
  <p:slideViewPr>
    <p:cSldViewPr>
      <p:cViewPr varScale="1">
        <p:scale>
          <a:sx n="113" d="100"/>
          <a:sy n="113" d="100"/>
        </p:scale>
        <p:origin x="-108" y="-4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7566"/>
    </p:cViewPr>
  </p:sorterViewPr>
  <p:notesViewPr>
    <p:cSldViewPr>
      <p:cViewPr varScale="1">
        <p:scale>
          <a:sx n="75" d="100"/>
          <a:sy n="75" d="100"/>
        </p:scale>
        <p:origin x="-3954" y="-10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0510" y="0"/>
            <a:ext cx="3077137" cy="512304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r">
              <a:defRPr sz="1200"/>
            </a:lvl1pPr>
          </a:lstStyle>
          <a:p>
            <a:fld id="{8A725021-1F79-42D0-A299-13405D4F6F22}" type="datetimeFigureOut">
              <a:rPr lang="zh-HK" altLang="en-US" smtClean="0"/>
              <a:pPr/>
              <a:t>19/6/2020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0677"/>
            <a:ext cx="3077137" cy="512303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0510" y="9720677"/>
            <a:ext cx="3077137" cy="512303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r">
              <a:defRPr sz="1200"/>
            </a:lvl1pPr>
          </a:lstStyle>
          <a:p>
            <a:fld id="{3BD7BBA5-D9E3-44B5-B2F2-947B649CA32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3735578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3076363" cy="511731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9" y="4"/>
            <a:ext cx="3076363" cy="511731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r">
              <a:defRPr sz="1200"/>
            </a:lvl1pPr>
          </a:lstStyle>
          <a:p>
            <a:fld id="{37FD976A-52E1-40B4-9E4F-B3F195D02305}" type="datetimeFigureOut">
              <a:rPr lang="zh-HK" altLang="en-US" smtClean="0"/>
              <a:pPr/>
              <a:t>19/6/2020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7" tIns="47369" rIns="94737" bIns="47369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1" y="4861446"/>
            <a:ext cx="5679440" cy="4605576"/>
          </a:xfrm>
          <a:prstGeom prst="rect">
            <a:avLst/>
          </a:prstGeom>
        </p:spPr>
        <p:txBody>
          <a:bodyPr vert="horz" lIns="94737" tIns="47369" rIns="94737" bIns="47369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5" y="9721110"/>
            <a:ext cx="3076363" cy="511731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9" y="9721110"/>
            <a:ext cx="3076363" cy="511731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r">
              <a:defRPr sz="1200"/>
            </a:lvl1pPr>
          </a:lstStyle>
          <a:p>
            <a:fld id="{5AD8BD7D-2381-4957-B45C-9CCC909C69C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57350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D8BD7D-2381-4957-B45C-9CCC909C69C0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2117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E966E-B928-466C-8F9C-725671B3E0C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07708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C683F-AD2C-4AD4-8297-D28D5FD1404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4332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6236D-C123-47F9-93D3-9CD31EDE359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19223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55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19/6/2020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0990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19/6/2020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4240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19/6/2020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3306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19/6/2020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660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19/6/2020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894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19/6/2020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11702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19/6/2020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0423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82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19/6/2020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473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43A80-41A8-4C53-91BC-31471687AFF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53670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3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19/6/2020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25021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19/6/2020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7289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19/6/2020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951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F9A84-85BB-43A6-9F83-E7801599DD0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0012402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1EBA0-D54B-4CA3-8AC8-F82EBD707E1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95343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D29C5-CDA9-43FE-A6B2-513943155B8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5369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CC2F9-F9AE-4482-BAFC-86A0D11E03B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1770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3682A-0E6C-47FD-A98C-64281F79567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4145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D0942-B403-4BFE-A61D-FD5FCD60975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1932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09FCA-E3A8-4305-8462-3FB07105BA9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2891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新細明體" charset="-12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新細明體" charset="-12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B1E4E3C-1E68-44BF-A421-4622AD4A5C98}" type="slidenum">
              <a:rPr kumimoji="1" lang="zh-TW" altLang="en-US" smtClean="0">
                <a:latin typeface="Times New Roman" pitchFamily="18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zh-TW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644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19/6/2020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110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defTabSz="9143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C:\天泉辦公室\三堂崇拜\三堂崇拜power point\PowerPoint(背景圖)\講道／聖經\1035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53918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9919" y="267494"/>
            <a:ext cx="9144000" cy="4680519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</p:spPr>
        <p:txBody>
          <a:bodyPr vert="horz" lIns="91438" tIns="45719" rIns="91438" bIns="45719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ts val="8500"/>
              </a:lnSpc>
              <a:buClr>
                <a:srgbClr val="873624"/>
              </a:buClr>
              <a:buNone/>
              <a:defRPr/>
            </a:pPr>
            <a:r>
              <a:rPr lang="zh-TW" altLang="en-US" sz="6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貼近父的心腸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lvl="0" indent="0">
              <a:lnSpc>
                <a:spcPts val="5200"/>
              </a:lnSpc>
              <a:buClr>
                <a:srgbClr val="873624"/>
              </a:buClr>
              <a:buNone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</a:t>
            </a:r>
            <a:r>
              <a:rPr lang="zh-TW" altLang="en-US" sz="5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彼後 </a:t>
            </a:r>
            <a:r>
              <a:rPr lang="en-US" altLang="zh-TW" sz="5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5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54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1-11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6500"/>
              </a:lnSpc>
              <a:spcBef>
                <a:spcPct val="20000"/>
              </a:spcBef>
              <a:spcAft>
                <a:spcPts val="0"/>
              </a:spcAft>
              <a:buClr>
                <a:srgbClr val="87362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蕭仲駒牧師</a:t>
            </a:r>
          </a:p>
        </p:txBody>
      </p:sp>
    </p:spTree>
    <p:extLst>
      <p:ext uri="{BB962C8B-B14F-4D97-AF65-F5344CB8AC3E}">
        <p14:creationId xmlns:p14="http://schemas.microsoft.com/office/powerpoint/2010/main" xmlns="" val="2578704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GRACE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恩典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lvl="0">
              <a:buNone/>
            </a:pP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信仰生命 </a:t>
            </a:r>
            <a:r>
              <a:rPr kumimoji="1" lang="en-US" altLang="zh-TW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/ </a:t>
            </a: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屬靈生命的起始點：</a:t>
            </a:r>
            <a:r>
              <a:rPr kumimoji="1" lang="zh-TW" altLang="en-US" sz="3800" b="1" i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endParaRPr kumimoji="1" lang="en-US" altLang="zh-TW" sz="3800" b="1" i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+mn-ea"/>
              </a:rPr>
              <a:t>  因信</a:t>
            </a:r>
            <a:r>
              <a:rPr kumimoji="1" lang="zh-TW" altLang="en-US" sz="38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(v.1</a:t>
            </a:r>
            <a:r>
              <a:rPr kumimoji="1" lang="zh-TW" altLang="en-US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5) 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稱義</a:t>
            </a:r>
            <a:r>
              <a:rPr kumimoji="1" lang="zh-TW" altLang="en-US" sz="38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(v.4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「脫離</a:t>
            </a:r>
            <a:r>
              <a:rPr kumimoji="1" lang="en-US" altLang="zh-TW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…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」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</a:t>
            </a:r>
            <a:endParaRPr kumimoji="1" lang="en-US" altLang="zh-TW" sz="3800" b="1" kern="0" dirty="0">
              <a:solidFill>
                <a:srgbClr val="C00000"/>
              </a:solidFill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4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  </a:t>
            </a: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… </a:t>
            </a:r>
            <a:r>
              <a:rPr kumimoji="1" lang="zh-TW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叫我們既</a:t>
            </a: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kumimoji="1" lang="zh-TW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脫離世上從情慾</a:t>
            </a:r>
            <a:endParaRPr kumimoji="1" lang="en-US" altLang="zh-TW" sz="4400" b="1" i="1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buNone/>
            </a:pPr>
            <a:r>
              <a:rPr kumimoji="1" lang="en-US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kumimoji="1" lang="zh-TW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來的敗壞</a:t>
            </a:r>
            <a:r>
              <a:rPr kumimoji="1" lang="zh-TW" altLang="zh-TW" sz="4400" b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zh-TW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就得與神的性情有分</a:t>
            </a:r>
            <a:endParaRPr kumimoji="1" lang="en-US" altLang="zh-TW" sz="4400" b="1" i="1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buNone/>
            </a:pPr>
            <a:r>
              <a:rPr kumimoji="1" lang="en-US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〔</a:t>
            </a:r>
            <a:r>
              <a:rPr kumimoji="1" lang="zh-TW" altLang="en-US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就可以分享神的本性</a:t>
            </a:r>
            <a:r>
              <a:rPr kumimoji="1" lang="en-US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〕</a:t>
            </a:r>
            <a:r>
              <a:rPr kumimoji="1" lang="zh-TW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。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zh-TW" sz="38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endParaRPr lang="en-US" altLang="zh-TW" sz="3800" b="1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  <a:p>
            <a:pPr marL="0" indent="0" eaLnBrk="1" hangingPunct="1">
              <a:lnSpc>
                <a:spcPts val="3600"/>
              </a:lnSpc>
              <a:buFont typeface="Wingdings" pitchFamily="2" charset="2"/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921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GRACE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恩典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lvl="0">
              <a:buNone/>
            </a:pP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信仰生命 </a:t>
            </a:r>
            <a:r>
              <a:rPr kumimoji="1" lang="en-US" altLang="zh-TW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/ </a:t>
            </a: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屬靈生命的起始點：</a:t>
            </a:r>
            <a:r>
              <a:rPr kumimoji="1" lang="zh-TW" altLang="en-US" sz="3800" b="1" i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endParaRPr kumimoji="1" lang="en-US" altLang="zh-TW" sz="3800" b="1" i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新細明體" panose="02020500000000000000" pitchFamily="18" charset="-120"/>
              </a:rPr>
              <a:t>  因信</a:t>
            </a:r>
            <a:r>
              <a:rPr kumimoji="1" lang="zh-TW" altLang="en-US" sz="38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(v.1</a:t>
            </a:r>
            <a:r>
              <a:rPr kumimoji="1" lang="zh-TW" altLang="en-US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5) 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稱義</a:t>
            </a:r>
            <a:r>
              <a:rPr kumimoji="1" lang="zh-TW" altLang="en-US" sz="38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(v.9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「過去的罪已經</a:t>
            </a:r>
            <a:endParaRPr kumimoji="1" lang="en-US" altLang="zh-TW" sz="3800" b="1" kern="0" dirty="0">
              <a:solidFill>
                <a:srgbClr val="000000"/>
              </a:solidFill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 得了潔淨」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</a:t>
            </a: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9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  </a:t>
            </a: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…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忘了他</a:t>
            </a:r>
            <a:r>
              <a:rPr kumimoji="1" lang="zh-TW" altLang="en-US" sz="4000" b="1" u="sng" kern="0" dirty="0">
                <a:solidFill>
                  <a:srgbClr val="000000"/>
                </a:solidFill>
                <a:latin typeface="Arial"/>
                <a:ea typeface="新細明體"/>
              </a:rPr>
              <a:t>舊日的罪已經得了潔淨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。</a:t>
            </a:r>
          </a:p>
          <a:p>
            <a:pPr lvl="0">
              <a:buNone/>
            </a:pPr>
            <a:endParaRPr lang="en-US" altLang="zh-TW" sz="3800" b="1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  <a:p>
            <a:pPr marL="0" indent="0" eaLnBrk="1" hangingPunct="1">
              <a:lnSpc>
                <a:spcPts val="3600"/>
              </a:lnSpc>
              <a:buFont typeface="Wingdings" pitchFamily="2" charset="2"/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0778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GATHER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聚集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3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  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 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他</a:t>
            </a:r>
            <a:r>
              <a:rPr lang="zh-TW" altLang="zh-TW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是那</a:t>
            </a:r>
            <a:r>
              <a:rPr lang="zh-TW" altLang="zh-TW" sz="4000" dirty="0">
                <a:ea typeface="標楷體" panose="03000509000000000000" pitchFamily="65" charset="-120"/>
                <a:cs typeface="Times New Roman" panose="02020603050405020304" pitchFamily="18" charset="0"/>
              </a:rPr>
              <a:t>位用自己的</a:t>
            </a:r>
            <a:r>
              <a:rPr lang="zh-TW" altLang="zh-TW" sz="4000" b="1" i="1" dirty="0">
                <a:ea typeface="標楷體" panose="03000509000000000000" pitchFamily="65" charset="-120"/>
                <a:cs typeface="Times New Roman" panose="02020603050405020304" pitchFamily="18" charset="0"/>
              </a:rPr>
              <a:t>榮耀</a:t>
            </a:r>
            <a:r>
              <a:rPr lang="zh-TW" altLang="zh-TW" sz="4000" dirty="0">
                <a:ea typeface="標楷體" panose="03000509000000000000" pitchFamily="65" charset="-120"/>
                <a:cs typeface="Times New Roman" panose="02020603050405020304" pitchFamily="18" charset="0"/>
              </a:rPr>
              <a:t> 和</a:t>
            </a:r>
            <a:r>
              <a:rPr lang="zh-TW" altLang="zh-TW" sz="4000" b="1" i="1" dirty="0">
                <a:ea typeface="標楷體" panose="03000509000000000000" pitchFamily="65" charset="-120"/>
                <a:cs typeface="Times New Roman" panose="02020603050405020304" pitchFamily="18" charset="0"/>
              </a:rPr>
              <a:t>美善</a:t>
            </a:r>
            <a:r>
              <a:rPr lang="en-US" altLang="zh-TW" sz="4000" b="1" i="1" dirty="0"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4000" dirty="0"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4000" dirty="0"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4000" dirty="0">
                <a:latin typeface="方正粗黑" panose="03000509000000000000" pitchFamily="65" charset="-120"/>
                <a:ea typeface="方正粗黑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zh-TW" sz="4000" u="sng" dirty="0">
                <a:latin typeface="方正粗黑" panose="03000509000000000000" pitchFamily="65" charset="-120"/>
                <a:ea typeface="方正粗黑" panose="03000509000000000000" pitchFamily="65" charset="-120"/>
                <a:cs typeface="Times New Roman" panose="02020603050405020304" pitchFamily="18" charset="0"/>
              </a:rPr>
              <a:t>呼召</a:t>
            </a:r>
            <a:r>
              <a:rPr lang="zh-TW" altLang="en-US" sz="4000" u="sng" dirty="0">
                <a:latin typeface="方正粗黑" panose="03000509000000000000" pitchFamily="65" charset="-120"/>
                <a:ea typeface="方正粗黑" panose="03000509000000000000" pitchFamily="65" charset="-120"/>
                <a:cs typeface="Times New Roman" panose="02020603050405020304" pitchFamily="18" charset="0"/>
              </a:rPr>
              <a:t>我們的</a:t>
            </a:r>
            <a:endParaRPr lang="zh-HK" altLang="en-US" sz="40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7175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GATHER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聚集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舊約希伯來文 </a:t>
            </a:r>
            <a:r>
              <a:rPr lang="en-US" altLang="zh-TW" sz="4000" b="1" i="1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qahal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泛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</a:t>
            </a:r>
            <a:r>
              <a:rPr lang="zh-TW" altLang="en-US" sz="4000" b="1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群眾集會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包括宗教性及非宗教性的聚會。</a:t>
            </a: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神召集以色列，要他們事奉、敬拜祂。</a:t>
            </a: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（出 </a:t>
            </a:r>
            <a:r>
              <a:rPr lang="en-US" altLang="zh-TW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16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235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GATHER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聚集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耶和華對摩西說：「法老心裏固執，不 </a:t>
            </a:r>
            <a:endParaRPr lang="en-US" altLang="zh-TW" sz="38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肯容百姓去。明日早晨</a:t>
            </a:r>
            <a:r>
              <a:rPr lang="en-US" altLang="zh-TW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 </a:t>
            </a:r>
            <a:r>
              <a:rPr lang="zh-TW" altLang="en-US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你要往河邊迎</a:t>
            </a:r>
            <a:endParaRPr lang="en-US" altLang="zh-TW" sz="38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接他</a:t>
            </a:r>
            <a:r>
              <a:rPr lang="en-US" altLang="zh-TW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 </a:t>
            </a:r>
            <a:r>
              <a:rPr lang="zh-TW" altLang="en-US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對他說：</a:t>
            </a:r>
            <a:r>
              <a:rPr lang="en-US" altLang="zh-TW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『</a:t>
            </a:r>
            <a:r>
              <a:rPr lang="zh-TW" altLang="en-US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耶和華希伯來人的神</a:t>
            </a:r>
            <a:endParaRPr lang="en-US" altLang="zh-TW" sz="38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打發我來見你，說：容我的百姓去，好</a:t>
            </a:r>
            <a:endParaRPr lang="en-US" altLang="zh-TW" sz="38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在曠野</a:t>
            </a:r>
            <a:r>
              <a:rPr lang="zh-TW" altLang="en-US" sz="3800" b="1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事奉</a:t>
            </a:r>
            <a:r>
              <a:rPr lang="zh-TW" altLang="en-US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我。到如今你還是不聽。</a:t>
            </a:r>
            <a:r>
              <a:rPr lang="en-US" altLang="zh-TW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』</a:t>
            </a:r>
            <a:r>
              <a:rPr lang="zh-TW" altLang="en-US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endParaRPr lang="en-US" altLang="zh-TW" sz="38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					</a:t>
            </a:r>
            <a:r>
              <a:rPr lang="zh-TW" altLang="en-US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（出 </a:t>
            </a:r>
            <a:r>
              <a:rPr lang="en-US" altLang="zh-TW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en-US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14-16</a:t>
            </a:r>
            <a:r>
              <a:rPr lang="zh-TW" altLang="en-US" sz="3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9290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GATHER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聚集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「事奉」</a:t>
            </a:r>
            <a:r>
              <a:rPr lang="zh-TW" alt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zh-TW" altLang="en-US" sz="4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基本意義是「敬拜」。</a:t>
            </a:r>
            <a:endParaRPr lang="en-US" altLang="zh-TW" sz="44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zh-TW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4000" b="1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en-US" altLang="zh-TW" sz="4000" b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所以，是神呼召祂的選民出來，</a:t>
            </a:r>
            <a:endParaRPr lang="en-US" altLang="zh-TW" sz="4400" b="1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zh-TW" alt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要他們「聚集」，事奉、敬拜祂！</a:t>
            </a:r>
            <a:endParaRPr lang="en-US" altLang="zh-TW" sz="4400" b="1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2152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GATHER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聚集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在七十士譯本，希伯來文 </a:t>
            </a:r>
            <a:r>
              <a:rPr lang="en-US" altLang="zh-TW" sz="4000" b="1" i="1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qahal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，翻譯</a:t>
            </a: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</a:t>
            </a:r>
            <a:r>
              <a:rPr lang="zh-TW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希臘文 </a:t>
            </a:r>
            <a:r>
              <a:rPr lang="en-US" altLang="zh-TW" sz="40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ekklesia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（「</a:t>
            </a:r>
            <a:r>
              <a:rPr lang="zh-TW" altLang="en-US" sz="4000" b="1" u="sng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被召出來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」）。</a:t>
            </a: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新約作者用</a:t>
            </a:r>
            <a:r>
              <a:rPr lang="zh-TW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ekklesia</a:t>
            </a:r>
            <a:r>
              <a:rPr lang="en-US" altLang="zh-TW" sz="4000" b="1" i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形容神的子民</a:t>
            </a: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—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即是「教會」。</a:t>
            </a: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US" altLang="zh-TW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8216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GROW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成長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marL="742950" indent="-742950">
              <a:spcAft>
                <a:spcPts val="0"/>
              </a:spcAft>
              <a:buAutoNum type="arabicPeriod"/>
            </a:pPr>
            <a:r>
              <a:rPr lang="zh-TW" alt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認識神</a:t>
            </a:r>
            <a:r>
              <a:rPr lang="zh-TW" altLang="zh-TW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TW" sz="3600" b="1" dirty="0">
                <a:latin typeface="Times New Roman" panose="02020603050405020304" pitchFamily="18" charset="0"/>
              </a:rPr>
              <a:t>v.3</a:t>
            </a:r>
            <a:r>
              <a:rPr lang="zh-TW" altLang="zh-TW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3600" b="1" dirty="0">
                <a:latin typeface="Times New Roman" panose="02020603050405020304" pitchFamily="18" charset="0"/>
              </a:rPr>
              <a:t>8</a:t>
            </a:r>
            <a:r>
              <a:rPr lang="zh-TW" altLang="zh-TW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742950" indent="-742950">
              <a:spcAft>
                <a:spcPts val="0"/>
              </a:spcAft>
              <a:buAutoNum type="arabicPeriod"/>
            </a:pPr>
            <a:r>
              <a:rPr kumimoji="1" lang="zh-TW" altLang="en-US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因著認識神，「神以他</a:t>
            </a:r>
            <a:r>
              <a:rPr kumimoji="1" lang="zh-TW" altLang="en-US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神聖的能力</a:t>
            </a:r>
            <a:r>
              <a:rPr kumimoji="1" lang="en-US" altLang="zh-TW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marL="0" indent="0">
              <a:spcAft>
                <a:spcPts val="0"/>
              </a:spcAft>
              <a:buNone/>
            </a:pPr>
            <a:r>
              <a:rPr kumimoji="1" lang="zh-TW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把</a:t>
            </a:r>
            <a:r>
              <a:rPr kumimoji="1" lang="zh-TW" altLang="en-US" i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一切有關生命 </a:t>
            </a:r>
            <a:r>
              <a:rPr kumimoji="1" lang="zh-TW" altLang="en-US" i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lang="en-US" altLang="zh-TW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(life belonging to God)</a:t>
            </a:r>
            <a:r>
              <a:rPr kumimoji="1" lang="en-US" altLang="zh-TW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kumimoji="1" lang="zh-TW" altLang="en-US" i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   和敬虔 </a:t>
            </a:r>
            <a:r>
              <a:rPr kumimoji="1" lang="zh-TW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(piety towards God, godliness, holiness) 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kumimoji="1" lang="en-US" altLang="zh-TW" kern="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1" lang="zh-TW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的事，都賜給了我們。」（</a:t>
            </a:r>
            <a:r>
              <a:rPr kumimoji="1" lang="en-US" altLang="zh-TW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v.3—</a:t>
            </a:r>
            <a:r>
              <a:rPr kumimoji="1" lang="zh-TW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新譯本）</a:t>
            </a:r>
            <a:endParaRPr kumimoji="1" lang="en-US" altLang="zh-TW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Aft>
                <a:spcPts val="0"/>
              </a:spcAft>
              <a:buNone/>
            </a:pPr>
            <a:r>
              <a:rPr kumimoji="1" lang="en-US" altLang="zh-TW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3.   </a:t>
            </a:r>
            <a:r>
              <a:rPr kumimoji="1" lang="zh-TW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「一切有關生命和敬虔的事」的實踐</a:t>
            </a:r>
            <a:endParaRPr lang="en-US" altLang="zh-TW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kumimoji="1" lang="en-US" altLang="zh-TW" i="1" kern="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endParaRPr kumimoji="1" lang="en-US" altLang="zh-TW" kern="0" dirty="0">
              <a:latin typeface="Arial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0828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GROW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成長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lvl="0">
              <a:lnSpc>
                <a:spcPts val="4500"/>
              </a:lnSpc>
              <a:buNone/>
            </a:pPr>
            <a:r>
              <a:rPr kumimoji="1" lang="en-US" altLang="zh-TW" sz="3600" b="1" kern="0" dirty="0">
                <a:solidFill>
                  <a:srgbClr val="C00000"/>
                </a:solidFill>
                <a:latin typeface="Arial"/>
                <a:ea typeface="新細明體"/>
              </a:rPr>
              <a:t>3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神的神能已將一切關乎生命和虔敬的</a:t>
            </a:r>
          </a:p>
          <a:p>
            <a:pPr lvl="0">
              <a:lnSpc>
                <a:spcPts val="4500"/>
              </a:lnSpc>
              <a:buNone/>
            </a:pP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   事賜給我們，皆因我們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認識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那用自己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lnSpc>
                <a:spcPts val="4500"/>
              </a:lnSpc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   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榮耀和美德召我們的主。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lnSpc>
                <a:spcPts val="4500"/>
              </a:lnSpc>
              <a:buNone/>
            </a:pPr>
            <a:r>
              <a:rPr kumimoji="1" lang="en-US" altLang="zh-TW" sz="3600" b="1" kern="0" dirty="0">
                <a:solidFill>
                  <a:srgbClr val="C00000"/>
                </a:solidFill>
                <a:latin typeface="Arial"/>
                <a:ea typeface="新細明體"/>
              </a:rPr>
              <a:t>8</a:t>
            </a:r>
            <a:r>
              <a:rPr kumimoji="1" lang="zh-TW" altLang="en-US" sz="36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你們若充充足足的有這幾樣，就必使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lnSpc>
                <a:spcPts val="4500"/>
              </a:lnSpc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   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你們在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認識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我們的主耶穌基督上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lnSpc>
                <a:spcPts val="4500"/>
              </a:lnSpc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   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不至於閒懶不結果子了。</a:t>
            </a:r>
          </a:p>
          <a:p>
            <a:pPr lvl="0">
              <a:buNone/>
            </a:pPr>
            <a:endParaRPr kumimoji="1" lang="zh-TW" altLang="en-US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765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GROW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成長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kumimoji="1" lang="en-US" altLang="zh-TW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kumimoji="1" lang="zh-TW" altLang="en-US" sz="4000" b="1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因著認識神</a:t>
            </a:r>
            <a:r>
              <a:rPr kumimoji="1" lang="zh-TW" altLang="en-US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，「神以他</a:t>
            </a:r>
            <a:r>
              <a:rPr kumimoji="1" lang="zh-TW" altLang="en-US" sz="4000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神聖的能力</a:t>
            </a:r>
            <a:r>
              <a:rPr kumimoji="1" lang="en-US" altLang="zh-TW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… </a:t>
            </a:r>
          </a:p>
          <a:p>
            <a:pPr marL="0" indent="0">
              <a:spcAft>
                <a:spcPts val="0"/>
              </a:spcAft>
              <a:buNone/>
            </a:pPr>
            <a:r>
              <a:rPr kumimoji="1" lang="en-US" altLang="zh-TW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kumimoji="1" lang="zh-TW" altLang="en-US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把</a:t>
            </a:r>
            <a:r>
              <a:rPr kumimoji="1" lang="zh-TW" altLang="en-US" sz="4000" b="1" i="1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一切有關生命</a:t>
            </a:r>
            <a:r>
              <a:rPr kumimoji="1" lang="zh-TW" altLang="en-US" sz="4000" b="1" i="1" kern="0" dirty="0">
                <a:solidFill>
                  <a:srgbClr val="C00000"/>
                </a:solidFill>
                <a:latin typeface="Arial"/>
                <a:ea typeface="新細明體"/>
              </a:rPr>
              <a:t>  </a:t>
            </a:r>
            <a:r>
              <a:rPr lang="en-US" altLang="zh-TW" sz="36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(life belonging to God)</a:t>
            </a:r>
          </a:p>
          <a:p>
            <a:pPr marL="0" indent="0">
              <a:spcAft>
                <a:spcPts val="0"/>
              </a:spcAft>
              <a:buNone/>
            </a:pPr>
            <a:r>
              <a:rPr kumimoji="1" lang="en-US" altLang="zh-TW" sz="3600" b="1" i="1" kern="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1" lang="zh-TW" altLang="en-US" sz="4000" b="1" i="1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和敬虔</a:t>
            </a:r>
            <a:r>
              <a:rPr kumimoji="1" lang="zh-TW" altLang="en-US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36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(piety towards God, godliness, 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altLang="zh-TW" sz="36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holiness) </a:t>
            </a:r>
            <a:r>
              <a:rPr kumimoji="1" lang="zh-TW" altLang="en-US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的事，</a:t>
            </a:r>
            <a:r>
              <a:rPr kumimoji="1" lang="zh-TW" altLang="en-US" sz="4000" b="1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都賜給了我們</a:t>
            </a:r>
            <a:r>
              <a:rPr kumimoji="1" lang="zh-TW" altLang="en-US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。 </a:t>
            </a:r>
            <a:r>
              <a:rPr lang="zh-TW" altLang="zh-TW" sz="36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他是</a:t>
            </a:r>
            <a:r>
              <a:rPr lang="en-US" altLang="zh-TW" sz="36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altLang="zh-TW" sz="36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zh-TW" sz="36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那</a:t>
            </a:r>
            <a:r>
              <a:rPr lang="zh-TW" altLang="zh-TW" sz="36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位用自己的</a:t>
            </a:r>
            <a:r>
              <a:rPr lang="zh-TW" altLang="zh-TW" sz="3600" b="1" i="1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榮耀</a:t>
            </a:r>
            <a:r>
              <a:rPr lang="zh-TW" altLang="zh-TW" sz="36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和</a:t>
            </a:r>
            <a:r>
              <a:rPr lang="zh-TW" altLang="zh-TW" sz="3600" b="1" i="1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美善</a:t>
            </a:r>
            <a:r>
              <a:rPr lang="en-US" altLang="zh-TW" sz="3600" b="1" i="1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36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3600" u="sng" dirty="0">
                <a:solidFill>
                  <a:prstClr val="black"/>
                </a:solidFill>
                <a:latin typeface="方正粗黑" panose="03000509000000000000" pitchFamily="65" charset="-120"/>
                <a:ea typeface="方正粗黑" panose="03000509000000000000" pitchFamily="65" charset="-120"/>
                <a:cs typeface="Times New Roman" panose="02020603050405020304" pitchFamily="18" charset="0"/>
              </a:rPr>
              <a:t>呼召</a:t>
            </a:r>
            <a:r>
              <a:rPr lang="zh-TW" altLang="zh-TW" sz="3600" b="1" u="sng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我們的</a:t>
            </a:r>
            <a:r>
              <a:rPr kumimoji="1" lang="zh-TW" altLang="en-US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kumimoji="1" lang="en-US" altLang="zh-TW" sz="4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kumimoji="1" lang="en-US" altLang="zh-TW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kumimoji="1" lang="zh-TW" altLang="en-US" sz="3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kumimoji="1" lang="en-US" altLang="zh-TW" sz="3600" b="1" kern="0" dirty="0">
                <a:solidFill>
                  <a:srgbClr val="C00000"/>
                </a:solidFill>
                <a:latin typeface="Arial"/>
                <a:ea typeface="新細明體"/>
              </a:rPr>
              <a:t>v.3</a:t>
            </a:r>
            <a:r>
              <a:rPr kumimoji="1" lang="en-US" altLang="zh-TW" sz="3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kumimoji="1" lang="zh-TW" altLang="en-US" sz="3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新譯本，</a:t>
            </a:r>
            <a:r>
              <a:rPr lang="zh-TW" altLang="en-US" sz="3600" kern="1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一些字句經重新編排</a:t>
            </a:r>
            <a:r>
              <a:rPr kumimoji="1" lang="zh-TW" altLang="en-US" sz="36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kumimoji="1" lang="en-US" altLang="zh-TW" sz="3600" kern="0" dirty="0">
              <a:latin typeface="Arial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445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 algn="ctr">
              <a:buNone/>
            </a:pP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lang="zh-TW" altLang="en-US" sz="42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靈命成長的「</a:t>
            </a:r>
            <a:r>
              <a:rPr lang="en-US" altLang="zh-TW" sz="42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5G</a:t>
            </a:r>
            <a:r>
              <a:rPr lang="zh-TW" altLang="en-US" sz="4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」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	      GRACE	  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恩典</a:t>
            </a:r>
            <a:endParaRPr lang="en-US" altLang="zh-TW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	      GATHER  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聚集</a:t>
            </a:r>
            <a:endParaRPr lang="en-US" altLang="zh-TW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	      GROW	  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成</a:t>
            </a: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長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	      GIVE	  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施予</a:t>
            </a:r>
            <a:endParaRPr lang="en-US" altLang="zh-TW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               </a:t>
            </a:r>
            <a:r>
              <a:rPr lang="en-US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GO		  </a:t>
            </a: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要去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2570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GROW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成長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kumimoji="1" lang="en-US" altLang="zh-TW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kumimoji="1" lang="en-US" altLang="zh-TW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3.</a:t>
            </a:r>
            <a:r>
              <a:rPr kumimoji="1" lang="zh-TW" altLang="en-US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kumimoji="1" lang="zh-TW" altLang="en-US" sz="4000" b="1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一切有關生命和敬虔的事</a:t>
            </a:r>
            <a:r>
              <a:rPr kumimoji="1" lang="zh-TW" altLang="en-US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」的實踐</a:t>
            </a:r>
          </a:p>
          <a:p>
            <a:pPr marL="0" indent="0">
              <a:spcAft>
                <a:spcPts val="0"/>
              </a:spcAft>
              <a:buNone/>
            </a:pPr>
            <a:endParaRPr kumimoji="1" lang="en-US" altLang="zh-TW" sz="3600" kern="0" dirty="0">
              <a:latin typeface="Arial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7826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GROW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成長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4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因此，他已將</a:t>
            </a:r>
            <a:r>
              <a:rPr kumimoji="1" lang="zh-TW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又寶貴又極大的應許</a:t>
            </a:r>
            <a:r>
              <a:rPr kumimoji="1" lang="en-US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lvl="0">
              <a:buNone/>
            </a:pPr>
            <a:r>
              <a:rPr kumimoji="1" lang="en-US" altLang="zh-TW" sz="40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kumimoji="1" lang="zh-TW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賜給我們，叫我們既</a:t>
            </a: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kumimoji="1" lang="zh-TW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脫離世上從情慾</a:t>
            </a:r>
            <a:endParaRPr kumimoji="1" lang="en-US" altLang="zh-TW" sz="4400" b="1" i="1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buNone/>
            </a:pPr>
            <a:r>
              <a:rPr kumimoji="1" lang="en-US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kumimoji="1" lang="zh-TW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來的敗壞</a:t>
            </a:r>
            <a:r>
              <a:rPr kumimoji="1" lang="zh-TW" altLang="zh-TW" sz="4400" b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zh-TW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就得與神的性情有分</a:t>
            </a:r>
            <a:endParaRPr kumimoji="1" lang="en-US" altLang="zh-TW" sz="4400" b="1" i="1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buNone/>
            </a:pPr>
            <a:r>
              <a:rPr kumimoji="1" lang="en-US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〔</a:t>
            </a:r>
            <a:r>
              <a:rPr kumimoji="1" lang="zh-TW" altLang="en-US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就可以分享神的本性</a:t>
            </a:r>
            <a:r>
              <a:rPr kumimoji="1" lang="en-US" altLang="zh-TW" sz="4400" b="1" i="1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〕</a:t>
            </a:r>
            <a:r>
              <a:rPr kumimoji="1" lang="zh-TW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。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marL="0" indent="0">
              <a:spcAft>
                <a:spcPts val="0"/>
              </a:spcAft>
              <a:buNone/>
            </a:pPr>
            <a:endParaRPr lang="zh-HK" altLang="en-US" sz="40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6545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GROW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成長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5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正因這緣故，</a:t>
            </a:r>
            <a:r>
              <a:rPr kumimoji="1" lang="zh-TW" altLang="en-US" sz="4000" b="1" u="sng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你們要分外的殷勤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有了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信心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，又要加上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德行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lang="en-US" altLang="zh-TW" sz="4000" b="1" dirty="0">
                <a:ea typeface="標楷體" panose="03000509000000000000" pitchFamily="65" charset="-120"/>
                <a:cs typeface="Times New Roman" panose="02020603050405020304" pitchFamily="18" charset="0"/>
              </a:rPr>
              <a:t>		  </a:t>
            </a:r>
            <a:r>
              <a:rPr lang="zh-TW" altLang="zh-TW" sz="4000" b="1" dirty="0">
                <a:ea typeface="標楷體" panose="03000509000000000000" pitchFamily="65" charset="-120"/>
                <a:cs typeface="Times New Roman" panose="02020603050405020304" pitchFamily="18" charset="0"/>
              </a:rPr>
              <a:t>〔</a:t>
            </a:r>
            <a:r>
              <a:rPr lang="en-US" altLang="zh-TW" sz="4000" b="1" i="1" u="sng" dirty="0">
                <a:latin typeface="Times New Roman" panose="02020603050405020304" pitchFamily="18" charset="0"/>
              </a:rPr>
              <a:t>goodness</a:t>
            </a:r>
            <a:r>
              <a:rPr lang="en-US" altLang="zh-TW" sz="4000" b="1" i="1" dirty="0">
                <a:latin typeface="Times New Roman" panose="02020603050405020304" pitchFamily="18" charset="0"/>
              </a:rPr>
              <a:t>  </a:t>
            </a:r>
            <a:r>
              <a:rPr lang="en-US" altLang="zh-TW" sz="4000" b="1" dirty="0">
                <a:latin typeface="Times New Roman" panose="02020603050405020304" pitchFamily="18" charset="0"/>
              </a:rPr>
              <a:t>(virtue = </a:t>
            </a:r>
          </a:p>
          <a:p>
            <a:pPr lvl="0">
              <a:buNone/>
            </a:pPr>
            <a:r>
              <a:rPr lang="en-US" altLang="zh-TW" sz="4000" b="1" dirty="0">
                <a:latin typeface="Times New Roman" panose="02020603050405020304" pitchFamily="18" charset="0"/>
              </a:rPr>
              <a:t>		    excellence of character)</a:t>
            </a:r>
            <a:r>
              <a:rPr lang="zh-TW" altLang="zh-TW" sz="4000" b="1" dirty="0">
                <a:ea typeface="標楷體" panose="03000509000000000000" pitchFamily="65" charset="-120"/>
                <a:cs typeface="Times New Roman" panose="02020603050405020304" pitchFamily="18" charset="0"/>
              </a:rPr>
              <a:t>〕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 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042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GROW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成長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5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有了 德行，又要加上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知識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lang="en-US" altLang="zh-TW" sz="4000" b="1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		  </a:t>
            </a:r>
            <a:r>
              <a:rPr lang="zh-TW" altLang="zh-TW" sz="4000" b="1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〔</a:t>
            </a:r>
            <a:r>
              <a:rPr lang="en-US" altLang="zh-TW" sz="4000" b="1" i="1" u="sng" dirty="0">
                <a:latin typeface="Times New Roman" panose="02020603050405020304" pitchFamily="18" charset="0"/>
              </a:rPr>
              <a:t>knowledge</a:t>
            </a:r>
            <a:r>
              <a:rPr lang="en-US" altLang="zh-TW" sz="4000" b="1" dirty="0">
                <a:latin typeface="Times New Roman" panose="02020603050405020304" pitchFamily="18" charset="0"/>
              </a:rPr>
              <a:t> </a:t>
            </a:r>
          </a:p>
          <a:p>
            <a:pPr lvl="0">
              <a:buNone/>
            </a:pPr>
            <a:r>
              <a:rPr lang="en-US" altLang="zh-TW" sz="4000" b="1" dirty="0">
                <a:latin typeface="Times New Roman" panose="02020603050405020304" pitchFamily="18" charset="0"/>
              </a:rPr>
              <a:t>		     (knowing God’s word and will)</a:t>
            </a:r>
            <a:r>
              <a:rPr lang="zh-TW" altLang="zh-TW" sz="4000" b="1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〕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97131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GROW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成長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27509" y="627534"/>
            <a:ext cx="9144000" cy="4515966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6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有了 知識，又要加上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節制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		  〔</a:t>
            </a:r>
            <a:r>
              <a:rPr lang="en-US" altLang="zh-TW" sz="4000" b="1" i="1" u="sng" dirty="0">
                <a:latin typeface="Times New Roman" panose="02020603050405020304" pitchFamily="18" charset="0"/>
              </a:rPr>
              <a:t>self-control</a:t>
            </a:r>
            <a:r>
              <a:rPr lang="en-US" altLang="zh-TW" sz="4000" b="1" dirty="0">
                <a:latin typeface="Times New Roman" panose="02020603050405020304" pitchFamily="18" charset="0"/>
              </a:rPr>
              <a:t> </a:t>
            </a:r>
          </a:p>
          <a:p>
            <a:pPr lvl="0">
              <a:buNone/>
            </a:pPr>
            <a:r>
              <a:rPr lang="en-US" altLang="zh-TW" sz="4000" b="1" dirty="0">
                <a:latin typeface="Times New Roman" panose="02020603050405020304" pitchFamily="18" charset="0"/>
              </a:rPr>
              <a:t>		     (ability to resist sinful desires)</a:t>
            </a: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〕</a:t>
            </a:r>
          </a:p>
          <a:p>
            <a:pPr lvl="0">
              <a:buNone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 有了 節制，又要加上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忍耐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		  〔</a:t>
            </a:r>
            <a:r>
              <a:rPr lang="en-US" altLang="zh-TW" sz="4000" b="1" i="1" u="sng" dirty="0">
                <a:latin typeface="Times New Roman" panose="02020603050405020304" pitchFamily="18" charset="0"/>
              </a:rPr>
              <a:t>perseverance</a:t>
            </a:r>
            <a:endParaRPr lang="en-US" altLang="zh-TW" sz="4000" b="1" u="sng" dirty="0">
              <a:latin typeface="Times New Roman" panose="02020603050405020304" pitchFamily="18" charset="0"/>
            </a:endParaRPr>
          </a:p>
          <a:p>
            <a:pPr lvl="0">
              <a:buNone/>
            </a:pPr>
            <a:r>
              <a:rPr lang="en-US" altLang="zh-TW" sz="4000" b="1" dirty="0">
                <a:latin typeface="Times New Roman" panose="02020603050405020304" pitchFamily="18" charset="0"/>
              </a:rPr>
              <a:t>		     (endurance through trials)</a:t>
            </a: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〕</a:t>
            </a:r>
          </a:p>
          <a:p>
            <a:pPr lvl="0">
              <a:buNone/>
            </a:pP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6629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GROW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成長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6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有了 忍耐，又要加上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虔敬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		  〔</a:t>
            </a:r>
            <a:r>
              <a:rPr lang="en-US" altLang="zh-TW" sz="4000" b="1" i="1" u="sng" dirty="0">
                <a:latin typeface="Times New Roman" panose="02020603050405020304" pitchFamily="18" charset="0"/>
              </a:rPr>
              <a:t>godliness</a:t>
            </a:r>
            <a:r>
              <a:rPr lang="en-US" altLang="zh-TW" sz="4000" b="1" i="1" dirty="0">
                <a:latin typeface="Times New Roman" panose="02020603050405020304" pitchFamily="18" charset="0"/>
              </a:rPr>
              <a:t> </a:t>
            </a:r>
          </a:p>
          <a:p>
            <a:pPr lvl="0">
              <a:buNone/>
            </a:pPr>
            <a:r>
              <a:rPr lang="en-US" altLang="zh-TW" sz="4000" b="1" i="1" dirty="0">
                <a:latin typeface="Times New Roman" panose="02020603050405020304" pitchFamily="18" charset="0"/>
              </a:rPr>
              <a:t>		     </a:t>
            </a:r>
            <a:r>
              <a:rPr lang="en-US" altLang="zh-TW" sz="4000" b="1" dirty="0">
                <a:latin typeface="Times New Roman" panose="02020603050405020304" pitchFamily="18" charset="0"/>
              </a:rPr>
              <a:t>(a way of life pleasing to God)</a:t>
            </a: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〕</a:t>
            </a:r>
          </a:p>
          <a:p>
            <a:pPr lvl="0">
              <a:buNone/>
            </a:pP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6357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GROW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成長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en-US" altLang="zh-TW" sz="3600" b="1" kern="0" dirty="0">
                <a:solidFill>
                  <a:srgbClr val="C00000"/>
                </a:solidFill>
                <a:latin typeface="Arial"/>
                <a:ea typeface="新細明體"/>
              </a:rPr>
              <a:t>5-6</a:t>
            </a:r>
            <a:r>
              <a:rPr kumimoji="1" lang="zh-TW" altLang="en-US" sz="36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正因這緣故，</a:t>
            </a:r>
            <a:r>
              <a:rPr kumimoji="1" lang="zh-TW" altLang="en-US" sz="3600" b="1" u="sng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你們要分外的殷勤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    	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有了 </a:t>
            </a:r>
            <a:r>
              <a:rPr kumimoji="1" lang="zh-TW" altLang="en-US" sz="36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信心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，又要加上 </a:t>
            </a:r>
            <a:r>
              <a:rPr kumimoji="1" lang="zh-TW" altLang="en-US" sz="36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德行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	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有了 德行，又要加上 </a:t>
            </a:r>
            <a:r>
              <a:rPr kumimoji="1" lang="zh-TW" altLang="en-US" sz="36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知識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	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有了 知識，又要加上 </a:t>
            </a:r>
            <a:r>
              <a:rPr kumimoji="1" lang="zh-TW" altLang="en-US" sz="36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節制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	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有了 節制，又要加上 </a:t>
            </a:r>
            <a:r>
              <a:rPr kumimoji="1" lang="zh-TW" altLang="en-US" sz="36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忍耐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	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有了 忍耐，又要加上 </a:t>
            </a:r>
            <a:r>
              <a:rPr kumimoji="1" lang="zh-TW" altLang="en-US" sz="36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虔敬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lang="en-US" altLang="zh-TW" sz="4000" b="1" dirty="0">
                <a:ea typeface="標楷體" panose="03000509000000000000" pitchFamily="65" charset="-120"/>
                <a:cs typeface="Times New Roman" panose="02020603050405020304" pitchFamily="18" charset="0"/>
              </a:rPr>
              <a:t>		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4237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GIVE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施予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113" y="627534"/>
            <a:ext cx="9144000" cy="4515966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7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有了 虔敬，又要加上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愛弟兄的心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	   	   	   </a:t>
            </a: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〔</a:t>
            </a:r>
            <a:r>
              <a:rPr lang="en-US" altLang="zh-TW" sz="3600" b="1" i="1" u="sng" dirty="0">
                <a:latin typeface="Times New Roman" panose="02020603050405020304" pitchFamily="18" charset="0"/>
              </a:rPr>
              <a:t>brotherly kindness</a:t>
            </a:r>
            <a:r>
              <a:rPr lang="en-US" altLang="zh-TW" sz="3600" b="1" dirty="0">
                <a:latin typeface="Times New Roman" panose="02020603050405020304" pitchFamily="18" charset="0"/>
              </a:rPr>
              <a:t>  (caring </a:t>
            </a:r>
          </a:p>
          <a:p>
            <a:pPr lvl="0">
              <a:buNone/>
            </a:pPr>
            <a:r>
              <a:rPr lang="en-US" altLang="zh-TW" sz="3600" b="1" dirty="0">
                <a:latin typeface="Times New Roman" panose="02020603050405020304" pitchFamily="18" charset="0"/>
              </a:rPr>
              <a:t>				deeply for other believers)</a:t>
            </a: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〕</a:t>
            </a:r>
          </a:p>
          <a:p>
            <a:pPr lvl="0">
              <a:buNone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 有了 愛弟兄的心，又要加上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愛眾人</a:t>
            </a:r>
            <a:endParaRPr kumimoji="1" lang="en-US" altLang="zh-TW" sz="4400" u="sng" kern="0" dirty="0">
              <a:solidFill>
                <a:srgbClr val="000000"/>
              </a:solidFill>
              <a:latin typeface="方正粗黑" panose="03000509000000000000" pitchFamily="65" charset="-120"/>
              <a:ea typeface="方正粗黑" panose="03000509000000000000" pitchFamily="65" charset="-120"/>
            </a:endParaRPr>
          </a:p>
          <a:p>
            <a:pPr lvl="0">
              <a:buNone/>
            </a:pPr>
            <a:r>
              <a:rPr kumimoji="1" lang="en-US" altLang="zh-TW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  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的心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。</a:t>
            </a: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〔</a:t>
            </a:r>
            <a:r>
              <a:rPr kumimoji="1" lang="en-US" altLang="zh-TW" sz="3600" b="1" i="1" u="sng" kern="0" dirty="0">
                <a:solidFill>
                  <a:prstClr val="black"/>
                </a:solidFill>
                <a:latin typeface="Times New Roman" panose="02020603050405020304" pitchFamily="18" charset="0"/>
                <a:ea typeface="新細明體"/>
              </a:rPr>
              <a:t>LOVE</a:t>
            </a:r>
            <a:r>
              <a:rPr lang="en-US" altLang="zh-TW" sz="3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 (consideration of </a:t>
            </a:r>
          </a:p>
          <a:p>
            <a:pPr lvl="0">
              <a:buNone/>
            </a:pPr>
            <a:r>
              <a:rPr lang="en-US" altLang="zh-TW" sz="3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                       others above oneself)</a:t>
            </a: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〕</a:t>
            </a:r>
          </a:p>
          <a:p>
            <a:pPr lvl="0">
              <a:buNone/>
            </a:pP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03661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靈命成長的「</a:t>
            </a: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5G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」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113" y="627534"/>
            <a:ext cx="9144000" cy="4515966"/>
          </a:xfrm>
        </p:spPr>
        <p:txBody>
          <a:bodyPr/>
          <a:lstStyle/>
          <a:p>
            <a:pPr lvl="0">
              <a:buNone/>
            </a:pPr>
            <a:r>
              <a:rPr lang="en-US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		   </a:t>
            </a: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GO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要去</a:t>
            </a:r>
            <a:endParaRPr lang="en-US" altLang="zh-TW" sz="4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所以，你們要去，使萬民作我的門徒，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奉父、子、聖靈的名給他們施洗。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凡我所吩咐你們的，都教訓他們遵守，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我就常與你們同在，直到世界的末了。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						 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（太 </a:t>
            </a:r>
            <a:r>
              <a:rPr kumimoji="1" lang="en-US" altLang="zh-TW" sz="4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28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：</a:t>
            </a:r>
            <a:r>
              <a:rPr kumimoji="1" lang="en-US" altLang="zh-TW" sz="4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19-20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）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8281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GO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要去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113" y="627534"/>
            <a:ext cx="9144000" cy="4515966"/>
          </a:xfrm>
        </p:spPr>
        <p:txBody>
          <a:bodyPr/>
          <a:lstStyle/>
          <a:p>
            <a:pPr lvl="0" algn="ctr">
              <a:buNone/>
            </a:pPr>
            <a:r>
              <a:rPr kumimoji="1" lang="en-US" altLang="zh-TW" sz="3600" b="1" u="sng" kern="0" dirty="0">
                <a:solidFill>
                  <a:srgbClr val="000000"/>
                </a:solidFill>
                <a:latin typeface="Arial"/>
                <a:ea typeface="新細明體"/>
              </a:rPr>
              <a:t>Make disciples</a:t>
            </a: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 of all nations</a:t>
            </a:r>
          </a:p>
          <a:p>
            <a:pPr lvl="0" algn="ctr">
              <a:buNone/>
            </a:pPr>
            <a:r>
              <a:rPr kumimoji="1" lang="zh-TW" altLang="en-US" sz="3600" b="1" u="sng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使萬民作門徒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</a:t>
            </a:r>
            <a:r>
              <a:rPr kumimoji="1" lang="en-US" altLang="zh-TW" sz="3600" b="1" i="1" kern="0" dirty="0">
                <a:solidFill>
                  <a:srgbClr val="000000"/>
                </a:solidFill>
                <a:latin typeface="Arial"/>
                <a:ea typeface="新細明體"/>
              </a:rPr>
              <a:t>going					 </a:t>
            </a:r>
            <a:r>
              <a:rPr kumimoji="1" lang="zh-TW" altLang="en-US" sz="3600" b="1" i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去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</a:t>
            </a:r>
            <a:r>
              <a:rPr kumimoji="1" lang="en-US" altLang="zh-TW" sz="3600" b="1" i="1" kern="0" dirty="0">
                <a:solidFill>
                  <a:srgbClr val="000000"/>
                </a:solidFill>
                <a:latin typeface="Arial"/>
                <a:ea typeface="新細明體"/>
              </a:rPr>
              <a:t>baptizing</a:t>
            </a: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  them		 </a:t>
            </a:r>
            <a:r>
              <a:rPr kumimoji="1" lang="zh-TW" altLang="en-US" sz="3600" b="1" i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給他們施洗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</a:t>
            </a:r>
            <a:r>
              <a:rPr kumimoji="1" lang="en-US" altLang="zh-TW" sz="3600" b="1" i="1" kern="0" dirty="0">
                <a:solidFill>
                  <a:srgbClr val="000000"/>
                </a:solidFill>
                <a:latin typeface="Arial"/>
                <a:ea typeface="新細明體"/>
              </a:rPr>
              <a:t>teaching</a:t>
            </a: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  them to obey  </a:t>
            </a:r>
            <a:r>
              <a:rPr kumimoji="1" lang="zh-TW" altLang="en-US" sz="3600" b="1" i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教訓他們遵守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					        </a:t>
            </a:r>
            <a:r>
              <a:rPr kumimoji="1" lang="zh-TW" altLang="en-US" b="1" kern="0" dirty="0">
                <a:solidFill>
                  <a:srgbClr val="000000"/>
                </a:solidFill>
                <a:latin typeface="Arial"/>
                <a:ea typeface="新細明體"/>
              </a:rPr>
              <a:t>（太 </a:t>
            </a:r>
            <a:r>
              <a:rPr kumimoji="1" lang="en-US" altLang="zh-TW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28</a:t>
            </a:r>
            <a:r>
              <a:rPr kumimoji="1" lang="zh-TW" altLang="en-US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：</a:t>
            </a:r>
            <a:r>
              <a:rPr kumimoji="1" lang="en-US" altLang="zh-TW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19-20</a:t>
            </a:r>
            <a:r>
              <a:rPr kumimoji="1" lang="zh-TW" altLang="en-US" b="1" kern="0" dirty="0">
                <a:solidFill>
                  <a:srgbClr val="000000"/>
                </a:solidFill>
                <a:latin typeface="Arial"/>
                <a:ea typeface="新細明體"/>
              </a:rPr>
              <a:t>）</a:t>
            </a:r>
            <a:endParaRPr kumimoji="1" lang="en-US" altLang="zh-TW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43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GRACE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恩典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lvl="0">
              <a:buNone/>
            </a:pP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 信仰生命 </a:t>
            </a:r>
            <a:r>
              <a:rPr kumimoji="1" lang="en-US" altLang="zh-TW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/ </a:t>
            </a: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屬靈生命的起始點： </a:t>
            </a:r>
            <a:endParaRPr kumimoji="1" lang="en-US" altLang="zh-TW" sz="4000" i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 </a:t>
            </a:r>
            <a:r>
              <a:rPr kumimoji="1" lang="en-US" altLang="zh-TW" sz="44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-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蒙神揀選和呼召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kumimoji="1" lang="en-US" altLang="zh-TW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(v.3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kumimoji="1" lang="en-US" altLang="zh-TW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10)</a:t>
            </a:r>
            <a:endParaRPr kumimoji="1" lang="en-US" altLang="zh-TW" sz="3800" b="1" i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 </a:t>
            </a:r>
            <a:r>
              <a:rPr kumimoji="1" lang="en-US" altLang="zh-TW" sz="38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-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因信</a:t>
            </a:r>
            <a:r>
              <a:rPr kumimoji="1" lang="zh-TW" altLang="en-US" sz="36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r>
              <a:rPr kumimoji="1" lang="en-US" altLang="zh-TW" sz="36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(v.1</a:t>
            </a:r>
            <a:r>
              <a:rPr kumimoji="1" lang="zh-TW" altLang="en-US" sz="36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kumimoji="1" lang="en-US" altLang="zh-TW" sz="36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5) 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稱義 </a:t>
            </a:r>
            <a:r>
              <a:rPr kumimoji="1" lang="en-US" altLang="zh-TW" sz="36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(v.4</a:t>
            </a:r>
            <a:r>
              <a:rPr kumimoji="1" lang="zh-TW" altLang="en-US" sz="36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kumimoji="1" lang="en-US" altLang="zh-TW" sz="36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9)</a:t>
            </a:r>
            <a:endParaRPr kumimoji="1" lang="en-US" altLang="zh-TW" sz="3600" b="1" kern="0" dirty="0">
              <a:solidFill>
                <a:srgbClr val="C00000"/>
              </a:solidFill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81800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GRACE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恩典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4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蒙神揀選和呼召</a:t>
            </a:r>
            <a:r>
              <a:rPr kumimoji="1" lang="en-US" altLang="zh-TW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—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「恩惠、平安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」</a:t>
            </a: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2 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願恩惠、平安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，因你們</a:t>
            </a:r>
            <a:r>
              <a:rPr kumimoji="1" lang="zh-TW" altLang="en-US" sz="40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認識</a:t>
            </a:r>
            <a:r>
              <a:rPr kumimoji="1" lang="zh-TW" altLang="en-US" sz="40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神和</a:t>
            </a:r>
          </a:p>
          <a:p>
            <a:pPr lvl="0">
              <a:buNone/>
            </a:pPr>
            <a:r>
              <a:rPr kumimoji="1" lang="zh-TW" altLang="en-US" sz="40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   我們主耶穌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，多多地加給你們。</a:t>
            </a: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3852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GRACE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恩典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lvl="0">
              <a:buNone/>
            </a:pP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蒙神揀選和呼召</a:t>
            </a:r>
            <a:r>
              <a:rPr kumimoji="1" lang="en-US" altLang="zh-TW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—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「恩惠、平安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」</a:t>
            </a: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「</a:t>
            </a:r>
            <a:r>
              <a:rPr kumimoji="1" lang="zh-TW" altLang="en-US" sz="4000" b="1" i="1" kern="0" dirty="0">
                <a:solidFill>
                  <a:srgbClr val="000000"/>
                </a:solidFill>
                <a:latin typeface="Arial"/>
                <a:ea typeface="新細明體"/>
              </a:rPr>
              <a:t>奉神旨意，作基督耶穌使徒的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保羅，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寫信給在以弗所的聖徒</a:t>
            </a:r>
            <a:r>
              <a:rPr kumimoji="1" lang="en-US" altLang="zh-TW" sz="4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…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。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願恩惠、</a:t>
            </a:r>
            <a:endParaRPr kumimoji="1" lang="en-US" altLang="zh-TW" sz="4400" kern="0" dirty="0">
              <a:solidFill>
                <a:srgbClr val="000000"/>
              </a:solidFill>
              <a:latin typeface="方正粗黑" panose="03000509000000000000" pitchFamily="65" charset="-120"/>
              <a:ea typeface="方正粗黑" panose="03000509000000000000" pitchFamily="65" charset="-120"/>
            </a:endParaRPr>
          </a:p>
          <a:p>
            <a:pPr lvl="0">
              <a:buNone/>
            </a:pPr>
            <a:r>
              <a:rPr kumimoji="1" lang="en-US" altLang="zh-TW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  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平安 </a:t>
            </a:r>
            <a:r>
              <a:rPr kumimoji="1" lang="zh-TW" altLang="en-US" sz="4000" b="1" i="1" u="sng" kern="0" dirty="0">
                <a:solidFill>
                  <a:srgbClr val="000000"/>
                </a:solidFill>
                <a:latin typeface="Arial"/>
                <a:ea typeface="新細明體"/>
              </a:rPr>
              <a:t>從神我們的父和主耶穌基督</a:t>
            </a:r>
            <a:endParaRPr kumimoji="1" lang="en-US" altLang="zh-TW" sz="4000" b="1" i="1" u="sng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</a:t>
            </a:r>
            <a:r>
              <a:rPr kumimoji="1" lang="zh-TW" altLang="en-US" sz="4000" b="1" i="1" u="sng" kern="0" dirty="0">
                <a:solidFill>
                  <a:srgbClr val="000000"/>
                </a:solidFill>
                <a:latin typeface="Arial"/>
                <a:ea typeface="新細明體"/>
              </a:rPr>
              <a:t>歸與你們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。 」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（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弗 </a:t>
            </a:r>
            <a:r>
              <a:rPr kumimoji="1" lang="en-US" altLang="zh-TW" sz="4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1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：</a:t>
            </a:r>
            <a:r>
              <a:rPr kumimoji="1" lang="en-US" altLang="zh-TW" sz="4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1-2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）。</a:t>
            </a: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82243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GRACE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恩典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4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蒙神揀選和呼召</a:t>
            </a:r>
            <a:r>
              <a:rPr kumimoji="1" lang="en-US" altLang="zh-TW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—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「恩惠、平安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」</a:t>
            </a: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C00000"/>
                </a:solidFill>
                <a:latin typeface="Arial"/>
                <a:ea typeface="新細明體"/>
              </a:rPr>
              <a:t>  </a:t>
            </a: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“I am called to find out how best I can pass grace and peace onto others.”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					</a:t>
            </a:r>
            <a:r>
              <a:rPr kumimoji="1" lang="en-US" altLang="zh-TW" sz="3600" b="1" i="1" kern="0" dirty="0">
                <a:solidFill>
                  <a:srgbClr val="000000"/>
                </a:solidFill>
                <a:latin typeface="Arial"/>
                <a:ea typeface="新細明體"/>
              </a:rPr>
              <a:t>– Eugene Peterson</a:t>
            </a:r>
            <a:endParaRPr kumimoji="1" lang="en-US" altLang="zh-TW" sz="4000" b="1" i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「我被呼召，以找到如何最好地</a:t>
            </a:r>
            <a:endParaRPr kumimoji="1" lang="en-US" altLang="zh-TW" sz="38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 把（從神而來的）恩惠平安傳給別人！」</a:t>
            </a:r>
            <a:endParaRPr lang="zh-HK" altLang="en-US" sz="3800" b="1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7036500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GROW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成長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en-US" altLang="zh-TW" sz="3600" b="1" kern="0" dirty="0">
                <a:solidFill>
                  <a:srgbClr val="C00000"/>
                </a:solidFill>
                <a:latin typeface="Arial"/>
                <a:ea typeface="新細明體"/>
              </a:rPr>
              <a:t>5-6</a:t>
            </a:r>
            <a:r>
              <a:rPr kumimoji="1" lang="zh-TW" altLang="en-US" sz="36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正因這緣故，</a:t>
            </a:r>
            <a:r>
              <a:rPr kumimoji="1" lang="zh-TW" altLang="en-US" sz="3600" b="1" u="sng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你們要分外的殷勤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    	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有了 </a:t>
            </a:r>
            <a:r>
              <a:rPr kumimoji="1" lang="zh-TW" altLang="en-US" sz="36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信心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，又要加上 </a:t>
            </a:r>
            <a:r>
              <a:rPr kumimoji="1" lang="zh-TW" altLang="en-US" sz="36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德行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	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有了 德行，又要加上 </a:t>
            </a:r>
            <a:r>
              <a:rPr kumimoji="1" lang="zh-TW" altLang="en-US" sz="36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知識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	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有了 知識，又要加上 </a:t>
            </a:r>
            <a:r>
              <a:rPr kumimoji="1" lang="zh-TW" altLang="en-US" sz="36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節制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	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有了 節制，又要加上 </a:t>
            </a:r>
            <a:r>
              <a:rPr kumimoji="1" lang="zh-TW" altLang="en-US" sz="36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忍耐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600" b="1" kern="0" dirty="0">
                <a:solidFill>
                  <a:srgbClr val="000000"/>
                </a:solidFill>
                <a:latin typeface="Arial"/>
                <a:ea typeface="新細明體"/>
              </a:rPr>
              <a:t>		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有了 忍耐，又要加上 </a:t>
            </a:r>
            <a:r>
              <a:rPr kumimoji="1" lang="zh-TW" altLang="en-US" sz="36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虔敬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36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lang="en-US" altLang="zh-TW" sz="4000" b="1" dirty="0">
                <a:ea typeface="標楷體" panose="03000509000000000000" pitchFamily="65" charset="-120"/>
                <a:cs typeface="Times New Roman" panose="02020603050405020304" pitchFamily="18" charset="0"/>
              </a:rPr>
              <a:t>		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7438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永不失腳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113" y="627534"/>
            <a:ext cx="9144000" cy="4515966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8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u="sng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你們若充充足足的有這幾樣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，就必使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你們在 </a:t>
            </a:r>
            <a:r>
              <a:rPr kumimoji="1" lang="zh-TW" altLang="en-US" sz="4400" b="1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平黑" panose="03000509000000000000" pitchFamily="65" charset="-120"/>
                <a:ea typeface="方正平黑" panose="03000509000000000000" pitchFamily="65" charset="-120"/>
              </a:rPr>
              <a:t>認識</a:t>
            </a:r>
            <a:r>
              <a:rPr kumimoji="1" lang="zh-TW" altLang="en-US" sz="4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平黑" panose="03000509000000000000" pitchFamily="65" charset="-120"/>
                <a:ea typeface="方正平黑" panose="03000509000000000000" pitchFamily="65" charset="-120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我們的主耶穌基督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上</a:t>
            </a:r>
          </a:p>
          <a:p>
            <a:pPr lvl="0">
              <a:buNone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 </a:t>
            </a:r>
            <a:r>
              <a:rPr kumimoji="1" lang="zh-TW" altLang="en-US" sz="4000" b="1" i="1" u="sng" kern="0" dirty="0">
                <a:solidFill>
                  <a:srgbClr val="000000"/>
                </a:solidFill>
                <a:latin typeface="Arial"/>
                <a:ea typeface="新細明體"/>
              </a:rPr>
              <a:t>不至於閒懶不結果子</a:t>
            </a:r>
            <a:r>
              <a:rPr kumimoji="1" lang="zh-TW" altLang="en-US" sz="4000" b="1" i="1" kern="0" dirty="0">
                <a:solidFill>
                  <a:srgbClr val="000000"/>
                </a:solidFill>
                <a:latin typeface="Arial"/>
                <a:ea typeface="新細明體"/>
              </a:rPr>
              <a:t>了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。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 9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u="sng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人若沒有這幾樣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，就是眼瞎，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只看見近處的，忘了他舊日的罪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已經得了潔淨。</a:t>
            </a:r>
          </a:p>
          <a:p>
            <a:pPr lvl="0">
              <a:buNone/>
            </a:pP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5291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永不失腳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113" y="627534"/>
            <a:ext cx="9144000" cy="4515966"/>
          </a:xfrm>
        </p:spPr>
        <p:txBody>
          <a:bodyPr/>
          <a:lstStyle/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10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所以弟兄們，</a:t>
            </a:r>
            <a:r>
              <a:rPr kumimoji="1" lang="zh-TW" altLang="en-US" sz="4000" b="1" i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應當更加殷勤，使你</a:t>
            </a:r>
          </a:p>
          <a:p>
            <a:pPr lvl="0">
              <a:buNone/>
            </a:pPr>
            <a:r>
              <a:rPr kumimoji="1" lang="zh-TW" altLang="en-US" sz="4000" b="1" i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們所蒙的恩召和揀選堅定不移。</a:t>
            </a:r>
            <a:endParaRPr kumimoji="1" lang="en-US" altLang="zh-TW" sz="4000" b="1" i="1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None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     </a:t>
            </a:r>
            <a:r>
              <a:rPr kumimoji="1" lang="zh-TW" altLang="en-US" sz="4000" b="1" u="sng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你們若行這幾樣，就永不失腳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；</a:t>
            </a: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11 </a:t>
            </a:r>
            <a:r>
              <a:rPr kumimoji="1" lang="zh-TW" altLang="en-US" sz="3600" b="1" i="1" kern="0" dirty="0">
                <a:solidFill>
                  <a:srgbClr val="000000"/>
                </a:solidFill>
                <a:latin typeface="Arial"/>
                <a:ea typeface="新細明體"/>
              </a:rPr>
              <a:t>新譯本～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這樣，</a:t>
            </a:r>
            <a:r>
              <a:rPr kumimoji="1" lang="zh-TW" altLang="en-US" sz="4000" b="1" u="sng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你們就得著充份的</a:t>
            </a:r>
            <a:endParaRPr kumimoji="1" lang="en-US" altLang="zh-TW" sz="4000" b="1" u="sng" kern="0" dirty="0">
              <a:solidFill>
                <a:srgbClr val="000000"/>
              </a:solidFill>
              <a:latin typeface="方正平黑" panose="03000509000000000000" pitchFamily="65" charset="-120"/>
              <a:ea typeface="方正平黑" panose="03000509000000000000" pitchFamily="65" charset="-120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     </a:t>
            </a:r>
            <a:r>
              <a:rPr kumimoji="1" lang="zh-TW" altLang="en-US" sz="4000" b="1" u="sng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裝備 </a:t>
            </a:r>
            <a:r>
              <a:rPr kumimoji="1" lang="en-US" altLang="zh-TW" sz="4000" b="1" u="sng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(</a:t>
            </a:r>
            <a:r>
              <a:rPr kumimoji="1" lang="zh-TW" altLang="en-US" sz="4000" b="1" u="sng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供給</a:t>
            </a:r>
            <a:r>
              <a:rPr kumimoji="1" lang="en-US" altLang="zh-TW" sz="40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)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，可以</a:t>
            </a:r>
            <a:r>
              <a:rPr kumimoji="1" lang="zh-TW" altLang="en-US" sz="4000" b="1" u="sng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進入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我們的主和</a:t>
            </a:r>
            <a:endParaRPr kumimoji="1" lang="en-US" altLang="zh-TW" sz="4000" b="1" kern="0" dirty="0">
              <a:solidFill>
                <a:srgbClr val="000000"/>
              </a:solidFill>
              <a:latin typeface="方正平黑" panose="03000509000000000000" pitchFamily="65" charset="-120"/>
              <a:ea typeface="方正平黑" panose="03000509000000000000" pitchFamily="65" charset="-120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     </a:t>
            </a:r>
            <a:r>
              <a:rPr kumimoji="1" lang="zh-TW" altLang="en-US" sz="4000" b="1" u="sng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救主耶穌基督永遠的國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。</a:t>
            </a:r>
          </a:p>
          <a:p>
            <a:pPr lvl="0">
              <a:buNone/>
            </a:pPr>
            <a:endParaRPr kumimoji="1" lang="en-US" altLang="zh-TW" sz="40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7701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GRACE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恩典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lvl="0">
              <a:buNone/>
            </a:pP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信仰生命 </a:t>
            </a:r>
            <a:r>
              <a:rPr kumimoji="1" lang="en-US" altLang="zh-TW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/ </a:t>
            </a: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屬靈生命的起始點：</a:t>
            </a:r>
            <a:endParaRPr kumimoji="1" lang="en-US" altLang="zh-TW" sz="3800" b="1" i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kumimoji="1" lang="en-US" altLang="zh-TW" sz="44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-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蒙神揀選和呼召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38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endParaRPr kumimoji="1" lang="en-US" altLang="zh-TW" sz="3800" kern="0" dirty="0">
              <a:solidFill>
                <a:srgbClr val="000000"/>
              </a:solidFill>
              <a:latin typeface="方正粗黑" panose="03000509000000000000" pitchFamily="65" charset="-120"/>
              <a:ea typeface="方正粗黑" panose="03000509000000000000" pitchFamily="65" charset="-120"/>
            </a:endParaRPr>
          </a:p>
          <a:p>
            <a:pPr lvl="0">
              <a:buNone/>
            </a:pPr>
            <a:r>
              <a:rPr kumimoji="1" lang="en-US" altLang="zh-TW" sz="3800" b="1" kern="0" dirty="0">
                <a:solidFill>
                  <a:srgbClr val="C00000"/>
                </a:solidFill>
                <a:latin typeface="Arial"/>
                <a:ea typeface="新細明體"/>
              </a:rPr>
              <a:t>1</a:t>
            </a:r>
            <a:r>
              <a:rPr kumimoji="1" lang="zh-TW" altLang="en-US" sz="38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作耶穌基督僕人和使徒的西門彼得，</a:t>
            </a:r>
          </a:p>
          <a:p>
            <a:pPr lvl="0">
              <a:buNone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寫信給那因我們的神和救主耶穌基督</a:t>
            </a:r>
          </a:p>
          <a:p>
            <a:pPr lvl="0">
              <a:buNone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之義、與我們同得一樣寶貴</a:t>
            </a:r>
            <a:r>
              <a:rPr kumimoji="1" lang="zh-TW" altLang="en-US" sz="40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信心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的人。</a:t>
            </a:r>
            <a:endParaRPr lang="zh-HK" altLang="en-US" sz="40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8772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GRACE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恩典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298950"/>
          </a:xfrm>
        </p:spPr>
        <p:txBody>
          <a:bodyPr/>
          <a:lstStyle/>
          <a:p>
            <a:pPr lvl="0">
              <a:buNone/>
            </a:pP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信仰生命 </a:t>
            </a:r>
            <a:r>
              <a:rPr kumimoji="1" lang="en-US" altLang="zh-TW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/ </a:t>
            </a: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屬靈生命的起始點：</a:t>
            </a: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4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 -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蒙神揀選和呼召</a:t>
            </a:r>
            <a:endParaRPr kumimoji="1" lang="en-US" altLang="zh-TW" sz="4000" b="1" kern="0" dirty="0">
              <a:solidFill>
                <a:srgbClr val="C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4000" b="1" kern="0" dirty="0">
                <a:solidFill>
                  <a:srgbClr val="C00000"/>
                </a:solidFill>
                <a:latin typeface="Arial"/>
                <a:ea typeface="新細明體"/>
              </a:rPr>
              <a:t>2</a:t>
            </a:r>
            <a:r>
              <a:rPr kumimoji="1" lang="zh-TW" altLang="en-US" sz="40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願恩惠、平安，因你們</a:t>
            </a:r>
            <a:r>
              <a:rPr kumimoji="1" lang="zh-TW" altLang="en-US" sz="40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認識</a:t>
            </a:r>
            <a:r>
              <a:rPr kumimoji="1" lang="zh-TW" altLang="en-US" sz="40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神和</a:t>
            </a:r>
          </a:p>
          <a:p>
            <a:pPr lvl="0">
              <a:buNone/>
            </a:pPr>
            <a:r>
              <a:rPr kumimoji="1" lang="zh-TW" altLang="en-US" sz="40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  我們主耶穌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，多多地加給你們。</a:t>
            </a: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0872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GRACE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恩典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 </a:t>
            </a: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信仰生命 </a:t>
            </a:r>
            <a:r>
              <a:rPr kumimoji="1" lang="en-US" altLang="zh-TW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/ </a:t>
            </a: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屬靈生命的起始點：</a:t>
            </a:r>
            <a:endParaRPr kumimoji="1" lang="en-US" altLang="zh-TW" sz="3800" b="1" i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 </a:t>
            </a:r>
            <a:r>
              <a:rPr kumimoji="1" lang="en-US" altLang="zh-TW" sz="44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-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蒙神揀選和呼召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kumimoji="1" lang="en-US" altLang="zh-TW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(v.3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kumimoji="1" lang="en-US" altLang="zh-TW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10)</a:t>
            </a:r>
            <a:endParaRPr kumimoji="1" lang="en-US" altLang="zh-TW" sz="3800" b="1" i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r>
              <a:rPr kumimoji="1" lang="en-US" altLang="zh-TW" sz="3800" b="1" kern="0" dirty="0">
                <a:solidFill>
                  <a:srgbClr val="C00000"/>
                </a:solidFill>
                <a:latin typeface="Arial"/>
                <a:ea typeface="新細明體"/>
              </a:rPr>
              <a:t>3</a:t>
            </a:r>
            <a:r>
              <a:rPr kumimoji="1" lang="zh-TW" altLang="en-US" sz="38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神的神能已將一切關乎生命和虔敬的</a:t>
            </a:r>
          </a:p>
          <a:p>
            <a:pPr lvl="0">
              <a:buNone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 事賜給我們，皆因我們</a:t>
            </a:r>
            <a:r>
              <a:rPr kumimoji="1" lang="zh-TW" altLang="en-US" sz="40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認識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那用自己</a:t>
            </a:r>
          </a:p>
          <a:p>
            <a:pPr lvl="0">
              <a:buNone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 榮耀和美德</a:t>
            </a:r>
            <a:r>
              <a:rPr kumimoji="1" lang="zh-TW" altLang="en-US" sz="40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召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我們的主。</a:t>
            </a:r>
          </a:p>
        </p:txBody>
      </p:sp>
    </p:spTree>
    <p:extLst>
      <p:ext uri="{BB962C8B-B14F-4D97-AF65-F5344CB8AC3E}">
        <p14:creationId xmlns:p14="http://schemas.microsoft.com/office/powerpoint/2010/main" xmlns="" val="2696775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GRACE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恩典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lvl="0">
              <a:buNone/>
            </a:pP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 信仰生命 </a:t>
            </a:r>
            <a:r>
              <a:rPr kumimoji="1" lang="en-US" altLang="zh-TW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/ </a:t>
            </a: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屬靈生命的起始點：</a:t>
            </a:r>
            <a:endParaRPr kumimoji="1" lang="en-US" altLang="zh-TW" sz="3800" b="1" i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 </a:t>
            </a:r>
            <a:r>
              <a:rPr kumimoji="1" lang="en-US" altLang="zh-TW" sz="44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-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蒙神揀選和呼召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kumimoji="1" lang="en-US" altLang="zh-TW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(v.3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kumimoji="1" lang="en-US" altLang="zh-TW" sz="3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10)</a:t>
            </a:r>
            <a:endParaRPr kumimoji="1" lang="en-US" altLang="zh-TW" sz="3800" b="1" i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r>
              <a:rPr kumimoji="1" lang="en-US" altLang="zh-TW" sz="3800" b="1" kern="0" dirty="0">
                <a:solidFill>
                  <a:srgbClr val="C00000"/>
                </a:solidFill>
                <a:latin typeface="Arial"/>
                <a:ea typeface="新細明體"/>
              </a:rPr>
              <a:t>10</a:t>
            </a:r>
            <a:r>
              <a:rPr kumimoji="1" lang="zh-TW" altLang="en-US" sz="38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所以弟兄們，應當更加殷勤，使你</a:t>
            </a:r>
          </a:p>
          <a:p>
            <a:pPr lvl="0">
              <a:buNone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  們所蒙的</a:t>
            </a:r>
            <a:r>
              <a:rPr kumimoji="1" lang="zh-TW" altLang="en-US" sz="40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恩召和揀選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堅定不移。你</a:t>
            </a:r>
          </a:p>
          <a:p>
            <a:pPr lvl="0">
              <a:buNone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     們若行這幾樣，就永不失腳；</a:t>
            </a:r>
          </a:p>
          <a:p>
            <a:pPr lvl="0">
              <a:buNone/>
            </a:pPr>
            <a:endParaRPr kumimoji="1" lang="zh-TW" altLang="en-US" sz="4000" b="1" kern="0" dirty="0">
              <a:solidFill>
                <a:srgbClr val="000000"/>
              </a:solidFill>
              <a:latin typeface="Arial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539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GRACE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恩典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lvl="0">
              <a:buNone/>
            </a:pP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信仰生命 </a:t>
            </a:r>
            <a:r>
              <a:rPr kumimoji="1" lang="en-US" altLang="zh-TW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/ </a:t>
            </a: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屬靈生命的起始點： </a:t>
            </a:r>
            <a:endParaRPr kumimoji="1" lang="en-US" altLang="zh-TW" sz="4000" i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kumimoji="1" lang="en-US" altLang="zh-TW" sz="36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- </a:t>
            </a:r>
            <a:r>
              <a:rPr kumimoji="1" lang="zh-TW" altLang="en-US" sz="3600" b="1" u="sng" kern="0" dirty="0">
                <a:solidFill>
                  <a:srgbClr val="000000"/>
                </a:solidFill>
                <a:latin typeface="+mn-ea"/>
              </a:rPr>
              <a:t>蒙神揀選和呼召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+mn-ea"/>
              </a:rPr>
              <a:t> </a:t>
            </a:r>
            <a:r>
              <a:rPr kumimoji="1" lang="en-US" altLang="zh-TW" sz="3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(v.3</a:t>
            </a:r>
            <a:r>
              <a:rPr kumimoji="1" lang="zh-TW" altLang="en-US" sz="3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kumimoji="1" lang="en-US" altLang="zh-TW" sz="3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</a:t>
            </a:r>
            <a:endParaRPr kumimoji="1" lang="en-US" altLang="zh-TW" sz="3600" i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kumimoji="1" lang="zh-TW" altLang="en-US" sz="38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r>
              <a:rPr kumimoji="1" lang="en-US" altLang="zh-TW" sz="38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-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因信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(v.1</a:t>
            </a:r>
            <a:r>
              <a:rPr kumimoji="1" lang="zh-TW" altLang="en-US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5)  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稱義 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(v.4</a:t>
            </a:r>
            <a:r>
              <a:rPr kumimoji="1" lang="zh-TW" altLang="en-US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9) </a:t>
            </a:r>
          </a:p>
          <a:p>
            <a:pPr lvl="0">
              <a:buNone/>
            </a:pPr>
            <a:r>
              <a:rPr kumimoji="1" lang="en-US" altLang="zh-TW" sz="3800" b="1" kern="0" dirty="0">
                <a:solidFill>
                  <a:srgbClr val="C00000"/>
                </a:solidFill>
                <a:latin typeface="Arial"/>
                <a:ea typeface="新細明體"/>
              </a:rPr>
              <a:t> 1</a:t>
            </a:r>
            <a:r>
              <a:rPr kumimoji="1" lang="zh-TW" altLang="en-US" sz="38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zh-TW" altLang="zh-TW" sz="3800" b="1" kern="0" dirty="0">
                <a:solidFill>
                  <a:srgbClr val="000000"/>
                </a:solidFill>
                <a:latin typeface="Arial"/>
                <a:ea typeface="新細明體"/>
              </a:rPr>
              <a:t>作耶穌基督僕人和使徒的西門彼得，</a:t>
            </a:r>
            <a:endParaRPr kumimoji="1" lang="en-US" altLang="zh-TW" sz="38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800" b="1" kern="0" dirty="0">
                <a:solidFill>
                  <a:srgbClr val="000000"/>
                </a:solidFill>
                <a:latin typeface="Arial"/>
                <a:ea typeface="新細明體"/>
              </a:rPr>
              <a:t>    </a:t>
            </a:r>
            <a:r>
              <a:rPr kumimoji="1" lang="zh-TW" altLang="zh-TW" sz="3800" b="1" kern="0" dirty="0">
                <a:solidFill>
                  <a:srgbClr val="000000"/>
                </a:solidFill>
                <a:latin typeface="Arial"/>
                <a:ea typeface="新細明體"/>
              </a:rPr>
              <a:t>寫信給那因我們的神和救主耶穌基督</a:t>
            </a:r>
            <a:endParaRPr kumimoji="1" lang="en-US" altLang="zh-TW" sz="3800" b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en-US" altLang="zh-TW" sz="3800" b="1" kern="0" dirty="0">
                <a:solidFill>
                  <a:srgbClr val="000000"/>
                </a:solidFill>
                <a:latin typeface="Arial"/>
                <a:ea typeface="新細明體"/>
              </a:rPr>
              <a:t>    </a:t>
            </a:r>
            <a:r>
              <a:rPr kumimoji="1" lang="zh-TW" altLang="zh-TW" sz="3800" b="1" kern="0" dirty="0">
                <a:solidFill>
                  <a:srgbClr val="000000"/>
                </a:solidFill>
                <a:latin typeface="Arial"/>
                <a:ea typeface="新細明體"/>
              </a:rPr>
              <a:t>之義、與我們同得一樣寶貴</a:t>
            </a:r>
            <a:r>
              <a:rPr kumimoji="1" lang="zh-TW" altLang="zh-TW" sz="38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信心</a:t>
            </a:r>
            <a:r>
              <a:rPr kumimoji="1" lang="zh-TW" altLang="zh-TW" sz="3800" b="1" kern="0" dirty="0">
                <a:solidFill>
                  <a:srgbClr val="000000"/>
                </a:solidFill>
                <a:latin typeface="Arial"/>
                <a:ea typeface="新細明體"/>
              </a:rPr>
              <a:t>的人。 </a:t>
            </a:r>
            <a:endParaRPr lang="en-US" altLang="zh-TW" sz="3800" b="1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  <a:p>
            <a:pPr lvl="0">
              <a:buNone/>
            </a:pPr>
            <a:endParaRPr kumimoji="1" lang="en-US" altLang="zh-TW" sz="3800" b="1" kern="0" dirty="0">
              <a:solidFill>
                <a:srgbClr val="C00000"/>
              </a:solidFill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5847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913288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4">
            <a:extLst>
              <a:ext uri="{FF2B5EF4-FFF2-40B4-BE49-F238E27FC236}">
                <a16:creationId xmlns:a16="http://schemas.microsoft.com/office/drawing/2014/main" xmlns="" id="{EA398255-A11E-4790-922E-D220AB28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565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ct val="20000"/>
              </a:spcBef>
              <a:defRPr/>
            </a:pPr>
            <a:r>
              <a:rPr lang="en-US" altLang="zh-TW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GRACE  </a:t>
            </a: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恩典</a:t>
            </a:r>
            <a:r>
              <a:rPr lang="en-US" altLang="zh-TW" sz="40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zh-HK" altLang="en-US" sz="3000" b="1" i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11223" y="699542"/>
            <a:ext cx="9144000" cy="4443958"/>
          </a:xfrm>
        </p:spPr>
        <p:txBody>
          <a:bodyPr/>
          <a:lstStyle/>
          <a:p>
            <a:pPr lvl="0">
              <a:buNone/>
            </a:pP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信仰生命 </a:t>
            </a:r>
            <a:r>
              <a:rPr kumimoji="1" lang="en-US" altLang="zh-TW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/ </a:t>
            </a:r>
            <a:r>
              <a:rPr kumimoji="1" lang="zh-TW" altLang="en-US" sz="4000" i="1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屬靈生命的起始點： </a:t>
            </a:r>
            <a:endParaRPr kumimoji="1" lang="en-US" altLang="zh-TW" sz="4000" i="1" kern="0" dirty="0">
              <a:solidFill>
                <a:srgbClr val="000000"/>
              </a:solidFill>
              <a:latin typeface="Arial"/>
              <a:ea typeface="新細明體"/>
            </a:endParaRPr>
          </a:p>
          <a:p>
            <a:pPr lvl="0">
              <a:buNone/>
            </a:pP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kumimoji="1" lang="en-US" altLang="zh-TW" sz="36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- </a:t>
            </a:r>
            <a:r>
              <a:rPr kumimoji="1" lang="zh-TW" altLang="en-US" sz="3600" b="1" u="sng" kern="0" dirty="0">
                <a:solidFill>
                  <a:srgbClr val="000000"/>
                </a:solidFill>
                <a:latin typeface="+mn-ea"/>
              </a:rPr>
              <a:t>蒙神揀選和呼召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+mn-ea"/>
              </a:rPr>
              <a:t> </a:t>
            </a:r>
            <a:r>
              <a:rPr kumimoji="1" lang="en-US" altLang="zh-TW" sz="3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(v.3</a:t>
            </a:r>
            <a:r>
              <a:rPr kumimoji="1" lang="zh-TW" altLang="en-US" sz="3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kumimoji="1" lang="en-US" altLang="zh-TW" sz="3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</a:t>
            </a:r>
            <a:endParaRPr kumimoji="1" lang="en-US" altLang="zh-TW" sz="3600" i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kumimoji="1" lang="zh-TW" altLang="en-US" sz="38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r>
              <a:rPr kumimoji="1" lang="en-US" altLang="zh-TW" sz="3800" b="1" kern="0" dirty="0">
                <a:solidFill>
                  <a:srgbClr val="000000"/>
                </a:solidFill>
                <a:latin typeface="方正平黑" panose="03000509000000000000" pitchFamily="65" charset="-120"/>
                <a:ea typeface="方正平黑" panose="03000509000000000000" pitchFamily="65" charset="-120"/>
              </a:rPr>
              <a:t>- </a:t>
            </a:r>
            <a:r>
              <a:rPr kumimoji="1" lang="zh-TW" altLang="en-US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因信</a:t>
            </a:r>
            <a:r>
              <a:rPr kumimoji="1" lang="zh-TW" altLang="en-US" sz="4400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 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(v.1</a:t>
            </a:r>
            <a:r>
              <a:rPr kumimoji="1" lang="zh-TW" altLang="en-US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5)  </a:t>
            </a:r>
            <a:r>
              <a:rPr kumimoji="1" lang="zh-TW" altLang="en-US" sz="3800" b="1" kern="0" dirty="0">
                <a:solidFill>
                  <a:srgbClr val="000000"/>
                </a:solidFill>
                <a:latin typeface="Arial"/>
                <a:ea typeface="新細明體"/>
              </a:rPr>
              <a:t>稱義 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(v.4</a:t>
            </a:r>
            <a:r>
              <a:rPr kumimoji="1" lang="zh-TW" altLang="en-US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、</a:t>
            </a:r>
            <a:r>
              <a:rPr kumimoji="1" lang="en-US" altLang="zh-TW" sz="3800" kern="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9) </a:t>
            </a:r>
          </a:p>
          <a:p>
            <a:pPr lvl="0">
              <a:buNone/>
            </a:pPr>
            <a:r>
              <a:rPr kumimoji="1" lang="en-US" altLang="zh-TW" sz="3800" b="1" kern="0" dirty="0">
                <a:solidFill>
                  <a:srgbClr val="C00000"/>
                </a:solidFill>
                <a:latin typeface="Arial"/>
                <a:ea typeface="新細明體"/>
              </a:rPr>
              <a:t> 5</a:t>
            </a:r>
            <a:r>
              <a:rPr kumimoji="1" lang="zh-TW" altLang="en-US" sz="3800" b="1" kern="0" dirty="0">
                <a:solidFill>
                  <a:srgbClr val="C00000"/>
                </a:solidFill>
                <a:latin typeface="Arial"/>
                <a:ea typeface="新細明體"/>
              </a:rPr>
              <a:t> </a:t>
            </a:r>
            <a:r>
              <a:rPr kumimoji="1" lang="en-US" altLang="zh-TW" sz="3800" b="1" kern="0" dirty="0">
                <a:solidFill>
                  <a:srgbClr val="000000"/>
                </a:solidFill>
                <a:latin typeface="Arial"/>
                <a:ea typeface="新細明體"/>
              </a:rPr>
              <a:t>… 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有了</a:t>
            </a:r>
            <a:r>
              <a:rPr kumimoji="1" lang="zh-TW" altLang="zh-TW" sz="4400" u="sng" kern="0" dirty="0">
                <a:solidFill>
                  <a:srgbClr val="000000"/>
                </a:solidFill>
                <a:latin typeface="方正粗黑" panose="03000509000000000000" pitchFamily="65" charset="-120"/>
                <a:ea typeface="方正粗黑" panose="03000509000000000000" pitchFamily="65" charset="-120"/>
              </a:rPr>
              <a:t>信心</a:t>
            </a:r>
            <a:r>
              <a:rPr kumimoji="1" lang="zh-TW" altLang="en-US" sz="4000" b="1" kern="0" dirty="0">
                <a:solidFill>
                  <a:srgbClr val="000000"/>
                </a:solidFill>
                <a:latin typeface="Arial"/>
                <a:ea typeface="新細明體"/>
              </a:rPr>
              <a:t>，又要加上德行；</a:t>
            </a:r>
            <a:r>
              <a:rPr kumimoji="1" lang="zh-TW" altLang="zh-TW" sz="4000" b="1" kern="0" dirty="0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endParaRPr lang="en-US" altLang="zh-TW" sz="4000" b="1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  <a:p>
            <a:pPr lvl="0">
              <a:buNone/>
            </a:pPr>
            <a:endParaRPr kumimoji="1" lang="en-US" altLang="zh-TW" sz="3800" b="1" kern="0" dirty="0">
              <a:solidFill>
                <a:srgbClr val="C00000"/>
              </a:solidFill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  <a:p>
            <a:pPr lvl="0">
              <a:buNone/>
            </a:pPr>
            <a:endParaRPr lang="zh-HK" altLang="en-US" sz="36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542044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87290</TotalTime>
  <Words>1447</Words>
  <Application>Microsoft Office PowerPoint</Application>
  <PresentationFormat>如螢幕大小 (16:9)</PresentationFormat>
  <Paragraphs>218</Paragraphs>
  <Slides>35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35</vt:i4>
      </vt:variant>
    </vt:vector>
  </HeadingPairs>
  <TitlesOfParts>
    <vt:vector size="37" baseType="lpstr">
      <vt:lpstr>6_Office 佈景主題</vt:lpstr>
      <vt:lpstr>Office 佈景主題</vt:lpstr>
      <vt:lpstr>投影片 1</vt:lpstr>
      <vt:lpstr>投影片 2</vt:lpstr>
      <vt:lpstr>GRACE  恩典 </vt:lpstr>
      <vt:lpstr>GRACE  恩典 </vt:lpstr>
      <vt:lpstr>GRACE  恩典 </vt:lpstr>
      <vt:lpstr>GRACE  恩典 </vt:lpstr>
      <vt:lpstr>GRACE  恩典 </vt:lpstr>
      <vt:lpstr>GRACE  恩典 </vt:lpstr>
      <vt:lpstr>GRACE  恩典 </vt:lpstr>
      <vt:lpstr>GRACE  恩典 </vt:lpstr>
      <vt:lpstr>GRACE  恩典 </vt:lpstr>
      <vt:lpstr>GATHER  聚集 </vt:lpstr>
      <vt:lpstr>GATHER  聚集 </vt:lpstr>
      <vt:lpstr>GATHER  聚集 </vt:lpstr>
      <vt:lpstr>GATHER  聚集 </vt:lpstr>
      <vt:lpstr>GATHER  聚集 </vt:lpstr>
      <vt:lpstr>GROW  成長 </vt:lpstr>
      <vt:lpstr>GROW  成長 </vt:lpstr>
      <vt:lpstr>GROW  成長 </vt:lpstr>
      <vt:lpstr>GROW  成長 </vt:lpstr>
      <vt:lpstr>GROW  成長 </vt:lpstr>
      <vt:lpstr>GROW  成長 </vt:lpstr>
      <vt:lpstr>GROW  成長 </vt:lpstr>
      <vt:lpstr>GROW  成長 </vt:lpstr>
      <vt:lpstr>GROW  成長 </vt:lpstr>
      <vt:lpstr>GROW  成長 </vt:lpstr>
      <vt:lpstr>GIVE  施予 </vt:lpstr>
      <vt:lpstr>靈命成長的「5G」 </vt:lpstr>
      <vt:lpstr>GO  要去 </vt:lpstr>
      <vt:lpstr>GRACE  恩典 </vt:lpstr>
      <vt:lpstr>GRACE  恩典 </vt:lpstr>
      <vt:lpstr>GRACE  恩典 </vt:lpstr>
      <vt:lpstr>GROW  成長 </vt:lpstr>
      <vt:lpstr>永不失腳 </vt:lpstr>
      <vt:lpstr>永不失腳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</dc:creator>
  <cp:lastModifiedBy>Andrew</cp:lastModifiedBy>
  <cp:revision>1829</cp:revision>
  <cp:lastPrinted>2020-02-13T03:54:49Z</cp:lastPrinted>
  <dcterms:created xsi:type="dcterms:W3CDTF">2013-12-07T04:13:27Z</dcterms:created>
  <dcterms:modified xsi:type="dcterms:W3CDTF">2020-06-19T08:44:25Z</dcterms:modified>
</cp:coreProperties>
</file>