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  <p:sldMasterId id="2147483700" r:id="rId2"/>
    <p:sldMasterId id="2147483701" r:id="rId3"/>
    <p:sldMasterId id="2147483702" r:id="rId4"/>
    <p:sldMasterId id="2147483703" r:id="rId5"/>
    <p:sldMasterId id="2147483704" r:id="rId6"/>
    <p:sldMasterId id="2147483705" r:id="rId7"/>
    <p:sldMasterId id="2147483706" r:id="rId8"/>
    <p:sldMasterId id="2147483707" r:id="rId9"/>
    <p:sldMasterId id="2147483708" r:id="rId10"/>
    <p:sldMasterId id="2147483709" r:id="rId11"/>
    <p:sldMasterId id="2147483710" r:id="rId12"/>
    <p:sldMasterId id="2147483711" r:id="rId13"/>
  </p:sldMasterIdLst>
  <p:notesMasterIdLst>
    <p:notesMasterId r:id="rId60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orient="horz" pos="1008">
          <p15:clr>
            <a:srgbClr val="000000"/>
          </p15:clr>
        </p15:guide>
        <p15:guide id="3" orient="horz" pos="3792">
          <p15:clr>
            <a:srgbClr val="000000"/>
          </p15:clr>
        </p15:guide>
        <p15:guide id="4" orient="horz" pos="336">
          <p15:clr>
            <a:srgbClr val="000000"/>
          </p15:clr>
        </p15:guide>
        <p15:guide id="5" orient="horz" pos="1920">
          <p15:clr>
            <a:srgbClr val="000000"/>
          </p15:clr>
        </p15:guide>
        <p15:guide id="6" orient="horz" pos="3984">
          <p15:clr>
            <a:srgbClr val="000000"/>
          </p15:clr>
        </p15:guide>
        <p15:guide id="7" orient="horz" pos="1152">
          <p15:clr>
            <a:srgbClr val="000000"/>
          </p15:clr>
        </p15:guide>
        <p15:guide id="8" pos="3839">
          <p15:clr>
            <a:srgbClr val="000000"/>
          </p15:clr>
        </p15:guide>
        <p15:guide id="9" pos="671">
          <p15:clr>
            <a:srgbClr val="000000"/>
          </p15:clr>
        </p15:guide>
        <p15:guide id="10" pos="7007">
          <p15:clr>
            <a:srgbClr val="000000"/>
          </p15:clr>
        </p15:guide>
        <p15:guide id="11" pos="6143">
          <p15:clr>
            <a:srgbClr val="000000"/>
          </p15:clr>
        </p15:guide>
        <p15:guide id="12" pos="3263">
          <p15:clr>
            <a:srgbClr val="000000"/>
          </p15:clr>
        </p15:guide>
        <p15:guide id="13" pos="7391">
          <p15:clr>
            <a:srgbClr val="000000"/>
          </p15:clr>
        </p15:guide>
        <p15:guide id="14" pos="3695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498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48" name="Google Shape;4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648" name="Google Shape;64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7" y="685800"/>
            <a:ext cx="6092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65214" y="533400"/>
            <a:ext cx="50292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065212" y="3403600"/>
            <a:ext cx="5029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1065212" y="6432550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932612" y="6432550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532812" y="6432550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cap="none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文字及物件" type="txAndObj">
  <p:cSld name="TEXT_AND_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1534185" y="214314"/>
            <a:ext cx="103881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1576507" y="2017713"/>
            <a:ext cx="5078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2"/>
          </p:nvPr>
        </p:nvSpPr>
        <p:spPr>
          <a:xfrm>
            <a:off x="6858331" y="2017713"/>
            <a:ext cx="5078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3200" cy="3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 rot="5400000">
            <a:off x="5992052" y="2583150"/>
            <a:ext cx="5251500" cy="13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 rot="5400000">
            <a:off x="1580520" y="-293850"/>
            <a:ext cx="5251500" cy="7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1"/>
          </p:nvPr>
        </p:nvSpPr>
        <p:spPr>
          <a:xfrm rot="5400000">
            <a:off x="3033699" y="-195313"/>
            <a:ext cx="3881400" cy="85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是非題">
  <p:cSld name="是非題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685621" y="609600"/>
            <a:ext cx="85860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677156" y="4013200"/>
            <a:ext cx="8594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19"/>
              <a:buFont typeface="Trebuchet MS"/>
              <a:buNone/>
              <a:defRPr sz="2399">
                <a:solidFill>
                  <a:schemeClr val="accent1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2"/>
          </p:nvPr>
        </p:nvSpPr>
        <p:spPr>
          <a:xfrm>
            <a:off x="677159" y="4527448"/>
            <a:ext cx="85944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名片">
  <p:cSld name="名片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677159" y="1931988"/>
            <a:ext cx="8594400" cy="2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677159" y="4527448"/>
            <a:ext cx="85944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3F3F3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與說明文字">
  <p:cSld name="標題與說明文字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677159" y="609600"/>
            <a:ext cx="85944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677159" y="4470400"/>
            <a:ext cx="8594400" cy="15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3F3F3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677158" y="4800600"/>
            <a:ext cx="8594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2"/>
          <p:cNvSpPr>
            <a:spLocks noGrp="1"/>
          </p:cNvSpPr>
          <p:nvPr>
            <p:ph type="pic" idx="2"/>
          </p:nvPr>
        </p:nvSpPr>
        <p:spPr>
          <a:xfrm>
            <a:off x="677158" y="609600"/>
            <a:ext cx="8594400" cy="3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677158" y="5367338"/>
            <a:ext cx="85944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677158" y="1498604"/>
            <a:ext cx="3853500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99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4759222" y="514925"/>
            <a:ext cx="4512300" cy="55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2"/>
          </p:nvPr>
        </p:nvSpPr>
        <p:spPr>
          <a:xfrm>
            <a:off x="677158" y="2777069"/>
            <a:ext cx="3853500" cy="25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677158" y="609600"/>
            <a:ext cx="85944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xfrm>
            <a:off x="675570" y="2160983"/>
            <a:ext cx="4184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19"/>
              <a:buNone/>
              <a:defRPr sz="2399" b="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599"/>
              <a:buNone/>
              <a:defRPr sz="1999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body" idx="2"/>
          </p:nvPr>
        </p:nvSpPr>
        <p:spPr>
          <a:xfrm>
            <a:off x="675570" y="2737246"/>
            <a:ext cx="4184400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body" idx="3"/>
          </p:nvPr>
        </p:nvSpPr>
        <p:spPr>
          <a:xfrm>
            <a:off x="5087058" y="2160983"/>
            <a:ext cx="4184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19"/>
              <a:buNone/>
              <a:defRPr sz="2399" b="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599"/>
              <a:buNone/>
              <a:defRPr sz="1999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4"/>
          </p:nvPr>
        </p:nvSpPr>
        <p:spPr>
          <a:xfrm>
            <a:off x="5087059" y="2737246"/>
            <a:ext cx="4184400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677158" y="2160589"/>
            <a:ext cx="41829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2"/>
          </p:nvPr>
        </p:nvSpPr>
        <p:spPr>
          <a:xfrm>
            <a:off x="5088645" y="2160590"/>
            <a:ext cx="41829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677159" y="2700868"/>
            <a:ext cx="85944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99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body" idx="1"/>
          </p:nvPr>
        </p:nvSpPr>
        <p:spPr>
          <a:xfrm>
            <a:off x="677159" y="4527448"/>
            <a:ext cx="8594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599"/>
              <a:buNone/>
              <a:defRPr sz="1999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2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2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2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>
            <a:spLocks noGrp="1"/>
          </p:cNvSpPr>
          <p:nvPr>
            <p:ph type="title"/>
          </p:nvPr>
        </p:nvSpPr>
        <p:spPr>
          <a:xfrm rot="5400000">
            <a:off x="7130743" y="1956925"/>
            <a:ext cx="5811900" cy="26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xfrm rot="5400000">
            <a:off x="1798218" y="-595025"/>
            <a:ext cx="5811900" cy="77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2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body" idx="1"/>
          </p:nvPr>
        </p:nvSpPr>
        <p:spPr>
          <a:xfrm rot="5400000">
            <a:off x="3918875" y="-1254925"/>
            <a:ext cx="4351200" cy="105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99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5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7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None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7" name="Google Shape;23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5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5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99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7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7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1pPr>
            <a:lvl2pPr marL="914400" lvl="1" indent="-4063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799"/>
            </a:lvl2pPr>
            <a:lvl3pPr marL="1371600" lvl="2" indent="-3809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3pPr>
            <a:lvl4pPr marL="1828800" lvl="3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4pPr>
            <a:lvl5pPr marL="2286000" lvl="4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5pPr>
            <a:lvl6pPr marL="2743200" lvl="5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6pPr>
            <a:lvl7pPr marL="3200400" lvl="6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7pPr>
            <a:lvl8pPr marL="3657600" lvl="7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8pPr>
            <a:lvl9pPr marL="4114800" lvl="8" indent="-3555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9pPr>
          </a:lstStyle>
          <a:p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4" name="Google Shape;24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6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6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2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998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 sz="2399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 sz="1999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 sz="1799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9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998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0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ctrTitle"/>
          </p:nvPr>
        </p:nvSpPr>
        <p:spPr>
          <a:xfrm>
            <a:off x="1065214" y="533400"/>
            <a:ext cx="50292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subTitle" idx="1"/>
          </p:nvPr>
        </p:nvSpPr>
        <p:spPr>
          <a:xfrm>
            <a:off x="1065212" y="3403600"/>
            <a:ext cx="5029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ftr" idx="11"/>
          </p:nvPr>
        </p:nvSpPr>
        <p:spPr>
          <a:xfrm>
            <a:off x="1065212" y="6432550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dt" idx="10"/>
          </p:nvPr>
        </p:nvSpPr>
        <p:spPr>
          <a:xfrm>
            <a:off x="6932612" y="6432550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sldNum" idx="12"/>
          </p:nvPr>
        </p:nvSpPr>
        <p:spPr>
          <a:xfrm>
            <a:off x="8532812" y="6432550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4"/>
          <p:cNvSpPr txBox="1">
            <a:spLocks noGrp="1"/>
          </p:cNvSpPr>
          <p:nvPr>
            <p:ph type="title"/>
          </p:nvPr>
        </p:nvSpPr>
        <p:spPr>
          <a:xfrm rot="5400000">
            <a:off x="7199313" y="2095500"/>
            <a:ext cx="54864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4"/>
          <p:cNvSpPr txBox="1">
            <a:spLocks noGrp="1"/>
          </p:cNvSpPr>
          <p:nvPr>
            <p:ph type="body" idx="1"/>
          </p:nvPr>
        </p:nvSpPr>
        <p:spPr>
          <a:xfrm rot="5400000">
            <a:off x="2055812" y="-457200"/>
            <a:ext cx="5486400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44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4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4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type="body" idx="1"/>
          </p:nvPr>
        </p:nvSpPr>
        <p:spPr>
          <a:xfrm rot="5400000">
            <a:off x="3313112" y="-419100"/>
            <a:ext cx="4191000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5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5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5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6"/>
          <p:cNvSpPr txBox="1"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6"/>
          <p:cNvSpPr txBox="1">
            <a:spLocks noGrp="1"/>
          </p:cNvSpPr>
          <p:nvPr>
            <p:ph type="body" idx="1"/>
          </p:nvPr>
        </p:nvSpPr>
        <p:spPr>
          <a:xfrm>
            <a:off x="5865813" y="533400"/>
            <a:ext cx="5867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303" name="Google Shape;303;p46"/>
          <p:cNvSpPr txBox="1">
            <a:spLocks noGrp="1"/>
          </p:cNvSpPr>
          <p:nvPr>
            <p:ph type="body" idx="2"/>
          </p:nvPr>
        </p:nvSpPr>
        <p:spPr>
          <a:xfrm>
            <a:off x="1065213" y="2209800"/>
            <a:ext cx="411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6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6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5865813" y="533400"/>
            <a:ext cx="5867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1065213" y="2209800"/>
            <a:ext cx="411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7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7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8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8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8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8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>
            <a:spLocks noGrp="1"/>
          </p:cNvSpPr>
          <p:nvPr>
            <p:ph type="title"/>
          </p:nvPr>
        </p:nvSpPr>
        <p:spPr>
          <a:xfrm>
            <a:off x="1065211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9"/>
          <p:cNvSpPr txBox="1">
            <a:spLocks noGrp="1"/>
          </p:cNvSpPr>
          <p:nvPr>
            <p:ph type="body" idx="1"/>
          </p:nvPr>
        </p:nvSpPr>
        <p:spPr>
          <a:xfrm>
            <a:off x="1065213" y="1828799"/>
            <a:ext cx="4251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319" name="Google Shape;319;p49"/>
          <p:cNvSpPr txBox="1">
            <a:spLocks noGrp="1"/>
          </p:cNvSpPr>
          <p:nvPr>
            <p:ph type="body" idx="2"/>
          </p:nvPr>
        </p:nvSpPr>
        <p:spPr>
          <a:xfrm>
            <a:off x="1065213" y="2590800"/>
            <a:ext cx="4251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320" name="Google Shape;320;p49"/>
          <p:cNvSpPr txBox="1">
            <a:spLocks noGrp="1"/>
          </p:cNvSpPr>
          <p:nvPr>
            <p:ph type="body" idx="3"/>
          </p:nvPr>
        </p:nvSpPr>
        <p:spPr>
          <a:xfrm>
            <a:off x="5500053" y="1828799"/>
            <a:ext cx="4251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321" name="Google Shape;321;p49"/>
          <p:cNvSpPr txBox="1">
            <a:spLocks noGrp="1"/>
          </p:cNvSpPr>
          <p:nvPr>
            <p:ph type="body" idx="4"/>
          </p:nvPr>
        </p:nvSpPr>
        <p:spPr>
          <a:xfrm>
            <a:off x="5500053" y="2590800"/>
            <a:ext cx="4251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322" name="Google Shape;322;p49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9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9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0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42519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body" idx="2"/>
          </p:nvPr>
        </p:nvSpPr>
        <p:spPr>
          <a:xfrm>
            <a:off x="5464598" y="1828800"/>
            <a:ext cx="42519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329" name="Google Shape;329;p50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0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0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"/>
          <p:cNvSpPr txBox="1"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1" cap="none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1"/>
          <p:cNvSpPr txBox="1"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51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1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1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2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2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52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2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4" descr="要新增影像的空白預留位置。按一下預留位置，然後選取您要新增的影像"/>
          <p:cNvSpPr>
            <a:spLocks noGrp="1"/>
          </p:cNvSpPr>
          <p:nvPr>
            <p:ph type="pic" idx="2"/>
          </p:nvPr>
        </p:nvSpPr>
        <p:spPr>
          <a:xfrm>
            <a:off x="5865812" y="533400"/>
            <a:ext cx="5780100" cy="5791200"/>
          </a:xfrm>
          <a:prstGeom prst="rect">
            <a:avLst/>
          </a:prstGeom>
          <a:noFill/>
          <a:ln w="508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24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50" name="Google Shape;350;p54"/>
          <p:cNvSpPr txBox="1">
            <a:spLocks noGrp="1"/>
          </p:cNvSpPr>
          <p:nvPr>
            <p:ph type="body" idx="1"/>
          </p:nvPr>
        </p:nvSpPr>
        <p:spPr>
          <a:xfrm>
            <a:off x="1065213" y="2209800"/>
            <a:ext cx="411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6"/>
          <p:cNvSpPr txBox="1">
            <a:spLocks noGrp="1"/>
          </p:cNvSpPr>
          <p:nvPr>
            <p:ph type="ctrTitle"/>
          </p:nvPr>
        </p:nvSpPr>
        <p:spPr>
          <a:xfrm>
            <a:off x="1506675" y="2404534"/>
            <a:ext cx="77649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5398">
                <a:solidFill>
                  <a:srgbClr val="EA3C9E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6"/>
          <p:cNvSpPr txBox="1">
            <a:spLocks noGrp="1"/>
          </p:cNvSpPr>
          <p:nvPr>
            <p:ph type="subTitle" idx="1"/>
          </p:nvPr>
        </p:nvSpPr>
        <p:spPr>
          <a:xfrm>
            <a:off x="1506675" y="4050834"/>
            <a:ext cx="77649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 rtl="0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56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6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6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 (含標題)">
  <p:cSld name="引述 (含標題)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8"/>
          <p:cNvSpPr txBox="1">
            <a:spLocks noGrp="1"/>
          </p:cNvSpPr>
          <p:nvPr>
            <p:ph type="title"/>
          </p:nvPr>
        </p:nvSpPr>
        <p:spPr>
          <a:xfrm>
            <a:off x="931092" y="609600"/>
            <a:ext cx="80919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58"/>
          <p:cNvSpPr txBox="1">
            <a:spLocks noGrp="1"/>
          </p:cNvSpPr>
          <p:nvPr>
            <p:ph type="body" idx="1"/>
          </p:nvPr>
        </p:nvSpPr>
        <p:spPr>
          <a:xfrm>
            <a:off x="1365783" y="3632200"/>
            <a:ext cx="72225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96" name="Google Shape;396;p58"/>
          <p:cNvSpPr txBox="1">
            <a:spLocks noGrp="1"/>
          </p:cNvSpPr>
          <p:nvPr>
            <p:ph type="body" idx="2"/>
          </p:nvPr>
        </p:nvSpPr>
        <p:spPr>
          <a:xfrm>
            <a:off x="677159" y="4470400"/>
            <a:ext cx="8594400" cy="15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3F3F3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58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58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58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引述名片">
  <p:cSld name="引述名片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0"/>
          <p:cNvSpPr txBox="1">
            <a:spLocks noGrp="1"/>
          </p:cNvSpPr>
          <p:nvPr>
            <p:ph type="title"/>
          </p:nvPr>
        </p:nvSpPr>
        <p:spPr>
          <a:xfrm>
            <a:off x="931092" y="609600"/>
            <a:ext cx="80919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99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0"/>
          <p:cNvSpPr txBox="1">
            <a:spLocks noGrp="1"/>
          </p:cNvSpPr>
          <p:nvPr>
            <p:ph type="body" idx="1"/>
          </p:nvPr>
        </p:nvSpPr>
        <p:spPr>
          <a:xfrm>
            <a:off x="677156" y="4013200"/>
            <a:ext cx="8594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919"/>
              <a:buFont typeface="Trebuchet MS"/>
              <a:buNone/>
              <a:defRPr sz="2399">
                <a:solidFill>
                  <a:srgbClr val="3F3F3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22" name="Google Shape;422;p60"/>
          <p:cNvSpPr txBox="1">
            <a:spLocks noGrp="1"/>
          </p:cNvSpPr>
          <p:nvPr>
            <p:ph type="body" idx="2"/>
          </p:nvPr>
        </p:nvSpPr>
        <p:spPr>
          <a:xfrm>
            <a:off x="677159" y="4527448"/>
            <a:ext cx="85944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439"/>
              <a:buNone/>
              <a:defRPr sz="1799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60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0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0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2"/>
          <p:cNvSpPr txBox="1"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2" descr="要新增影像的空白預留位置。按一下預留位置，然後選取您要新增的影像"/>
          <p:cNvSpPr>
            <a:spLocks noGrp="1"/>
          </p:cNvSpPr>
          <p:nvPr>
            <p:ph type="pic" idx="2"/>
          </p:nvPr>
        </p:nvSpPr>
        <p:spPr>
          <a:xfrm>
            <a:off x="5865812" y="533400"/>
            <a:ext cx="5780100" cy="5791200"/>
          </a:xfrm>
          <a:prstGeom prst="rect">
            <a:avLst/>
          </a:prstGeom>
          <a:noFill/>
          <a:ln w="508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24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32" name="Google Shape;432;p62"/>
          <p:cNvSpPr txBox="1">
            <a:spLocks noGrp="1"/>
          </p:cNvSpPr>
          <p:nvPr>
            <p:ph type="body" idx="1"/>
          </p:nvPr>
        </p:nvSpPr>
        <p:spPr>
          <a:xfrm>
            <a:off x="1065213" y="2209800"/>
            <a:ext cx="411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，文字及物件" type="txAndObj">
  <p:cSld name="TEXT_AND_OBJEC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4"/>
          <p:cNvSpPr txBox="1">
            <a:spLocks noGrp="1"/>
          </p:cNvSpPr>
          <p:nvPr>
            <p:ph type="title"/>
          </p:nvPr>
        </p:nvSpPr>
        <p:spPr>
          <a:xfrm>
            <a:off x="1534185" y="214314"/>
            <a:ext cx="103881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64"/>
          <p:cNvSpPr txBox="1">
            <a:spLocks noGrp="1"/>
          </p:cNvSpPr>
          <p:nvPr>
            <p:ph type="body" idx="1"/>
          </p:nvPr>
        </p:nvSpPr>
        <p:spPr>
          <a:xfrm>
            <a:off x="1576507" y="2017713"/>
            <a:ext cx="5078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64"/>
          <p:cNvSpPr txBox="1">
            <a:spLocks noGrp="1"/>
          </p:cNvSpPr>
          <p:nvPr>
            <p:ph type="body" idx="2"/>
          </p:nvPr>
        </p:nvSpPr>
        <p:spPr>
          <a:xfrm>
            <a:off x="6858331" y="2017713"/>
            <a:ext cx="5078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64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64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 rot="5400000">
            <a:off x="7199313" y="2095500"/>
            <a:ext cx="54864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 rot="5400000">
            <a:off x="2055812" y="-457200"/>
            <a:ext cx="5486400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 rot="5400000">
            <a:off x="3313112" y="-419100"/>
            <a:ext cx="4191000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6pPr>
            <a:lvl7pPr marL="3200400" lvl="6" indent="-320039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7pPr>
            <a:lvl8pPr marL="3657600" lvl="7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8pPr>
            <a:lvl9pPr marL="4114800" lvl="8" indent="-32004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065211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1065213" y="1828799"/>
            <a:ext cx="4251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1065213" y="2590800"/>
            <a:ext cx="4251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3"/>
          </p:nvPr>
        </p:nvSpPr>
        <p:spPr>
          <a:xfrm>
            <a:off x="5500053" y="1828799"/>
            <a:ext cx="4251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/>
            </a:lvl1pPr>
            <a:lvl2pPr marL="9144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6pPr>
            <a:lvl7pPr marL="3200400" lvl="6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7pPr>
            <a:lvl8pPr marL="3657600" lvl="7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8pPr>
            <a:lvl9pPr marL="4114800" lvl="8" indent="-2286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4"/>
          </p:nvPr>
        </p:nvSpPr>
        <p:spPr>
          <a:xfrm>
            <a:off x="5500053" y="2590800"/>
            <a:ext cx="4251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42519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5464598" y="1828800"/>
            <a:ext cx="42519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 sz="1800"/>
            </a:lvl2pPr>
            <a:lvl3pPr marL="137160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3pPr>
            <a:lvl4pPr marL="182880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4pPr>
            <a:lvl5pPr marL="228600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Char char="•"/>
              <a:defRPr sz="1400"/>
            </a:lvl5pPr>
            <a:lvl6pPr marL="274320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6pPr>
            <a:lvl7pPr marL="320040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7pPr>
            <a:lvl8pPr marL="365760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8pPr>
            <a:lvl9pPr marL="411480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Char char="•"/>
              <a:defRPr sz="14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8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1065212" y="6432550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932612" y="6432550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532812" y="6432550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57"/>
          <p:cNvGrpSpPr/>
          <p:nvPr/>
        </p:nvGrpSpPr>
        <p:grpSpPr>
          <a:xfrm>
            <a:off x="0" y="-7535"/>
            <a:ext cx="11612880" cy="6540310"/>
            <a:chOff x="0" y="0"/>
            <a:chExt cx="2147483647" cy="2147483647"/>
          </a:xfrm>
        </p:grpSpPr>
        <p:cxnSp>
          <p:nvCxnSpPr>
            <p:cNvPr id="376" name="Google Shape;376;p57"/>
            <p:cNvCxnSpPr/>
            <p:nvPr/>
          </p:nvCxnSpPr>
          <p:spPr>
            <a:xfrm>
              <a:off x="1650469059" y="2482917"/>
              <a:ext cx="214804385" cy="2145000643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7" name="Google Shape;377;p57"/>
            <p:cNvCxnSpPr/>
            <p:nvPr/>
          </p:nvCxnSpPr>
          <p:spPr>
            <a:xfrm flipH="1">
              <a:off x="1307845033" y="1153931200"/>
              <a:ext cx="839079372" cy="993552360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78" name="Google Shape;378;p57"/>
            <p:cNvSpPr/>
            <p:nvPr/>
          </p:nvSpPr>
          <p:spPr>
            <a:xfrm>
              <a:off x="1617185528" y="0"/>
              <a:ext cx="529739057" cy="2147483560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79" name="Google Shape;379;p57"/>
            <p:cNvSpPr/>
            <p:nvPr/>
          </p:nvSpPr>
          <p:spPr>
            <a:xfrm>
              <a:off x="1691304362" y="0"/>
              <a:ext cx="456179205" cy="2147483560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80" name="Google Shape;380;p57"/>
            <p:cNvSpPr/>
            <p:nvPr/>
          </p:nvSpPr>
          <p:spPr>
            <a:xfrm>
              <a:off x="1573553318" y="955816328"/>
              <a:ext cx="573930316" cy="1191667247"/>
            </a:xfrm>
            <a:prstGeom prst="triangle">
              <a:avLst>
                <a:gd name="adj" fmla="val 21600"/>
              </a:avLst>
            </a:prstGeom>
            <a:solidFill>
              <a:schemeClr val="accent1">
                <a:alpha val="7176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81" name="Google Shape;381;p57"/>
            <p:cNvSpPr/>
            <p:nvPr/>
          </p:nvSpPr>
          <p:spPr>
            <a:xfrm>
              <a:off x="1644036120" y="0"/>
              <a:ext cx="502888369" cy="2147483560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9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82" name="Google Shape;382;p57"/>
            <p:cNvSpPr/>
            <p:nvPr/>
          </p:nvSpPr>
          <p:spPr>
            <a:xfrm>
              <a:off x="1919533859" y="0"/>
              <a:ext cx="227390494" cy="2147483623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83" name="Google Shape;383;p57"/>
            <p:cNvSpPr/>
            <p:nvPr/>
          </p:nvSpPr>
          <p:spPr>
            <a:xfrm>
              <a:off x="1926805923" y="0"/>
              <a:ext cx="220118346" cy="2147483623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136D">
                <a:alpha val="796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84" name="Google Shape;384;p57"/>
            <p:cNvSpPr/>
            <p:nvPr/>
          </p:nvSpPr>
          <p:spPr>
            <a:xfrm>
              <a:off x="1826675799" y="1125132608"/>
              <a:ext cx="320248441" cy="1022350937"/>
            </a:xfrm>
            <a:prstGeom prst="triangle">
              <a:avLst>
                <a:gd name="adj" fmla="val 21600"/>
              </a:avLst>
            </a:prstGeom>
            <a:solidFill>
              <a:srgbClr val="B2136D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85" name="Google Shape;385;p57"/>
            <p:cNvSpPr/>
            <p:nvPr/>
          </p:nvSpPr>
          <p:spPr>
            <a:xfrm>
              <a:off x="0" y="1257705522"/>
              <a:ext cx="79153226" cy="889778025"/>
            </a:xfrm>
            <a:prstGeom prst="triangle">
              <a:avLst>
                <a:gd name="adj" fmla="val 0"/>
              </a:avLst>
            </a:pr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  <p:sp>
        <p:nvSpPr>
          <p:cNvPr id="386" name="Google Shape;386;p57"/>
          <p:cNvSpPr txBox="1"/>
          <p:nvPr/>
        </p:nvSpPr>
        <p:spPr>
          <a:xfrm>
            <a:off x="541337" y="790575"/>
            <a:ext cx="6096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900"/>
              <a:buFont typeface="Arial"/>
              <a:buNone/>
            </a:pPr>
            <a:r>
              <a:rPr lang="en-US" sz="7900" b="0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87" name="Google Shape;387;p57"/>
          <p:cNvSpPr txBox="1"/>
          <p:nvPr/>
        </p:nvSpPr>
        <p:spPr>
          <a:xfrm>
            <a:off x="8891587" y="2886075"/>
            <a:ext cx="608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900"/>
              <a:buFont typeface="Arial"/>
              <a:buNone/>
            </a:pPr>
            <a:r>
              <a:rPr lang="en-US" sz="7900" b="0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388" name="Google Shape;388;p57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7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3200" cy="3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90" name="Google Shape;390;p57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91" name="Google Shape;391;p57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92" name="Google Shape;392;p57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59"/>
          <p:cNvGrpSpPr/>
          <p:nvPr/>
        </p:nvGrpSpPr>
        <p:grpSpPr>
          <a:xfrm>
            <a:off x="0" y="-7535"/>
            <a:ext cx="11612880" cy="6540310"/>
            <a:chOff x="0" y="0"/>
            <a:chExt cx="2147483647" cy="2147483647"/>
          </a:xfrm>
        </p:grpSpPr>
        <p:cxnSp>
          <p:nvCxnSpPr>
            <p:cNvPr id="402" name="Google Shape;402;p59"/>
            <p:cNvCxnSpPr/>
            <p:nvPr/>
          </p:nvCxnSpPr>
          <p:spPr>
            <a:xfrm>
              <a:off x="1650469059" y="2482917"/>
              <a:ext cx="214804385" cy="2145000643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03" name="Google Shape;403;p59"/>
            <p:cNvCxnSpPr/>
            <p:nvPr/>
          </p:nvCxnSpPr>
          <p:spPr>
            <a:xfrm flipH="1">
              <a:off x="1307845033" y="1153931200"/>
              <a:ext cx="839079372" cy="993552360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404" name="Google Shape;404;p59"/>
            <p:cNvSpPr/>
            <p:nvPr/>
          </p:nvSpPr>
          <p:spPr>
            <a:xfrm>
              <a:off x="1617185528" y="0"/>
              <a:ext cx="529739057" cy="2147483560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05" name="Google Shape;405;p59"/>
            <p:cNvSpPr/>
            <p:nvPr/>
          </p:nvSpPr>
          <p:spPr>
            <a:xfrm>
              <a:off x="1691304362" y="0"/>
              <a:ext cx="456179205" cy="2147483560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06" name="Google Shape;406;p59"/>
            <p:cNvSpPr/>
            <p:nvPr/>
          </p:nvSpPr>
          <p:spPr>
            <a:xfrm>
              <a:off x="1573553318" y="955816328"/>
              <a:ext cx="573930316" cy="1191667247"/>
            </a:xfrm>
            <a:prstGeom prst="triangle">
              <a:avLst>
                <a:gd name="adj" fmla="val 21600"/>
              </a:avLst>
            </a:prstGeom>
            <a:solidFill>
              <a:schemeClr val="accent1">
                <a:alpha val="7176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07" name="Google Shape;407;p59"/>
            <p:cNvSpPr/>
            <p:nvPr/>
          </p:nvSpPr>
          <p:spPr>
            <a:xfrm>
              <a:off x="1644036120" y="0"/>
              <a:ext cx="502888369" cy="2147483560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9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08" name="Google Shape;408;p59"/>
            <p:cNvSpPr/>
            <p:nvPr/>
          </p:nvSpPr>
          <p:spPr>
            <a:xfrm>
              <a:off x="1919533859" y="0"/>
              <a:ext cx="227390494" cy="2147483623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09" name="Google Shape;409;p59"/>
            <p:cNvSpPr/>
            <p:nvPr/>
          </p:nvSpPr>
          <p:spPr>
            <a:xfrm>
              <a:off x="1926805923" y="0"/>
              <a:ext cx="220118346" cy="2147483623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136D">
                <a:alpha val="796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10" name="Google Shape;410;p59"/>
            <p:cNvSpPr/>
            <p:nvPr/>
          </p:nvSpPr>
          <p:spPr>
            <a:xfrm>
              <a:off x="1826675799" y="1125132608"/>
              <a:ext cx="320248441" cy="1022350937"/>
            </a:xfrm>
            <a:prstGeom prst="triangle">
              <a:avLst>
                <a:gd name="adj" fmla="val 21600"/>
              </a:avLst>
            </a:prstGeom>
            <a:solidFill>
              <a:srgbClr val="B2136D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411" name="Google Shape;411;p59"/>
            <p:cNvSpPr/>
            <p:nvPr/>
          </p:nvSpPr>
          <p:spPr>
            <a:xfrm>
              <a:off x="0" y="1257705522"/>
              <a:ext cx="79153226" cy="889778025"/>
            </a:xfrm>
            <a:prstGeom prst="triangle">
              <a:avLst>
                <a:gd name="adj" fmla="val 0"/>
              </a:avLst>
            </a:pr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  <p:sp>
        <p:nvSpPr>
          <p:cNvPr id="412" name="Google Shape;412;p59"/>
          <p:cNvSpPr txBox="1"/>
          <p:nvPr/>
        </p:nvSpPr>
        <p:spPr>
          <a:xfrm>
            <a:off x="541337" y="790575"/>
            <a:ext cx="6096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900"/>
              <a:buFont typeface="Arial"/>
              <a:buNone/>
            </a:pPr>
            <a:r>
              <a:rPr lang="en-US" sz="7900" b="0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13" name="Google Shape;413;p59"/>
          <p:cNvSpPr txBox="1"/>
          <p:nvPr/>
        </p:nvSpPr>
        <p:spPr>
          <a:xfrm>
            <a:off x="8891587" y="2886075"/>
            <a:ext cx="6081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900"/>
              <a:buFont typeface="Arial"/>
              <a:buNone/>
            </a:pPr>
            <a:r>
              <a:rPr lang="en-US" sz="7900" b="0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414" name="Google Shape;414;p59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59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3200" cy="3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16" name="Google Shape;416;p59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17" name="Google Shape;417;p59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18" name="Google Shape;418;p59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61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36" name="Google Shape;436;p63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37" name="Google Shape;437;p63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38" name="Google Shape;438;p63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5"/>
          <p:cNvGrpSpPr/>
          <p:nvPr/>
        </p:nvGrpSpPr>
        <p:grpSpPr>
          <a:xfrm>
            <a:off x="0" y="-7535"/>
            <a:ext cx="11612880" cy="6540310"/>
            <a:chOff x="0" y="0"/>
            <a:chExt cx="2147483647" cy="2147483647"/>
          </a:xfrm>
        </p:grpSpPr>
        <p:cxnSp>
          <p:nvCxnSpPr>
            <p:cNvPr id="98" name="Google Shape;98;p15"/>
            <p:cNvCxnSpPr/>
            <p:nvPr/>
          </p:nvCxnSpPr>
          <p:spPr>
            <a:xfrm>
              <a:off x="1650469059" y="2482917"/>
              <a:ext cx="214804385" cy="2145000643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99" name="Google Shape;99;p15"/>
            <p:cNvCxnSpPr/>
            <p:nvPr/>
          </p:nvCxnSpPr>
          <p:spPr>
            <a:xfrm flipH="1">
              <a:off x="1307845033" y="1153931200"/>
              <a:ext cx="839079372" cy="993552360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00" name="Google Shape;100;p15"/>
            <p:cNvSpPr/>
            <p:nvPr/>
          </p:nvSpPr>
          <p:spPr>
            <a:xfrm>
              <a:off x="1617185528" y="0"/>
              <a:ext cx="529739057" cy="2147483560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1691304362" y="0"/>
              <a:ext cx="456179205" cy="2147483560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1573553318" y="955816328"/>
              <a:ext cx="573930316" cy="1191667247"/>
            </a:xfrm>
            <a:prstGeom prst="triangle">
              <a:avLst>
                <a:gd name="adj" fmla="val 21600"/>
              </a:avLst>
            </a:prstGeom>
            <a:solidFill>
              <a:schemeClr val="accent1">
                <a:alpha val="7176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1644036120" y="0"/>
              <a:ext cx="502888369" cy="2147483560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9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1919533859" y="0"/>
              <a:ext cx="227390494" cy="2147483623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1926805923" y="0"/>
              <a:ext cx="220118346" cy="2147483623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136D">
                <a:alpha val="796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1826675799" y="1125132608"/>
              <a:ext cx="320248441" cy="1022350937"/>
            </a:xfrm>
            <a:prstGeom prst="triangle">
              <a:avLst>
                <a:gd name="adj" fmla="val 21600"/>
              </a:avLst>
            </a:prstGeom>
            <a:solidFill>
              <a:srgbClr val="B2136D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0" y="1257705522"/>
              <a:ext cx="79153226" cy="889778025"/>
            </a:xfrm>
            <a:prstGeom prst="triangle">
              <a:avLst>
                <a:gd name="adj" fmla="val 0"/>
              </a:avLst>
            </a:pr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3200" cy="3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2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2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0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8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ftr" idx="11"/>
          </p:nvPr>
        </p:nvSpPr>
        <p:spPr>
          <a:xfrm>
            <a:off x="4037012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sldNum" idx="12"/>
          </p:nvPr>
        </p:nvSpPr>
        <p:spPr>
          <a:xfrm>
            <a:off x="8609012" y="6356350"/>
            <a:ext cx="274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Palatino Linotype"/>
              <a:buNone/>
              <a:defRPr sz="1200" b="0" i="0" u="none">
                <a:solidFill>
                  <a:srgbClr val="89898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41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ftr" idx="11"/>
          </p:nvPr>
        </p:nvSpPr>
        <p:spPr>
          <a:xfrm>
            <a:off x="1065212" y="6432550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dt" idx="10"/>
          </p:nvPr>
        </p:nvSpPr>
        <p:spPr>
          <a:xfrm>
            <a:off x="6932612" y="6432550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sldNum" idx="12"/>
          </p:nvPr>
        </p:nvSpPr>
        <p:spPr>
          <a:xfrm>
            <a:off x="8532812" y="6432550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85" name="Google Shape;285;p43"/>
          <p:cNvSpPr txBox="1">
            <a:spLocks noGrp="1"/>
          </p:cNvSpPr>
          <p:nvPr>
            <p:ph type="ftr" idx="11"/>
          </p:nvPr>
        </p:nvSpPr>
        <p:spPr>
          <a:xfrm>
            <a:off x="1065212" y="6154737"/>
            <a:ext cx="5653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86" name="Google Shape;286;p43"/>
          <p:cNvSpPr txBox="1">
            <a:spLocks noGrp="1"/>
          </p:cNvSpPr>
          <p:nvPr>
            <p:ph type="dt" idx="10"/>
          </p:nvPr>
        </p:nvSpPr>
        <p:spPr>
          <a:xfrm>
            <a:off x="6932612" y="6154737"/>
            <a:ext cx="1371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87" name="Google Shape;287;p43"/>
          <p:cNvSpPr txBox="1">
            <a:spLocks noGrp="1"/>
          </p:cNvSpPr>
          <p:nvPr>
            <p:ph type="sldNum" idx="12"/>
          </p:nvPr>
        </p:nvSpPr>
        <p:spPr>
          <a:xfrm>
            <a:off x="8532812" y="6154737"/>
            <a:ext cx="12192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3"/>
          <p:cNvSpPr txBox="1">
            <a:spLocks noGrp="1"/>
          </p:cNvSpPr>
          <p:nvPr>
            <p:ph type="title"/>
          </p:nvPr>
        </p:nvSpPr>
        <p:spPr>
          <a:xfrm>
            <a:off x="1065212" y="53340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p53"/>
          <p:cNvSpPr txBox="1">
            <a:spLocks noGrp="1"/>
          </p:cNvSpPr>
          <p:nvPr>
            <p:ph type="body" idx="1"/>
          </p:nvPr>
        </p:nvSpPr>
        <p:spPr>
          <a:xfrm>
            <a:off x="1065212" y="1828800"/>
            <a:ext cx="86868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55"/>
          <p:cNvGrpSpPr/>
          <p:nvPr/>
        </p:nvGrpSpPr>
        <p:grpSpPr>
          <a:xfrm>
            <a:off x="0" y="-7535"/>
            <a:ext cx="11612880" cy="6540310"/>
            <a:chOff x="0" y="0"/>
            <a:chExt cx="2147483647" cy="2147483647"/>
          </a:xfrm>
        </p:grpSpPr>
        <p:cxnSp>
          <p:nvCxnSpPr>
            <p:cNvPr id="353" name="Google Shape;353;p55"/>
            <p:cNvCxnSpPr/>
            <p:nvPr/>
          </p:nvCxnSpPr>
          <p:spPr>
            <a:xfrm>
              <a:off x="1650469047" y="2482917"/>
              <a:ext cx="214804385" cy="2145000643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54" name="Google Shape;354;p55"/>
            <p:cNvCxnSpPr/>
            <p:nvPr/>
          </p:nvCxnSpPr>
          <p:spPr>
            <a:xfrm flipH="1">
              <a:off x="1307845021" y="1153931200"/>
              <a:ext cx="839079372" cy="993552360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55" name="Google Shape;355;p55"/>
            <p:cNvSpPr/>
            <p:nvPr/>
          </p:nvSpPr>
          <p:spPr>
            <a:xfrm>
              <a:off x="1617185516" y="0"/>
              <a:ext cx="529739057" cy="2147483560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56" name="Google Shape;356;p55"/>
            <p:cNvSpPr/>
            <p:nvPr/>
          </p:nvSpPr>
          <p:spPr>
            <a:xfrm>
              <a:off x="1691304350" y="0"/>
              <a:ext cx="456179205" cy="2147483560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57" name="Google Shape;357;p55"/>
            <p:cNvSpPr/>
            <p:nvPr/>
          </p:nvSpPr>
          <p:spPr>
            <a:xfrm>
              <a:off x="1573553305" y="955816328"/>
              <a:ext cx="573930316" cy="1191667247"/>
            </a:xfrm>
            <a:prstGeom prst="triangle">
              <a:avLst>
                <a:gd name="adj" fmla="val 21600"/>
              </a:avLst>
            </a:prstGeom>
            <a:solidFill>
              <a:schemeClr val="accent1">
                <a:alpha val="7176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58" name="Google Shape;358;p55"/>
            <p:cNvSpPr/>
            <p:nvPr/>
          </p:nvSpPr>
          <p:spPr>
            <a:xfrm>
              <a:off x="1644036107" y="0"/>
              <a:ext cx="502888369" cy="2147483560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9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59" name="Google Shape;359;p55"/>
            <p:cNvSpPr/>
            <p:nvPr/>
          </p:nvSpPr>
          <p:spPr>
            <a:xfrm>
              <a:off x="1919533846" y="0"/>
              <a:ext cx="227390494" cy="2147483623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60" name="Google Shape;360;p55"/>
            <p:cNvSpPr/>
            <p:nvPr/>
          </p:nvSpPr>
          <p:spPr>
            <a:xfrm>
              <a:off x="1926805911" y="0"/>
              <a:ext cx="220118346" cy="2147483623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136D">
                <a:alpha val="796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61" name="Google Shape;361;p55"/>
            <p:cNvSpPr/>
            <p:nvPr/>
          </p:nvSpPr>
          <p:spPr>
            <a:xfrm>
              <a:off x="1826675787" y="1125132608"/>
              <a:ext cx="320248441" cy="1022350937"/>
            </a:xfrm>
            <a:prstGeom prst="triangle">
              <a:avLst>
                <a:gd name="adj" fmla="val 21600"/>
              </a:avLst>
            </a:prstGeom>
            <a:solidFill>
              <a:srgbClr val="B2136D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62" name="Google Shape;362;p55"/>
            <p:cNvSpPr/>
            <p:nvPr/>
          </p:nvSpPr>
          <p:spPr>
            <a:xfrm rot="10800000">
              <a:off x="0" y="2482914"/>
              <a:ext cx="148517187" cy="1772108575"/>
            </a:xfrm>
            <a:prstGeom prst="triangle">
              <a:avLst>
                <a:gd name="adj" fmla="val 21600"/>
              </a:avLst>
            </a:prstGeom>
            <a:solidFill>
              <a:srgbClr val="EB3D9F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  <p:sp>
        <p:nvSpPr>
          <p:cNvPr id="363" name="Google Shape;363;p55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55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3200" cy="3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65" name="Google Shape;365;p55"/>
          <p:cNvSpPr txBox="1">
            <a:spLocks noGrp="1"/>
          </p:cNvSpPr>
          <p:nvPr>
            <p:ph type="dt" idx="10"/>
          </p:nvPr>
        </p:nvSpPr>
        <p:spPr>
          <a:xfrm>
            <a:off x="7204075" y="6042025"/>
            <a:ext cx="91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rgbClr val="89898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66" name="Google Shape;366;p55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67" name="Google Shape;367;p55"/>
          <p:cNvSpPr txBox="1">
            <a:spLocks noGrp="1"/>
          </p:cNvSpPr>
          <p:nvPr>
            <p:ph type="sldNum" idx="12"/>
          </p:nvPr>
        </p:nvSpPr>
        <p:spPr>
          <a:xfrm>
            <a:off x="8588375" y="6042025"/>
            <a:ext cx="68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900"/>
              <a:buFont typeface="Trebuchet MS"/>
              <a:buNone/>
              <a:defRPr sz="900" b="0" i="0" u="none">
                <a:solidFill>
                  <a:srgbClr val="EB3D9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5"/>
          <p:cNvSpPr txBox="1">
            <a:spLocks noGrp="1"/>
          </p:cNvSpPr>
          <p:nvPr>
            <p:ph type="ctrTitle"/>
          </p:nvPr>
        </p:nvSpPr>
        <p:spPr>
          <a:xfrm>
            <a:off x="1270000" y="836612"/>
            <a:ext cx="5832600" cy="51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中國基督教播道會</a:t>
            </a:r>
            <a:br>
              <a:rPr lang="en-US" sz="40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康泉堂</a:t>
            </a:r>
            <a:r>
              <a:rPr lang="en-US" sz="54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54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6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差傳主日</a:t>
            </a:r>
            <a:r>
              <a:rPr lang="en-US" sz="3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譚文耀總幹事</a:t>
            </a:r>
            <a:br>
              <a:rPr lang="en-US" sz="40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播道會香港差會</a:t>
            </a:r>
            <a:endParaRPr/>
          </a:p>
        </p:txBody>
      </p:sp>
      <p:sp>
        <p:nvSpPr>
          <p:cNvPr id="452" name="Google Shape;452;p65"/>
          <p:cNvSpPr txBox="1">
            <a:spLocks noGrp="1"/>
          </p:cNvSpPr>
          <p:nvPr>
            <p:ph type="subTitle" idx="1"/>
          </p:nvPr>
        </p:nvSpPr>
        <p:spPr>
          <a:xfrm>
            <a:off x="3286125" y="6092825"/>
            <a:ext cx="18003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2020/05/03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4"/>
          <p:cNvSpPr txBox="1">
            <a:spLocks noGrp="1"/>
          </p:cNvSpPr>
          <p:nvPr>
            <p:ph type="title"/>
          </p:nvPr>
        </p:nvSpPr>
        <p:spPr>
          <a:xfrm>
            <a:off x="622300" y="115887"/>
            <a:ext cx="592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宣教士</a:t>
            </a:r>
            <a:r>
              <a:rPr lang="en-US" sz="54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．差傳</a:t>
            </a: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階梯</a:t>
            </a:r>
            <a:endParaRPr/>
          </a:p>
        </p:txBody>
      </p:sp>
      <p:pic>
        <p:nvPicPr>
          <p:cNvPr id="509" name="Google Shape;509;p7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5950" y="1030287"/>
            <a:ext cx="10223400" cy="34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4"/>
          <p:cNvSpPr/>
          <p:nvPr/>
        </p:nvSpPr>
        <p:spPr>
          <a:xfrm>
            <a:off x="622300" y="4322762"/>
            <a:ext cx="2808300" cy="2327400"/>
          </a:xfrm>
          <a:prstGeom prst="doubleWave">
            <a:avLst>
              <a:gd name="adj1" fmla="val 1350"/>
              <a:gd name="adj2" fmla="val 0"/>
            </a:avLst>
          </a:prstGeom>
          <a:solidFill>
            <a:schemeClr val="accent1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en-US" sz="66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踏 出</a:t>
            </a:r>
            <a:endParaRPr/>
          </a:p>
        </p:txBody>
      </p:sp>
      <p:sp>
        <p:nvSpPr>
          <p:cNvPr id="511" name="Google Shape;511;p74"/>
          <p:cNvSpPr/>
          <p:nvPr/>
        </p:nvSpPr>
        <p:spPr>
          <a:xfrm>
            <a:off x="3595687" y="4322762"/>
            <a:ext cx="2786100" cy="2327400"/>
          </a:xfrm>
          <a:prstGeom prst="doubleWave">
            <a:avLst>
              <a:gd name="adj1" fmla="val 1350"/>
              <a:gd name="adj2" fmla="val 0"/>
            </a:avLst>
          </a:prstGeom>
          <a:solidFill>
            <a:srgbClr val="FFC00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500"/>
              <a:buFont typeface="Calibri"/>
              <a:buNone/>
            </a:pPr>
            <a:r>
              <a:rPr lang="en-US" sz="6500" b="1" i="0" u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管 理</a:t>
            </a:r>
            <a:endParaRPr/>
          </a:p>
        </p:txBody>
      </p:sp>
      <p:sp>
        <p:nvSpPr>
          <p:cNvPr id="512" name="Google Shape;512;p74"/>
          <p:cNvSpPr/>
          <p:nvPr/>
        </p:nvSpPr>
        <p:spPr>
          <a:xfrm>
            <a:off x="6546850" y="4322762"/>
            <a:ext cx="4506900" cy="2225700"/>
          </a:xfrm>
          <a:prstGeom prst="doubleWave">
            <a:avLst>
              <a:gd name="adj1" fmla="val 1350"/>
              <a:gd name="adj2" fmla="val 0"/>
            </a:avLst>
          </a:prstGeom>
          <a:solidFill>
            <a:srgbClr val="92D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CCD"/>
              </a:buClr>
              <a:buSzPts val="6500"/>
              <a:buFont typeface="Calibri"/>
              <a:buNone/>
            </a:pPr>
            <a:r>
              <a:rPr lang="en-US" sz="6500" b="1" i="0" u="none">
                <a:solidFill>
                  <a:srgbClr val="F04CCD"/>
                </a:solidFill>
                <a:latin typeface="Calibri"/>
                <a:ea typeface="Calibri"/>
                <a:cs typeface="Calibri"/>
                <a:sym typeface="Calibri"/>
              </a:rPr>
              <a:t>領 導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5"/>
          <p:cNvSpPr txBox="1">
            <a:spLocks noGrp="1"/>
          </p:cNvSpPr>
          <p:nvPr>
            <p:ph type="title"/>
          </p:nvPr>
        </p:nvSpPr>
        <p:spPr>
          <a:xfrm>
            <a:off x="549275" y="333375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Arial"/>
              <a:buNone/>
            </a:pPr>
            <a:r>
              <a:rPr lang="en-US" sz="6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更新宣教人力觀</a:t>
            </a:r>
            <a:endParaRPr/>
          </a:p>
        </p:txBody>
      </p:sp>
      <p:sp>
        <p:nvSpPr>
          <p:cNvPr id="518" name="Google Shape;518;p75"/>
          <p:cNvSpPr txBox="1">
            <a:spLocks noGrp="1"/>
          </p:cNvSpPr>
          <p:nvPr>
            <p:ph type="body" idx="1"/>
          </p:nvPr>
        </p:nvSpPr>
        <p:spPr>
          <a:xfrm>
            <a:off x="622300" y="1412875"/>
            <a:ext cx="103680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林安國牧師 : </a:t>
            </a:r>
            <a:endParaRPr/>
          </a:p>
          <a:p>
            <a:pPr marL="44450" marR="0" lvl="0" indent="-18288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8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傳統宣教動員方式不能滿足宣教工場人才荒</a:t>
            </a:r>
            <a:endParaRPr/>
          </a:p>
          <a:p>
            <a:pPr marL="44450" marR="0" lvl="0" indent="-18288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8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過去差會及教會只在完全獻身者，包括</a:t>
            </a: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神學生、傳道人及牧者</a:t>
            </a: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等，從圈子裡尋找</a:t>
            </a:r>
            <a:r>
              <a:rPr lang="en-US" sz="36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宣教工人</a:t>
            </a: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，這類人士</a:t>
            </a:r>
            <a:r>
              <a:rPr lang="en-US" sz="36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只佔信徒的1%</a:t>
            </a:r>
            <a:endParaRPr/>
          </a:p>
          <a:p>
            <a:pPr marL="44450" marR="0" lvl="0" indent="-18288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8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他表示差會應當悔改過去狹窄的宣教人力觀念，開放去動員另外的 </a:t>
            </a:r>
            <a:r>
              <a:rPr lang="en-US" sz="36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99%的帶職信徒 </a:t>
            </a:r>
            <a:r>
              <a:rPr lang="en-US" sz="48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進入工場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6"/>
          <p:cNvSpPr txBox="1">
            <a:spLocks noGrp="1"/>
          </p:cNvSpPr>
          <p:nvPr>
            <p:ph type="ctrTitle"/>
          </p:nvPr>
        </p:nvSpPr>
        <p:spPr>
          <a:xfrm>
            <a:off x="981075" y="692150"/>
            <a:ext cx="56784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8600"/>
              <a:buFont typeface="Arial"/>
              <a:buNone/>
            </a:pPr>
            <a:r>
              <a:rPr lang="en-US" sz="8600" b="1" i="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在職</a:t>
            </a:r>
            <a:br>
              <a:rPr lang="en-US" sz="8600" b="1" i="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600" b="1" i="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基督徒</a:t>
            </a:r>
            <a:br>
              <a:rPr lang="en-US" sz="8600" b="1" i="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600" b="1" i="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宣教團隊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7"/>
          <p:cNvSpPr txBox="1">
            <a:spLocks noGrp="1"/>
          </p:cNvSpPr>
          <p:nvPr>
            <p:ph type="title"/>
          </p:nvPr>
        </p:nvSpPr>
        <p:spPr>
          <a:xfrm>
            <a:off x="406400" y="188912"/>
            <a:ext cx="1029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Arial"/>
              <a:buNone/>
            </a:pPr>
            <a:r>
              <a:rPr lang="en-US" sz="72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差會任務 (2) </a:t>
            </a:r>
            <a:r>
              <a:rPr lang="en-US" sz="72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聯繫團隊</a:t>
            </a:r>
            <a:endParaRPr/>
          </a:p>
        </p:txBody>
      </p:sp>
      <p:sp>
        <p:nvSpPr>
          <p:cNvPr id="529" name="Google Shape;529;p77"/>
          <p:cNvSpPr txBox="1">
            <a:spLocks noGrp="1"/>
          </p:cNvSpPr>
          <p:nvPr>
            <p:ph type="body" idx="1"/>
          </p:nvPr>
        </p:nvSpPr>
        <p:spPr>
          <a:xfrm>
            <a:off x="622300" y="1268412"/>
            <a:ext cx="10080600" cy="51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40"/>
              <a:buFont typeface="Arial"/>
              <a:buNone/>
            </a:pPr>
            <a:r>
              <a:rPr lang="en-US" sz="4800" b="1" i="0" u="sng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2. 國度 </a:t>
            </a:r>
            <a:r>
              <a:rPr lang="en-US" sz="48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任務</a:t>
            </a:r>
            <a:r>
              <a:rPr lang="en-US" sz="4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384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聯繫</a:t>
            </a:r>
            <a:r>
              <a:rPr lang="en-US" sz="4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國度</a:t>
            </a:r>
            <a:r>
              <a:rPr lang="en-US" sz="48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團隊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r>
              <a:rPr lang="en-US" sz="4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合力傳</a:t>
            </a:r>
            <a:r>
              <a:rPr lang="en-US" sz="48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福音</a:t>
            </a:r>
            <a:r>
              <a:rPr lang="en-US" sz="4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給</a:t>
            </a:r>
            <a:r>
              <a:rPr lang="en-US" sz="4800" b="1" i="0" u="sng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普世</a:t>
            </a:r>
            <a:r>
              <a:rPr lang="en-US" sz="4800" b="1" i="0" u="sng" strike="noStrike" cap="none">
                <a:solidFill>
                  <a:srgbClr val="78697B"/>
                </a:solidFill>
                <a:latin typeface="Arial"/>
                <a:ea typeface="Arial"/>
                <a:cs typeface="Arial"/>
                <a:sym typeface="Arial"/>
              </a:rPr>
              <a:t>萬民</a:t>
            </a:r>
            <a:r>
              <a:rPr lang="en-US" sz="4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，根據 </a:t>
            </a:r>
            <a:r>
              <a:rPr lang="en-US" sz="4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馬可福音16:15</a:t>
            </a:r>
            <a:r>
              <a:rPr lang="en-US" sz="4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/>
          </a:p>
          <a:p>
            <a:pPr marL="741362" marR="0" lvl="1" indent="-2841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840"/>
              <a:buFont typeface="Arial"/>
              <a:buChar char="•"/>
            </a:pPr>
            <a:r>
              <a:rPr lang="en-US" sz="4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你們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48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團隊 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使命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1" indent="-2841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840"/>
              <a:buFont typeface="Arial"/>
              <a:buChar char="•"/>
            </a:pPr>
            <a:r>
              <a:rPr lang="en-US" sz="4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往普天下去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48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普世 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使命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1" indent="-2841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840"/>
              <a:buFont typeface="Arial"/>
              <a:buChar char="•"/>
            </a:pPr>
            <a:r>
              <a:rPr lang="en-US" sz="4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傳福音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4800" b="1" i="0" u="none" strike="noStrike" cap="none">
                <a:solidFill>
                  <a:srgbClr val="374D81"/>
                </a:solidFill>
                <a:latin typeface="Arial"/>
                <a:ea typeface="Arial"/>
                <a:cs typeface="Arial"/>
                <a:sym typeface="Arial"/>
              </a:rPr>
              <a:t>福音 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使命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1" indent="-2841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840"/>
              <a:buFont typeface="Arial"/>
              <a:buChar char="•"/>
            </a:pPr>
            <a:r>
              <a:rPr lang="en-US" sz="4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給萬民聽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4800" b="1" i="0" u="none" strike="noStrike" cap="none">
                <a:solidFill>
                  <a:srgbClr val="78697B"/>
                </a:solidFill>
                <a:latin typeface="Arial"/>
                <a:ea typeface="Arial"/>
                <a:cs typeface="Arial"/>
                <a:sym typeface="Arial"/>
              </a:rPr>
              <a:t>萬民 </a:t>
            </a:r>
            <a:r>
              <a:rPr lang="en-US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使命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8"/>
          <p:cNvSpPr txBox="1">
            <a:spLocks noGrp="1"/>
          </p:cNvSpPr>
          <p:nvPr>
            <p:ph type="title"/>
          </p:nvPr>
        </p:nvSpPr>
        <p:spPr>
          <a:xfrm>
            <a:off x="1524000" y="115887"/>
            <a:ext cx="58548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差會．</a:t>
            </a:r>
            <a:r>
              <a:rPr lang="en-US" sz="66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國度任務</a:t>
            </a:r>
            <a:endParaRPr/>
          </a:p>
        </p:txBody>
      </p:sp>
      <p:pic>
        <p:nvPicPr>
          <p:cNvPr id="535" name="Google Shape;535;p7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182687"/>
            <a:ext cx="8899500" cy="54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9"/>
          <p:cNvSpPr txBox="1">
            <a:spLocks noGrp="1"/>
          </p:cNvSpPr>
          <p:nvPr>
            <p:ph type="title"/>
          </p:nvPr>
        </p:nvSpPr>
        <p:spPr>
          <a:xfrm>
            <a:off x="406400" y="0"/>
            <a:ext cx="11376000" cy="12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8000"/>
              <a:buFont typeface="Arial"/>
              <a:buNone/>
            </a:pPr>
            <a:r>
              <a:rPr lang="en-US" sz="80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你們</a:t>
            </a:r>
            <a:r>
              <a:rPr lang="en-US" sz="5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5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堂會</a:t>
            </a:r>
            <a:r>
              <a:rPr lang="en-US" sz="5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5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差會</a:t>
            </a:r>
            <a:r>
              <a:rPr lang="en-US" sz="5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5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宣教士</a:t>
            </a:r>
            <a:r>
              <a:rPr lang="en-US" sz="50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5000" b="1" i="0" u="none">
                <a:solidFill>
                  <a:srgbClr val="9E3722"/>
                </a:solidFill>
                <a:latin typeface="Arial"/>
                <a:ea typeface="Arial"/>
                <a:cs typeface="Arial"/>
                <a:sym typeface="Arial"/>
              </a:rPr>
              <a:t>工場群體 </a:t>
            </a:r>
            <a:endParaRPr/>
          </a:p>
        </p:txBody>
      </p:sp>
      <p:pic>
        <p:nvPicPr>
          <p:cNvPr id="541" name="Google Shape;541;p7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5887" y="785812"/>
            <a:ext cx="7766100" cy="60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79"/>
          <p:cNvSpPr txBox="1"/>
          <p:nvPr/>
        </p:nvSpPr>
        <p:spPr>
          <a:xfrm rot="1559953">
            <a:off x="4179901" y="2608201"/>
            <a:ext cx="6208611" cy="233846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CCD"/>
              </a:buClr>
              <a:buSzPts val="8000"/>
              <a:buFont typeface="Arial"/>
              <a:buNone/>
            </a:pPr>
            <a:r>
              <a:rPr lang="en-US" sz="8000" b="1" i="1" u="none">
                <a:solidFill>
                  <a:srgbClr val="F04CC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前</a:t>
            </a:r>
            <a:r>
              <a:rPr lang="en-US" sz="8000" b="1" i="1" u="none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線</a:t>
            </a:r>
            <a:r>
              <a:rPr lang="en-US" sz="8000" b="1" i="1" u="none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差</a:t>
            </a:r>
            <a:r>
              <a:rPr lang="en-US" sz="8000" b="1" i="1" u="none">
                <a:solidFill>
                  <a:srgbClr val="9E372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傳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600"/>
              <a:buFont typeface="Arial"/>
              <a:buNone/>
            </a:pPr>
            <a:r>
              <a:rPr lang="en-US" sz="66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6600" b="1" i="1" u="none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en-US" sz="6600" b="1" i="1" u="none">
                <a:solidFill>
                  <a:srgbClr val="F04CC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方</a:t>
            </a:r>
            <a:r>
              <a:rPr lang="en-US" sz="6600" b="1" i="1" u="none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互</a:t>
            </a:r>
            <a:r>
              <a:rPr lang="en-US" sz="6600" b="1" i="1" u="none">
                <a:solidFill>
                  <a:srgbClr val="9E372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動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0"/>
          <p:cNvSpPr txBox="1">
            <a:spLocks noGrp="1"/>
          </p:cNvSpPr>
          <p:nvPr>
            <p:ph type="title"/>
          </p:nvPr>
        </p:nvSpPr>
        <p:spPr>
          <a:xfrm>
            <a:off x="6381750" y="260350"/>
            <a:ext cx="4681500" cy="22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Arial"/>
              <a:buNone/>
            </a:pPr>
            <a:r>
              <a:rPr lang="en-US" sz="6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四方互動</a:t>
            </a:r>
            <a:br>
              <a:rPr lang="en-US" sz="6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 協同效應</a:t>
            </a:r>
            <a:endParaRPr/>
          </a:p>
        </p:txBody>
      </p:sp>
      <p:pic>
        <p:nvPicPr>
          <p:cNvPr id="548" name="Google Shape;548;p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050" y="182562"/>
            <a:ext cx="7961400" cy="684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80"/>
          <p:cNvCxnSpPr/>
          <p:nvPr/>
        </p:nvCxnSpPr>
        <p:spPr>
          <a:xfrm rot="10800000" flipH="1">
            <a:off x="2422525" y="4444937"/>
            <a:ext cx="431700" cy="287400"/>
          </a:xfrm>
          <a:prstGeom prst="straightConnector1">
            <a:avLst/>
          </a:prstGeom>
          <a:noFill/>
          <a:ln w="254000" cap="flat" cmpd="sng">
            <a:solidFill>
              <a:schemeClr val="lt2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50" name="Google Shape;550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20000">
            <a:off x="5083175" y="4335462"/>
            <a:ext cx="579437" cy="50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499999">
            <a:off x="3730625" y="2046287"/>
            <a:ext cx="579437" cy="50641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80"/>
          <p:cNvSpPr/>
          <p:nvPr/>
        </p:nvSpPr>
        <p:spPr>
          <a:xfrm rot="-5400000">
            <a:off x="355600" y="3322637"/>
            <a:ext cx="1296987" cy="909638"/>
          </a:xfrm>
          <a:custGeom>
            <a:avLst/>
            <a:gdLst/>
            <a:ahLst/>
            <a:cxnLst/>
            <a:rect l="l" t="t" r="r" b="b"/>
            <a:pathLst>
              <a:path w="1296987" h="909638" extrusionOk="0">
                <a:moveTo>
                  <a:pt x="0" y="227410"/>
                </a:moveTo>
                <a:lnTo>
                  <a:pt x="28426" y="227410"/>
                </a:lnTo>
                <a:lnTo>
                  <a:pt x="28426" y="682229"/>
                </a:lnTo>
                <a:lnTo>
                  <a:pt x="0" y="682229"/>
                </a:lnTo>
                <a:lnTo>
                  <a:pt x="0" y="227410"/>
                </a:lnTo>
                <a:close/>
                <a:moveTo>
                  <a:pt x="56852" y="227410"/>
                </a:moveTo>
                <a:lnTo>
                  <a:pt x="113705" y="227410"/>
                </a:lnTo>
                <a:lnTo>
                  <a:pt x="113705" y="682229"/>
                </a:lnTo>
                <a:lnTo>
                  <a:pt x="56852" y="682229"/>
                </a:lnTo>
                <a:lnTo>
                  <a:pt x="56852" y="227410"/>
                </a:lnTo>
                <a:close/>
                <a:moveTo>
                  <a:pt x="142131" y="227410"/>
                </a:moveTo>
                <a:lnTo>
                  <a:pt x="842168" y="227410"/>
                </a:lnTo>
                <a:lnTo>
                  <a:pt x="842168" y="0"/>
                </a:lnTo>
                <a:lnTo>
                  <a:pt x="1296987" y="454819"/>
                </a:lnTo>
                <a:lnTo>
                  <a:pt x="842168" y="909638"/>
                </a:lnTo>
                <a:lnTo>
                  <a:pt x="842168" y="682229"/>
                </a:lnTo>
                <a:lnTo>
                  <a:pt x="142131" y="682229"/>
                </a:lnTo>
                <a:lnTo>
                  <a:pt x="142131" y="227410"/>
                </a:lnTo>
                <a:close/>
              </a:path>
            </a:pathLst>
          </a:custGeom>
          <a:solidFill>
            <a:srgbClr val="F04C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latino Linotype"/>
              <a:buNone/>
            </a:pPr>
            <a:r>
              <a:rPr lang="en-US" sz="2800" b="1" i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激勵</a:t>
            </a:r>
            <a:endParaRPr/>
          </a:p>
        </p:txBody>
      </p:sp>
      <p:sp>
        <p:nvSpPr>
          <p:cNvPr id="553" name="Google Shape;553;p80"/>
          <p:cNvSpPr/>
          <p:nvPr/>
        </p:nvSpPr>
        <p:spPr>
          <a:xfrm>
            <a:off x="1712912" y="828675"/>
            <a:ext cx="1255800" cy="1000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04C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latino Linotype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關懷</a:t>
            </a:r>
            <a:endParaRPr sz="2800" b="1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54" name="Google Shape;554;p80"/>
          <p:cNvSpPr/>
          <p:nvPr/>
        </p:nvSpPr>
        <p:spPr>
          <a:xfrm>
            <a:off x="4224337" y="5218112"/>
            <a:ext cx="1292100" cy="9081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04C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latino Linotype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文化</a:t>
            </a:r>
            <a:endParaRPr sz="2800" b="1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55" name="Google Shape;555;p80"/>
          <p:cNvSpPr/>
          <p:nvPr/>
        </p:nvSpPr>
        <p:spPr>
          <a:xfrm>
            <a:off x="2517775" y="5229225"/>
            <a:ext cx="1295400" cy="909638"/>
          </a:xfrm>
          <a:custGeom>
            <a:avLst/>
            <a:gdLst/>
            <a:ahLst/>
            <a:cxnLst/>
            <a:rect l="l" t="t" r="r" b="b"/>
            <a:pathLst>
              <a:path w="1295400" h="909638" extrusionOk="0">
                <a:moveTo>
                  <a:pt x="0" y="227410"/>
                </a:moveTo>
                <a:lnTo>
                  <a:pt x="28426" y="227410"/>
                </a:lnTo>
                <a:lnTo>
                  <a:pt x="28426" y="682229"/>
                </a:lnTo>
                <a:lnTo>
                  <a:pt x="0" y="682229"/>
                </a:lnTo>
                <a:lnTo>
                  <a:pt x="0" y="227410"/>
                </a:lnTo>
                <a:close/>
                <a:moveTo>
                  <a:pt x="56852" y="227410"/>
                </a:moveTo>
                <a:lnTo>
                  <a:pt x="113705" y="227410"/>
                </a:lnTo>
                <a:lnTo>
                  <a:pt x="113705" y="682229"/>
                </a:lnTo>
                <a:lnTo>
                  <a:pt x="56852" y="682229"/>
                </a:lnTo>
                <a:lnTo>
                  <a:pt x="56852" y="227410"/>
                </a:lnTo>
                <a:close/>
                <a:moveTo>
                  <a:pt x="142131" y="227410"/>
                </a:moveTo>
                <a:lnTo>
                  <a:pt x="840581" y="227410"/>
                </a:lnTo>
                <a:lnTo>
                  <a:pt x="840581" y="0"/>
                </a:lnTo>
                <a:lnTo>
                  <a:pt x="1295400" y="454819"/>
                </a:lnTo>
                <a:lnTo>
                  <a:pt x="840581" y="909638"/>
                </a:lnTo>
                <a:lnTo>
                  <a:pt x="840581" y="682229"/>
                </a:lnTo>
                <a:lnTo>
                  <a:pt x="142131" y="682229"/>
                </a:lnTo>
                <a:lnTo>
                  <a:pt x="142131" y="227410"/>
                </a:lnTo>
                <a:close/>
              </a:path>
            </a:pathLst>
          </a:custGeom>
          <a:solidFill>
            <a:srgbClr val="F04C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latino Linotype"/>
              <a:buNone/>
            </a:pPr>
            <a:r>
              <a:rPr lang="en-US" sz="2800" b="1" i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福音</a:t>
            </a:r>
            <a:endParaRPr/>
          </a:p>
        </p:txBody>
      </p:sp>
      <p:sp>
        <p:nvSpPr>
          <p:cNvPr id="556" name="Google Shape;556;p80"/>
          <p:cNvSpPr/>
          <p:nvPr/>
        </p:nvSpPr>
        <p:spPr>
          <a:xfrm rot="1739939">
            <a:off x="5062421" y="901803"/>
            <a:ext cx="1297538" cy="910025"/>
          </a:xfrm>
          <a:custGeom>
            <a:avLst/>
            <a:gdLst/>
            <a:ahLst/>
            <a:cxnLst/>
            <a:rect l="l" t="t" r="r" b="b"/>
            <a:pathLst>
              <a:path w="1296987" h="909638" extrusionOk="0">
                <a:moveTo>
                  <a:pt x="0" y="227410"/>
                </a:moveTo>
                <a:lnTo>
                  <a:pt x="28426" y="227410"/>
                </a:lnTo>
                <a:lnTo>
                  <a:pt x="28426" y="682229"/>
                </a:lnTo>
                <a:lnTo>
                  <a:pt x="0" y="682229"/>
                </a:lnTo>
                <a:lnTo>
                  <a:pt x="0" y="227410"/>
                </a:lnTo>
                <a:close/>
                <a:moveTo>
                  <a:pt x="56852" y="227410"/>
                </a:moveTo>
                <a:lnTo>
                  <a:pt x="113705" y="227410"/>
                </a:lnTo>
                <a:lnTo>
                  <a:pt x="113705" y="682229"/>
                </a:lnTo>
                <a:lnTo>
                  <a:pt x="56852" y="682229"/>
                </a:lnTo>
                <a:lnTo>
                  <a:pt x="56852" y="227410"/>
                </a:lnTo>
                <a:close/>
                <a:moveTo>
                  <a:pt x="142131" y="227410"/>
                </a:moveTo>
                <a:lnTo>
                  <a:pt x="842168" y="227410"/>
                </a:lnTo>
                <a:lnTo>
                  <a:pt x="842168" y="0"/>
                </a:lnTo>
                <a:lnTo>
                  <a:pt x="1296987" y="454819"/>
                </a:lnTo>
                <a:lnTo>
                  <a:pt x="842168" y="909638"/>
                </a:lnTo>
                <a:lnTo>
                  <a:pt x="842168" y="682229"/>
                </a:lnTo>
                <a:lnTo>
                  <a:pt x="142131" y="682229"/>
                </a:lnTo>
                <a:lnTo>
                  <a:pt x="142131" y="227410"/>
                </a:lnTo>
                <a:close/>
              </a:path>
            </a:pathLst>
          </a:custGeom>
          <a:solidFill>
            <a:srgbClr val="F04C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latino Linotype"/>
              <a:buNone/>
            </a:pPr>
            <a:r>
              <a:rPr lang="en-US" sz="2800" b="1" i="0" u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支援</a:t>
            </a:r>
            <a:endParaRPr/>
          </a:p>
        </p:txBody>
      </p:sp>
      <p:sp>
        <p:nvSpPr>
          <p:cNvPr id="557" name="Google Shape;557;p80"/>
          <p:cNvSpPr/>
          <p:nvPr/>
        </p:nvSpPr>
        <p:spPr>
          <a:xfrm>
            <a:off x="6529387" y="3127375"/>
            <a:ext cx="908100" cy="1298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04C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latino Linotype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異象</a:t>
            </a:r>
            <a:endParaRPr sz="2800" b="1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1"/>
          <p:cNvSpPr txBox="1">
            <a:spLocks noGrp="1"/>
          </p:cNvSpPr>
          <p:nvPr>
            <p:ph type="title"/>
          </p:nvPr>
        </p:nvSpPr>
        <p:spPr>
          <a:xfrm>
            <a:off x="7318375" y="115887"/>
            <a:ext cx="4017900" cy="1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香港差會</a:t>
            </a:r>
            <a:br>
              <a:rPr lang="en-US" sz="54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54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支援聯網</a:t>
            </a:r>
            <a:endParaRPr/>
          </a:p>
        </p:txBody>
      </p:sp>
      <p:pic>
        <p:nvPicPr>
          <p:cNvPr id="563" name="Google Shape;563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9332911" cy="688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012" y="1811337"/>
            <a:ext cx="1874837" cy="333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8012" y="-6350"/>
            <a:ext cx="4968874" cy="687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7437" y="7937"/>
            <a:ext cx="3330575" cy="34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429000"/>
            <a:ext cx="6958011" cy="343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3646487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3"/>
          <p:cNvSpPr txBox="1"/>
          <p:nvPr/>
        </p:nvSpPr>
        <p:spPr>
          <a:xfrm>
            <a:off x="7318375" y="115887"/>
            <a:ext cx="4017900" cy="1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地方工場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04CCD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      互助聯網</a:t>
            </a:r>
            <a:endParaRPr/>
          </a:p>
        </p:txBody>
      </p:sp>
      <p:pic>
        <p:nvPicPr>
          <p:cNvPr id="578" name="Google Shape;578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271124" cy="695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6"/>
          <p:cNvSpPr txBox="1">
            <a:spLocks noGrp="1"/>
          </p:cNvSpPr>
          <p:nvPr>
            <p:ph type="title"/>
          </p:nvPr>
        </p:nvSpPr>
        <p:spPr>
          <a:xfrm>
            <a:off x="1054100" y="333375"/>
            <a:ext cx="86868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馬可福音 16章 15節</a:t>
            </a:r>
            <a:endParaRPr/>
          </a:p>
        </p:txBody>
      </p:sp>
      <p:sp>
        <p:nvSpPr>
          <p:cNvPr id="458" name="Google Shape;458;p66"/>
          <p:cNvSpPr txBox="1">
            <a:spLocks noGrp="1"/>
          </p:cNvSpPr>
          <p:nvPr>
            <p:ph type="body" idx="1"/>
          </p:nvPr>
        </p:nvSpPr>
        <p:spPr>
          <a:xfrm>
            <a:off x="838200" y="1341437"/>
            <a:ext cx="10214100" cy="45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438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840"/>
              <a:buFont typeface="Arial"/>
              <a:buChar char="•"/>
            </a:pPr>
            <a:r>
              <a:rPr lang="en-US" sz="4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你們往普天下</a:t>
            </a:r>
            <a:r>
              <a:rPr lang="en-US" sz="48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去</a:t>
            </a:r>
            <a:r>
              <a:rPr lang="en-US" sz="4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r>
              <a:rPr lang="en-US" sz="48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傳福音</a:t>
            </a:r>
            <a:r>
              <a:rPr lang="en-US" sz="4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給萬民聽。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305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6400"/>
              <a:buFont typeface="Arial"/>
              <a:buChar char="•"/>
            </a:pPr>
            <a:r>
              <a:rPr lang="en-US" sz="8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你們</a:t>
            </a:r>
            <a:endParaRPr/>
          </a:p>
          <a:p>
            <a:pPr marL="1096962" marR="0" lvl="4" indent="-25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Arial"/>
              <a:buChar char="•"/>
            </a:pPr>
            <a:r>
              <a:rPr lang="en-US" sz="5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往</a:t>
            </a:r>
            <a:r>
              <a:rPr lang="en-US" sz="5000" b="1" i="0" u="none" strike="noStrike" cap="none">
                <a:solidFill>
                  <a:srgbClr val="9E3722"/>
                </a:solidFill>
                <a:latin typeface="Arial"/>
                <a:ea typeface="Arial"/>
                <a:cs typeface="Arial"/>
                <a:sym typeface="Arial"/>
              </a:rPr>
              <a:t>「普天下」</a:t>
            </a:r>
            <a:r>
              <a:rPr lang="en-US" sz="72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去</a:t>
            </a:r>
            <a:r>
              <a:rPr lang="en-US" sz="5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endParaRPr/>
          </a:p>
          <a:p>
            <a:pPr marL="1096962" marR="0" lvl="4" indent="-3657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5760"/>
              <a:buFont typeface="Arial"/>
              <a:buChar char="•"/>
            </a:pPr>
            <a:r>
              <a:rPr lang="en-US" sz="72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傳</a:t>
            </a:r>
            <a:r>
              <a:rPr lang="en-US" sz="5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福音給</a:t>
            </a:r>
            <a:r>
              <a:rPr lang="en-US" sz="5000" b="1" i="0" u="none" strike="noStrike" cap="none">
                <a:solidFill>
                  <a:srgbClr val="9E3722"/>
                </a:solidFill>
                <a:latin typeface="Arial"/>
                <a:ea typeface="Arial"/>
                <a:cs typeface="Arial"/>
                <a:sym typeface="Arial"/>
              </a:rPr>
              <a:t>「萬民」</a:t>
            </a:r>
            <a:r>
              <a:rPr lang="en-US" sz="66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聽</a:t>
            </a:r>
            <a:r>
              <a:rPr lang="en-US" sz="5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" y="-171450"/>
            <a:ext cx="7416800" cy="727233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4"/>
          <p:cNvSpPr/>
          <p:nvPr/>
        </p:nvSpPr>
        <p:spPr>
          <a:xfrm rot="-1739939">
            <a:off x="1595423" y="5100723"/>
            <a:ext cx="1873004" cy="936502"/>
          </a:xfrm>
          <a:custGeom>
            <a:avLst/>
            <a:gdLst/>
            <a:ahLst/>
            <a:cxnLst/>
            <a:rect l="l" t="t" r="r" b="b"/>
            <a:pathLst>
              <a:path w="1872208" h="936104" extrusionOk="0">
                <a:moveTo>
                  <a:pt x="0" y="234026"/>
                </a:moveTo>
                <a:lnTo>
                  <a:pt x="29253" y="234026"/>
                </a:lnTo>
                <a:lnTo>
                  <a:pt x="29253" y="702078"/>
                </a:lnTo>
                <a:lnTo>
                  <a:pt x="0" y="702078"/>
                </a:lnTo>
                <a:lnTo>
                  <a:pt x="0" y="234026"/>
                </a:lnTo>
                <a:close/>
                <a:moveTo>
                  <a:pt x="58507" y="234026"/>
                </a:moveTo>
                <a:lnTo>
                  <a:pt x="117013" y="234026"/>
                </a:lnTo>
                <a:lnTo>
                  <a:pt x="117013" y="702078"/>
                </a:lnTo>
                <a:lnTo>
                  <a:pt x="58507" y="702078"/>
                </a:lnTo>
                <a:lnTo>
                  <a:pt x="58507" y="234026"/>
                </a:lnTo>
                <a:close/>
                <a:moveTo>
                  <a:pt x="146266" y="234026"/>
                </a:moveTo>
                <a:lnTo>
                  <a:pt x="1404156" y="234026"/>
                </a:lnTo>
                <a:lnTo>
                  <a:pt x="1404156" y="0"/>
                </a:lnTo>
                <a:lnTo>
                  <a:pt x="1872208" y="468052"/>
                </a:lnTo>
                <a:lnTo>
                  <a:pt x="1404156" y="936104"/>
                </a:lnTo>
                <a:lnTo>
                  <a:pt x="1404156" y="702078"/>
                </a:lnTo>
                <a:lnTo>
                  <a:pt x="146266" y="702078"/>
                </a:lnTo>
                <a:lnTo>
                  <a:pt x="146266" y="234026"/>
                </a:lnTo>
                <a:close/>
              </a:path>
            </a:pathLst>
          </a:custGeom>
          <a:gradFill>
            <a:gsLst>
              <a:gs pos="0">
                <a:srgbClr val="B4CCE7"/>
              </a:gs>
              <a:gs pos="50000">
                <a:srgbClr val="A6C3E2"/>
              </a:gs>
              <a:gs pos="100000">
                <a:srgbClr val="96BAE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5"/>
          <p:cNvSpPr txBox="1"/>
          <p:nvPr/>
        </p:nvSpPr>
        <p:spPr>
          <a:xfrm>
            <a:off x="7318375" y="115887"/>
            <a:ext cx="4017900" cy="1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跨區工場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04CCD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      互助聯網</a:t>
            </a:r>
            <a:endParaRPr/>
          </a:p>
        </p:txBody>
      </p:sp>
      <p:pic>
        <p:nvPicPr>
          <p:cNvPr id="590" name="Google Shape;590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025" y="-603250"/>
            <a:ext cx="7924800" cy="74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6"/>
          <p:cNvSpPr/>
          <p:nvPr/>
        </p:nvSpPr>
        <p:spPr>
          <a:xfrm>
            <a:off x="5624512" y="3098800"/>
            <a:ext cx="503100" cy="1655700"/>
          </a:xfrm>
          <a:prstGeom prst="downArrow">
            <a:avLst>
              <a:gd name="adj1" fmla="val 18313"/>
              <a:gd name="adj2" fmla="val 50000"/>
            </a:avLst>
          </a:prstGeom>
          <a:gradFill>
            <a:gsLst>
              <a:gs pos="0">
                <a:srgbClr val="B4CCE7"/>
              </a:gs>
              <a:gs pos="50000">
                <a:srgbClr val="A6C3E2"/>
              </a:gs>
              <a:gs pos="100000">
                <a:srgbClr val="96BAE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7" name="Google Shape;597;p86"/>
          <p:cNvSpPr/>
          <p:nvPr/>
        </p:nvSpPr>
        <p:spPr>
          <a:xfrm>
            <a:off x="6454775" y="3149600"/>
            <a:ext cx="503100" cy="1655700"/>
          </a:xfrm>
          <a:prstGeom prst="downArrow">
            <a:avLst>
              <a:gd name="adj1" fmla="val 18313"/>
              <a:gd name="adj2" fmla="val 50000"/>
            </a:avLst>
          </a:prstGeom>
          <a:gradFill>
            <a:gsLst>
              <a:gs pos="0">
                <a:srgbClr val="B4CCE7"/>
              </a:gs>
              <a:gs pos="50000">
                <a:srgbClr val="A6C3E2"/>
              </a:gs>
              <a:gs pos="100000">
                <a:srgbClr val="96BAE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188912"/>
            <a:ext cx="11233149" cy="654526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87"/>
          <p:cNvSpPr/>
          <p:nvPr/>
        </p:nvSpPr>
        <p:spPr>
          <a:xfrm rot="-1084339">
            <a:off x="8397983" y="2476892"/>
            <a:ext cx="1749420" cy="741392"/>
          </a:xfrm>
          <a:custGeom>
            <a:avLst/>
            <a:gdLst/>
            <a:ahLst/>
            <a:cxnLst/>
            <a:rect l="l" t="t" r="r" b="b"/>
            <a:pathLst>
              <a:path w="1750646" h="741912" extrusionOk="0">
                <a:moveTo>
                  <a:pt x="0" y="185478"/>
                </a:moveTo>
                <a:lnTo>
                  <a:pt x="23185" y="185478"/>
                </a:lnTo>
                <a:lnTo>
                  <a:pt x="23185" y="556434"/>
                </a:lnTo>
                <a:lnTo>
                  <a:pt x="0" y="556434"/>
                </a:lnTo>
                <a:lnTo>
                  <a:pt x="0" y="185478"/>
                </a:lnTo>
                <a:close/>
                <a:moveTo>
                  <a:pt x="46370" y="185478"/>
                </a:moveTo>
                <a:lnTo>
                  <a:pt x="92739" y="185478"/>
                </a:lnTo>
                <a:lnTo>
                  <a:pt x="92739" y="556434"/>
                </a:lnTo>
                <a:lnTo>
                  <a:pt x="46370" y="556434"/>
                </a:lnTo>
                <a:lnTo>
                  <a:pt x="46370" y="185478"/>
                </a:lnTo>
                <a:close/>
                <a:moveTo>
                  <a:pt x="115924" y="185478"/>
                </a:moveTo>
                <a:lnTo>
                  <a:pt x="1379690" y="185478"/>
                </a:lnTo>
                <a:lnTo>
                  <a:pt x="1379690" y="0"/>
                </a:lnTo>
                <a:lnTo>
                  <a:pt x="1750646" y="370956"/>
                </a:lnTo>
                <a:lnTo>
                  <a:pt x="1379690" y="741912"/>
                </a:lnTo>
                <a:lnTo>
                  <a:pt x="1379690" y="556434"/>
                </a:lnTo>
                <a:lnTo>
                  <a:pt x="115924" y="556434"/>
                </a:lnTo>
                <a:lnTo>
                  <a:pt x="115924" y="185478"/>
                </a:lnTo>
                <a:close/>
              </a:path>
            </a:pathLst>
          </a:custGeom>
          <a:gradFill>
            <a:gsLst>
              <a:gs pos="0">
                <a:srgbClr val="B4CCE7"/>
              </a:gs>
              <a:gs pos="50000">
                <a:srgbClr val="A6C3E2"/>
              </a:gs>
              <a:gs pos="100000">
                <a:srgbClr val="96BAE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3812" y="0"/>
            <a:ext cx="2293938" cy="61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9700" y="0"/>
            <a:ext cx="2119312" cy="61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9012" y="0"/>
            <a:ext cx="1943100" cy="616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2112" y="0"/>
            <a:ext cx="2163762" cy="616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2679700" cy="61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9"/>
          <p:cNvSpPr txBox="1">
            <a:spLocks noGrp="1"/>
          </p:cNvSpPr>
          <p:nvPr>
            <p:ph type="ctrTitle"/>
          </p:nvPr>
        </p:nvSpPr>
        <p:spPr>
          <a:xfrm>
            <a:off x="622300" y="692150"/>
            <a:ext cx="5029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0"/>
              <a:buFont typeface="Arial"/>
              <a:buNone/>
            </a:pPr>
            <a:r>
              <a:rPr lang="en-US" sz="1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傳</a:t>
            </a:r>
            <a:br>
              <a:rPr lang="en-US" sz="1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福音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0"/>
          <p:cNvSpPr txBox="1">
            <a:spLocks noGrp="1"/>
          </p:cNvSpPr>
          <p:nvPr>
            <p:ph type="title"/>
          </p:nvPr>
        </p:nvSpPr>
        <p:spPr>
          <a:xfrm>
            <a:off x="1054100" y="-82550"/>
            <a:ext cx="9432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有</a:t>
            </a:r>
            <a:r>
              <a:rPr lang="en-US" sz="4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信</a:t>
            </a:r>
            <a:r>
              <a:rPr lang="en-US" sz="40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、有</a:t>
            </a:r>
            <a:r>
              <a:rPr lang="en-US" sz="4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望</a:t>
            </a:r>
            <a:r>
              <a:rPr lang="en-US" sz="40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、有</a:t>
            </a:r>
            <a:r>
              <a:rPr lang="en-US" sz="4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義</a:t>
            </a:r>
            <a:r>
              <a:rPr lang="en-US" sz="40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en-US" sz="4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宣教主僕  </a:t>
            </a:r>
            <a:r>
              <a:rPr lang="en-US" sz="4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鄭果</a:t>
            </a:r>
            <a:r>
              <a:rPr lang="en-US" sz="4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牧師</a:t>
            </a:r>
            <a:endParaRPr/>
          </a:p>
        </p:txBody>
      </p:sp>
      <p:pic>
        <p:nvPicPr>
          <p:cNvPr id="623" name="Google Shape;623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1837" y="3573462"/>
            <a:ext cx="4519612" cy="30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6975" y="801687"/>
            <a:ext cx="2528886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5862" y="800100"/>
            <a:ext cx="3254375" cy="277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9125" y="800100"/>
            <a:ext cx="3351213" cy="277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6975" y="3573462"/>
            <a:ext cx="4605336" cy="302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1"/>
          <p:cNvSpPr txBox="1">
            <a:spLocks noGrp="1"/>
          </p:cNvSpPr>
          <p:nvPr>
            <p:ph type="title"/>
          </p:nvPr>
        </p:nvSpPr>
        <p:spPr>
          <a:xfrm>
            <a:off x="477837" y="188912"/>
            <a:ext cx="99378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US" sz="6000" b="0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全然為主的</a:t>
            </a:r>
            <a:r>
              <a:rPr lang="en-US" sz="60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差傳主僕</a:t>
            </a:r>
            <a:endParaRPr/>
          </a:p>
        </p:txBody>
      </p:sp>
      <p:sp>
        <p:nvSpPr>
          <p:cNvPr id="633" name="Google Shape;633;p91"/>
          <p:cNvSpPr txBox="1">
            <a:spLocks noGrp="1"/>
          </p:cNvSpPr>
          <p:nvPr>
            <p:ph type="body" idx="1"/>
          </p:nvPr>
        </p:nvSpPr>
        <p:spPr>
          <a:xfrm>
            <a:off x="622300" y="1628775"/>
            <a:ext cx="97203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鄭果牧師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生於福建，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蒙召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全時間事奉前為教師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1949年之前，隻身赴香港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修讀神學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，計劃學成後回國事奉，政局遽變，鄭牧師與妻子及5個子女從此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分隔兩地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達30多年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神看顧祂的僕人，80年代，鄭師母與所有家人先後安抵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美國團聚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2"/>
          <p:cNvSpPr txBox="1">
            <a:spLocks noGrp="1"/>
          </p:cNvSpPr>
          <p:nvPr>
            <p:ph type="title"/>
          </p:nvPr>
        </p:nvSpPr>
        <p:spPr>
          <a:xfrm>
            <a:off x="765175" y="188912"/>
            <a:ext cx="102252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US" sz="6000" b="0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堅守大使命的</a:t>
            </a:r>
            <a:r>
              <a:rPr lang="en-US" sz="6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差傳牧者</a:t>
            </a:r>
            <a:endParaRPr/>
          </a:p>
        </p:txBody>
      </p:sp>
      <p:sp>
        <p:nvSpPr>
          <p:cNvPr id="639" name="Google Shape;639;p92"/>
          <p:cNvSpPr txBox="1">
            <a:spLocks noGrp="1"/>
          </p:cNvSpPr>
          <p:nvPr>
            <p:ph type="body" idx="1"/>
          </p:nvPr>
        </p:nvSpPr>
        <p:spPr>
          <a:xfrm>
            <a:off x="622300" y="1341437"/>
            <a:ext cx="9575700" cy="45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1961年，他在菲律賓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馬尼拉靈惠堂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事奉時，挑戰教會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每年要多差派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或支持一位宣教士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1966年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成立差傳委員會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及每年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舉辦差傳年會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王永信牧師形容，靈惠堂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全力注重宣教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，不但差出</a:t>
            </a:r>
            <a:r>
              <a:rPr lang="en-US" sz="35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數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十位華人宣教士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同時差遣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數十位菲律賓人宣教士</a:t>
            </a:r>
            <a:endParaRPr sz="3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向菲律賓本地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及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海外各處</a:t>
            </a:r>
            <a:r>
              <a:rPr lang="en-US"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廣傳福音，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建立教會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3"/>
          <p:cNvSpPr txBox="1">
            <a:spLocks noGrp="1"/>
          </p:cNvSpPr>
          <p:nvPr>
            <p:ph type="title"/>
          </p:nvPr>
        </p:nvSpPr>
        <p:spPr>
          <a:xfrm>
            <a:off x="519112" y="246062"/>
            <a:ext cx="8594700" cy="13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差傳</a:t>
            </a:r>
            <a:r>
              <a:rPr lang="en-US" sz="54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．</a:t>
            </a: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核心</a:t>
            </a: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信念</a:t>
            </a:r>
            <a:endParaRPr/>
          </a:p>
        </p:txBody>
      </p:sp>
      <p:pic>
        <p:nvPicPr>
          <p:cNvPr id="645" name="Google Shape;645;p9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5262" y="1768475"/>
            <a:ext cx="11484000" cy="47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 txBox="1">
            <a:spLocks noGrp="1"/>
          </p:cNvSpPr>
          <p:nvPr>
            <p:ph type="ctrTitle"/>
          </p:nvPr>
        </p:nvSpPr>
        <p:spPr>
          <a:xfrm>
            <a:off x="622300" y="692150"/>
            <a:ext cx="50292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2000"/>
              <a:buFont typeface="Arial"/>
              <a:buNone/>
            </a:pPr>
            <a:r>
              <a:rPr lang="en-US" sz="120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你們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4"/>
          <p:cNvSpPr txBox="1">
            <a:spLocks noGrp="1"/>
          </p:cNvSpPr>
          <p:nvPr>
            <p:ph type="title"/>
          </p:nvPr>
        </p:nvSpPr>
        <p:spPr>
          <a:xfrm>
            <a:off x="669925" y="1196975"/>
            <a:ext cx="61578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r>
              <a:rPr lang="en-US" sz="2900" b="0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 Keller </a:t>
            </a:r>
            <a:r>
              <a:rPr lang="en-US" sz="2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 Church, P.362</a:t>
            </a:r>
            <a:endParaRPr/>
          </a:p>
        </p:txBody>
      </p:sp>
      <p:sp>
        <p:nvSpPr>
          <p:cNvPr id="652" name="Google Shape;652;p94"/>
          <p:cNvSpPr txBox="1">
            <a:spLocks noGrp="1"/>
          </p:cNvSpPr>
          <p:nvPr>
            <p:ph type="body" idx="1"/>
          </p:nvPr>
        </p:nvSpPr>
        <p:spPr>
          <a:xfrm>
            <a:off x="669925" y="1700212"/>
            <a:ext cx="6157800" cy="50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Studies and anecdotal evidence indicate that:</a:t>
            </a:r>
            <a:endParaRPr/>
          </a:p>
          <a:p>
            <a:pPr marL="0" marR="0" lvl="0" indent="-165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there is </a:t>
            </a:r>
            <a:r>
              <a:rPr lang="en-US" sz="2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one church per ten thousand residents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approximately 1 percent of the population will be churchgoers. </a:t>
            </a:r>
            <a:endParaRPr/>
          </a:p>
          <a:p>
            <a:pPr marL="0" marR="0" lvl="0" indent="-165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this ratio goes to </a:t>
            </a:r>
            <a:r>
              <a:rPr lang="en-US" sz="2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one church per one thousand residents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some  15 to 20 percent of the city's population goes to  church. </a:t>
            </a:r>
            <a:endParaRPr/>
          </a:p>
          <a:p>
            <a:pPr marL="0" marR="0" lvl="0" indent="-165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 number goes to </a:t>
            </a:r>
            <a:r>
              <a:rPr lang="en-US" sz="2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one per five hundred residents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number may approach 40 percent or more. </a:t>
            </a:r>
            <a:endParaRPr/>
          </a:p>
          <a:p>
            <a:pPr marL="0" marR="0" lvl="0" indent="-1651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relationship of the </a:t>
            </a:r>
            <a:r>
              <a:rPr lang="en-US" sz="2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number of churches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2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churchgoing people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exponential, not linear! </a:t>
            </a:r>
            <a:endParaRPr/>
          </a:p>
        </p:txBody>
      </p:sp>
      <p:pic>
        <p:nvPicPr>
          <p:cNvPr id="653" name="Google Shape;653;p94" descr="16ed03d6888c3ad931c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3112" y="-423862"/>
            <a:ext cx="5065711" cy="7280274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94"/>
          <p:cNvSpPr txBox="1"/>
          <p:nvPr/>
        </p:nvSpPr>
        <p:spPr>
          <a:xfrm>
            <a:off x="669925" y="115887"/>
            <a:ext cx="5929200" cy="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Palatino Linotype"/>
              <a:buNone/>
            </a:pPr>
            <a:r>
              <a:rPr lang="en-US" sz="5400" b="1" i="0" u="none">
                <a:solidFill>
                  <a:schemeClr val="accen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建立教會:佈道植堂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95"/>
          <p:cNvSpPr txBox="1">
            <a:spLocks noGrp="1"/>
          </p:cNvSpPr>
          <p:nvPr>
            <p:ph type="ctrTitle"/>
          </p:nvPr>
        </p:nvSpPr>
        <p:spPr>
          <a:xfrm>
            <a:off x="406400" y="188912"/>
            <a:ext cx="6119700" cy="55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0800"/>
              <a:buFont typeface="Arial"/>
              <a:buNone/>
            </a:pPr>
            <a:r>
              <a:rPr lang="en-US" sz="10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往</a:t>
            </a:r>
            <a:br>
              <a:rPr lang="en-US" sz="10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8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普天下</a:t>
            </a:r>
            <a:br>
              <a:rPr lang="en-US" sz="108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去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6"/>
          <p:cNvSpPr txBox="1">
            <a:spLocks noGrp="1"/>
          </p:cNvSpPr>
          <p:nvPr>
            <p:ph type="title"/>
          </p:nvPr>
        </p:nvSpPr>
        <p:spPr>
          <a:xfrm>
            <a:off x="677862" y="368300"/>
            <a:ext cx="10601400" cy="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"/>
              <a:buNone/>
            </a:pPr>
            <a:r>
              <a:rPr lang="en-US" sz="6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往普天下</a:t>
            </a:r>
            <a:r>
              <a:rPr lang="en-US" sz="66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去</a:t>
            </a:r>
            <a:r>
              <a:rPr lang="en-US" sz="66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傳福音</a:t>
            </a:r>
            <a:r>
              <a:rPr lang="en-US" sz="54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．</a:t>
            </a: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實踐策略</a:t>
            </a:r>
            <a:endParaRPr/>
          </a:p>
        </p:txBody>
      </p:sp>
      <p:pic>
        <p:nvPicPr>
          <p:cNvPr id="665" name="Google Shape;665;p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2762" y="2152650"/>
            <a:ext cx="8770800" cy="39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7712" y="1841500"/>
            <a:ext cx="2097087" cy="327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7"/>
          <p:cNvSpPr txBox="1">
            <a:spLocks noGrp="1"/>
          </p:cNvSpPr>
          <p:nvPr>
            <p:ph type="title"/>
          </p:nvPr>
        </p:nvSpPr>
        <p:spPr>
          <a:xfrm>
            <a:off x="677862" y="333375"/>
            <a:ext cx="6408600" cy="11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實踐．</a:t>
            </a:r>
            <a:r>
              <a:rPr lang="en-US" sz="72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福音</a:t>
            </a: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．策略</a:t>
            </a:r>
            <a:endParaRPr/>
          </a:p>
        </p:txBody>
      </p:sp>
      <p:pic>
        <p:nvPicPr>
          <p:cNvPr id="672" name="Google Shape;672;p9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2762" y="2152650"/>
            <a:ext cx="8770800" cy="39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7712" y="1841500"/>
            <a:ext cx="2097087" cy="327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8"/>
          <p:cNvSpPr txBox="1">
            <a:spLocks noGrp="1"/>
          </p:cNvSpPr>
          <p:nvPr>
            <p:ph type="title"/>
          </p:nvPr>
        </p:nvSpPr>
        <p:spPr>
          <a:xfrm>
            <a:off x="677862" y="260350"/>
            <a:ext cx="6353100" cy="11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實踐．</a:t>
            </a:r>
            <a:r>
              <a:rPr lang="en-US" sz="72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團隊</a:t>
            </a: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．策略</a:t>
            </a:r>
            <a:endParaRPr/>
          </a:p>
        </p:txBody>
      </p:sp>
      <p:pic>
        <p:nvPicPr>
          <p:cNvPr id="679" name="Google Shape;679;p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2762" y="2152650"/>
            <a:ext cx="8770800" cy="39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7712" y="1841500"/>
            <a:ext cx="2097087" cy="327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9"/>
          <p:cNvSpPr txBox="1">
            <a:spLocks noGrp="1"/>
          </p:cNvSpPr>
          <p:nvPr>
            <p:ph type="title"/>
          </p:nvPr>
        </p:nvSpPr>
        <p:spPr>
          <a:xfrm>
            <a:off x="677862" y="188912"/>
            <a:ext cx="9720300" cy="14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實踐．</a:t>
            </a:r>
            <a:r>
              <a:rPr lang="en-US" sz="72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萬民</a:t>
            </a: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．策略</a:t>
            </a:r>
            <a:endParaRPr/>
          </a:p>
        </p:txBody>
      </p:sp>
      <p:pic>
        <p:nvPicPr>
          <p:cNvPr id="686" name="Google Shape;686;p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2762" y="2152650"/>
            <a:ext cx="8770800" cy="39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7712" y="1841500"/>
            <a:ext cx="2097087" cy="327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0"/>
          <p:cNvSpPr txBox="1">
            <a:spLocks noGrp="1"/>
          </p:cNvSpPr>
          <p:nvPr>
            <p:ph type="title"/>
          </p:nvPr>
        </p:nvSpPr>
        <p:spPr>
          <a:xfrm>
            <a:off x="677862" y="368300"/>
            <a:ext cx="9156600" cy="13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實踐．</a:t>
            </a:r>
            <a:r>
              <a:rPr lang="en-US" sz="72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普世</a:t>
            </a:r>
            <a:r>
              <a:rPr lang="en-US" sz="54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．策略</a:t>
            </a:r>
            <a:endParaRPr/>
          </a:p>
        </p:txBody>
      </p:sp>
      <p:pic>
        <p:nvPicPr>
          <p:cNvPr id="693" name="Google Shape;693;p10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2762" y="2152650"/>
            <a:ext cx="8770800" cy="39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7712" y="1841500"/>
            <a:ext cx="2097087" cy="327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1"/>
          <p:cNvSpPr txBox="1">
            <a:spLocks noGrp="1"/>
          </p:cNvSpPr>
          <p:nvPr>
            <p:ph type="ctrTitle"/>
          </p:nvPr>
        </p:nvSpPr>
        <p:spPr>
          <a:xfrm>
            <a:off x="622300" y="0"/>
            <a:ext cx="5029200" cy="60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0"/>
              <a:buFont typeface="Arial"/>
              <a:buNone/>
            </a:pPr>
            <a:r>
              <a:rPr lang="en-US" sz="1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給</a:t>
            </a:r>
            <a:br>
              <a:rPr lang="en-US" sz="1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0" b="1" i="0" u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萬民</a:t>
            </a:r>
            <a:r>
              <a:rPr lang="en-US" sz="1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聽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2"/>
          <p:cNvSpPr txBox="1">
            <a:spLocks noGrp="1"/>
          </p:cNvSpPr>
          <p:nvPr>
            <p:ph type="title"/>
          </p:nvPr>
        </p:nvSpPr>
        <p:spPr>
          <a:xfrm>
            <a:off x="5086350" y="196850"/>
            <a:ext cx="4114800" cy="6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Arial"/>
              <a:buNone/>
            </a:pPr>
            <a:r>
              <a:rPr lang="en-US" sz="25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5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1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1887年</a:t>
            </a:r>
            <a:r>
              <a:rPr lang="en-US" sz="36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美國播道會</a:t>
            </a:r>
            <a:br>
              <a:rPr lang="en-US" sz="25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首位差派來華</a:t>
            </a:r>
            <a:br>
              <a:rPr lang="en-US" sz="25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3600" b="1" i="0" u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5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丹麥裔美籍宣教士</a:t>
            </a:r>
            <a:br>
              <a:rPr lang="en-US" sz="25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8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寬夸倫牧師</a:t>
            </a:r>
            <a:r>
              <a:rPr lang="en-US" sz="54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54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9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Hans J. Von Qualen</a:t>
            </a:r>
            <a:br>
              <a:rPr lang="en-US" sz="29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9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9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9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9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中國</a:t>
            </a:r>
            <a:r>
              <a:rPr lang="en-US" sz="29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成為寬牧師的</a:t>
            </a:r>
            <a:br>
              <a:rPr lang="en-US" sz="29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9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9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0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宣教工場</a:t>
            </a:r>
            <a:endParaRPr/>
          </a:p>
        </p:txBody>
      </p:sp>
      <p:pic>
        <p:nvPicPr>
          <p:cNvPr id="705" name="Google Shape;705;p10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96850"/>
            <a:ext cx="4176600" cy="61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3"/>
          <p:cNvSpPr txBox="1">
            <a:spLocks noGrp="1"/>
          </p:cNvSpPr>
          <p:nvPr>
            <p:ph type="title"/>
          </p:nvPr>
        </p:nvSpPr>
        <p:spPr>
          <a:xfrm>
            <a:off x="1054100" y="0"/>
            <a:ext cx="99981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04CCD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海外華人策略 : </a:t>
            </a:r>
            <a:r>
              <a:rPr lang="en-US" sz="3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6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普世宣教的「通道」群體</a:t>
            </a:r>
            <a:endParaRPr/>
          </a:p>
        </p:txBody>
      </p:sp>
      <p:sp>
        <p:nvSpPr>
          <p:cNvPr id="711" name="Google Shape;711;p103"/>
          <p:cNvSpPr txBox="1">
            <a:spLocks noGrp="1"/>
          </p:cNvSpPr>
          <p:nvPr>
            <p:ph type="body" idx="1"/>
          </p:nvPr>
        </p:nvSpPr>
        <p:spPr>
          <a:xfrm>
            <a:off x="477837" y="1484312"/>
            <a:ext cx="96489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305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聖靈差遣就是「</a:t>
            </a:r>
            <a:r>
              <a:rPr lang="en-US" sz="40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差傳教會</a:t>
            </a: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(太28:18-20,2018/9/23)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</a:pP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宣教歷史</a:t>
            </a:r>
            <a:r>
              <a:rPr lang="en-US" sz="40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行動智慧</a:t>
            </a: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593725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040"/>
              <a:buFont typeface="Arial"/>
              <a:buChar char="•"/>
            </a:pPr>
            <a:r>
              <a:rPr lang="en-US"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建立地域通道:</a:t>
            </a:r>
            <a:r>
              <a:rPr lang="en-US" sz="38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跨越、沿海、內陸</a:t>
            </a:r>
            <a:r>
              <a:rPr lang="en-US"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marL="593725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040"/>
              <a:buFont typeface="Arial"/>
              <a:buChar char="•"/>
            </a:pPr>
            <a:r>
              <a:rPr lang="en-US"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建立群</a:t>
            </a:r>
            <a:r>
              <a:rPr lang="en-US" sz="38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人際通道</a:t>
            </a:r>
            <a:r>
              <a:rPr lang="en-US"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:…</a:t>
            </a:r>
            <a:r>
              <a:rPr lang="en-US"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群體</a:t>
            </a:r>
            <a:endParaRPr/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</a:pPr>
            <a:r>
              <a:rPr lang="en-US" sz="40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Gateway</a:t>
            </a: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:「通道城市」與「</a:t>
            </a:r>
            <a:r>
              <a:rPr lang="en-US" sz="40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通道群體</a:t>
            </a: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sz="4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305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</a:pPr>
            <a:r>
              <a:rPr lang="en-US" sz="4000" b="0" i="0" u="none" strike="noStrike" cap="none">
                <a:solidFill>
                  <a:srgbClr val="F04CCD"/>
                </a:solidFill>
                <a:latin typeface="Arial"/>
                <a:ea typeface="Arial"/>
                <a:cs typeface="Arial"/>
                <a:sym typeface="Arial"/>
              </a:rPr>
              <a:t>海外華人</a:t>
            </a:r>
            <a:r>
              <a:rPr lang="en-US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:普世宣教的橋樑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(林安國博士1985)</a:t>
            </a:r>
            <a:endParaRPr/>
          </a:p>
        </p:txBody>
      </p:sp>
      <p:pic>
        <p:nvPicPr>
          <p:cNvPr id="712" name="Google Shape;712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4500" y="1484312"/>
            <a:ext cx="8258174" cy="537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8"/>
          <p:cNvSpPr txBox="1">
            <a:spLocks noGrp="1"/>
          </p:cNvSpPr>
          <p:nvPr>
            <p:ph type="ctrTitle"/>
          </p:nvPr>
        </p:nvSpPr>
        <p:spPr>
          <a:xfrm>
            <a:off x="622300" y="692150"/>
            <a:ext cx="5029200" cy="3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9600"/>
              <a:buFont typeface="Arial"/>
              <a:buNone/>
            </a:pPr>
            <a:r>
              <a:rPr lang="en-US" sz="9600" b="1" i="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海外</a:t>
            </a:r>
            <a:br>
              <a:rPr lang="en-US" sz="9600" b="1" i="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600" b="1" i="0" u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宣教士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4"/>
          <p:cNvSpPr txBox="1">
            <a:spLocks noGrp="1"/>
          </p:cNvSpPr>
          <p:nvPr>
            <p:ph type="title"/>
          </p:nvPr>
        </p:nvSpPr>
        <p:spPr>
          <a:xfrm>
            <a:off x="693737" y="188912"/>
            <a:ext cx="949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US" sz="60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海外華人 : 普世宣教的橋樑</a:t>
            </a:r>
            <a:endParaRPr/>
          </a:p>
        </p:txBody>
      </p:sp>
      <p:pic>
        <p:nvPicPr>
          <p:cNvPr id="718" name="Google Shape;71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1614487"/>
            <a:ext cx="5400675" cy="469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9012" y="1614487"/>
            <a:ext cx="6911975" cy="46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05"/>
          <p:cNvSpPr txBox="1"/>
          <p:nvPr/>
        </p:nvSpPr>
        <p:spPr>
          <a:xfrm>
            <a:off x="622300" y="188912"/>
            <a:ext cx="949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US" sz="60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海外華人 : 普世宣教的橋樑</a:t>
            </a:r>
            <a:endParaRPr/>
          </a:p>
        </p:txBody>
      </p:sp>
      <p:pic>
        <p:nvPicPr>
          <p:cNvPr id="725" name="Google Shape;725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2362" y="1173162"/>
            <a:ext cx="3446462" cy="2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73162"/>
            <a:ext cx="6030912" cy="568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0912" y="1173162"/>
            <a:ext cx="2913062" cy="2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0912" y="3360737"/>
            <a:ext cx="6157910" cy="353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6"/>
          <p:cNvSpPr txBox="1"/>
          <p:nvPr/>
        </p:nvSpPr>
        <p:spPr>
          <a:xfrm>
            <a:off x="622300" y="115887"/>
            <a:ext cx="94932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US" sz="60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海外華人 : 普世宣教的橋樑</a:t>
            </a:r>
            <a:endParaRPr/>
          </a:p>
        </p:txBody>
      </p:sp>
      <p:pic>
        <p:nvPicPr>
          <p:cNvPr id="734" name="Google Shape;734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25537"/>
            <a:ext cx="3944937" cy="296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087812"/>
            <a:ext cx="3944938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4937" y="4098925"/>
            <a:ext cx="3954462" cy="252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1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4937" y="1125537"/>
            <a:ext cx="3954462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9400" y="1136650"/>
            <a:ext cx="4275137" cy="296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0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99400" y="4086225"/>
            <a:ext cx="4275137" cy="254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07"/>
          <p:cNvSpPr txBox="1">
            <a:spLocks noGrp="1"/>
          </p:cNvSpPr>
          <p:nvPr>
            <p:ph type="title"/>
          </p:nvPr>
        </p:nvSpPr>
        <p:spPr>
          <a:xfrm>
            <a:off x="1557337" y="404812"/>
            <a:ext cx="85932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00"/>
              <a:buFont typeface="Arial"/>
              <a:buNone/>
            </a:pPr>
            <a:r>
              <a:rPr lang="en-US" sz="65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工場</a:t>
            </a:r>
            <a:r>
              <a:rPr lang="en-US" sz="65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．文化</a:t>
            </a:r>
            <a:r>
              <a:rPr lang="en-US" sz="65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群體</a:t>
            </a:r>
            <a:endParaRPr/>
          </a:p>
        </p:txBody>
      </p:sp>
      <p:pic>
        <p:nvPicPr>
          <p:cNvPr id="745" name="Google Shape;745;p10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9825" y="1931987"/>
            <a:ext cx="9906000" cy="43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07"/>
          <p:cNvSpPr txBox="1"/>
          <p:nvPr/>
        </p:nvSpPr>
        <p:spPr>
          <a:xfrm>
            <a:off x="1557337" y="1484312"/>
            <a:ext cx="820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tino Linotype"/>
              <a:buNone/>
            </a:pPr>
            <a:r>
              <a:rPr lang="en-US" sz="30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根據美國加州福樂神學院世界宣教研究所的分類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8"/>
          <p:cNvSpPr txBox="1">
            <a:spLocks noGrp="1"/>
          </p:cNvSpPr>
          <p:nvPr>
            <p:ph type="title"/>
          </p:nvPr>
        </p:nvSpPr>
        <p:spPr>
          <a:xfrm>
            <a:off x="1141412" y="187325"/>
            <a:ext cx="99027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6500"/>
              <a:buFont typeface="Trebuchet MS"/>
              <a:buNone/>
            </a:pPr>
            <a:r>
              <a:rPr lang="en-US" sz="6500" b="0" i="1" u="non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M1</a:t>
            </a:r>
            <a:r>
              <a:rPr lang="en-US" sz="6500" b="0" i="1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-</a:t>
            </a:r>
            <a:r>
              <a:rPr lang="en-US" sz="6500" b="0" i="1" u="non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M2</a:t>
            </a:r>
            <a:r>
              <a:rPr lang="en-US" sz="6500" b="0" i="1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-</a:t>
            </a:r>
            <a:r>
              <a:rPr lang="en-US" sz="6500" b="0" i="1" u="none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rPr>
              <a:t>M3</a:t>
            </a:r>
            <a:r>
              <a:rPr lang="en-US" sz="6500" b="0" i="1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-</a:t>
            </a:r>
            <a:r>
              <a:rPr lang="en-US" sz="6500" b="0" i="1" u="none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M4</a:t>
            </a:r>
            <a:r>
              <a:rPr lang="en-US" sz="6500" b="0" i="1" u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-</a:t>
            </a:r>
            <a:r>
              <a:rPr lang="en-US" sz="6500" b="0" i="1" u="none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M5</a:t>
            </a:r>
            <a:endParaRPr/>
          </a:p>
        </p:txBody>
      </p:sp>
      <p:sp>
        <p:nvSpPr>
          <p:cNvPr id="752" name="Google Shape;752;p108"/>
          <p:cNvSpPr txBox="1">
            <a:spLocks noGrp="1"/>
          </p:cNvSpPr>
          <p:nvPr>
            <p:ph type="body" idx="1"/>
          </p:nvPr>
        </p:nvSpPr>
        <p:spPr>
          <a:xfrm>
            <a:off x="1141412" y="1400175"/>
            <a:ext cx="8840700" cy="51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3D9F"/>
              </a:buClr>
              <a:buSzPts val="3200"/>
              <a:buFont typeface="Noto Sans Symbols"/>
              <a:buNone/>
            </a:pPr>
            <a:r>
              <a:rPr lang="en-US" sz="400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華人的</a:t>
            </a:r>
            <a:r>
              <a:rPr lang="en-US" sz="4000" b="1" i="0" u="none" strike="noStrike" cap="none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差傳工場</a:t>
            </a:r>
            <a:r>
              <a:rPr lang="en-US" sz="400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與</a:t>
            </a:r>
            <a:r>
              <a:rPr lang="en-US" sz="4000" b="1" i="0" u="none" strike="noStrike" cap="none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文化群體</a:t>
            </a:r>
            <a:r>
              <a:rPr lang="en-US" sz="400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分類法：</a:t>
            </a:r>
            <a:endParaRPr sz="4000" b="1" i="0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3200"/>
              <a:buFont typeface="Noto Sans Symbols"/>
              <a:buChar char="▶"/>
            </a:pPr>
            <a:r>
              <a:rPr lang="en-US" sz="4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M1 在</a:t>
            </a:r>
            <a:r>
              <a:rPr lang="en-US" sz="4000" b="1" i="1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本國</a:t>
            </a:r>
            <a:r>
              <a:rPr lang="en-US" sz="4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向「</a:t>
            </a:r>
            <a:r>
              <a:rPr lang="en-US" sz="4000" b="1" i="1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同文化</a:t>
            </a:r>
            <a:r>
              <a:rPr lang="en-US" sz="4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群體」宣教</a:t>
            </a:r>
            <a:endParaRPr sz="40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3200"/>
              <a:buFont typeface="Noto Sans Symbols"/>
              <a:buChar char="▶"/>
            </a:pPr>
            <a:r>
              <a:rPr lang="en-US" sz="4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M2 在</a:t>
            </a:r>
            <a:r>
              <a:rPr lang="en-US" sz="4000" b="1" i="1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外國</a:t>
            </a:r>
            <a:r>
              <a:rPr lang="en-US" sz="4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向「</a:t>
            </a:r>
            <a:r>
              <a:rPr lang="en-US" sz="4000" b="1" i="1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同文化</a:t>
            </a:r>
            <a:r>
              <a:rPr lang="en-US" sz="40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群體」宣教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3200"/>
              <a:buFont typeface="Noto Sans Symbols"/>
              <a:buChar char="▶"/>
            </a:pPr>
            <a:r>
              <a:rPr lang="en-US" sz="4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M3 在</a:t>
            </a:r>
            <a:r>
              <a:rPr lang="en-US" sz="4000" b="1" i="1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外國</a:t>
            </a:r>
            <a:r>
              <a:rPr lang="en-US" sz="4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向「</a:t>
            </a:r>
            <a:r>
              <a:rPr lang="en-US" sz="4000" b="1" i="1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近文化</a:t>
            </a:r>
            <a:r>
              <a:rPr lang="en-US" sz="4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群體」宣教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3200"/>
              <a:buFont typeface="Noto Sans Symbols"/>
              <a:buChar char="▶"/>
            </a:pPr>
            <a:r>
              <a:rPr lang="en-US" sz="4000" b="0" i="0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M4 在</a:t>
            </a:r>
            <a:r>
              <a:rPr lang="en-US" sz="4000" b="1" i="1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外國</a:t>
            </a:r>
            <a:r>
              <a:rPr lang="en-US" sz="4000" b="0" i="0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向「</a:t>
            </a:r>
            <a:r>
              <a:rPr lang="en-US" sz="4000" b="1" i="1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異文化</a:t>
            </a:r>
            <a:r>
              <a:rPr lang="en-US" sz="4000" b="0" i="0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群體」宣教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3200"/>
              <a:buFont typeface="Noto Sans Symbols"/>
              <a:buChar char="▶"/>
            </a:pPr>
            <a:r>
              <a:rPr lang="en-US" sz="4000" b="0" i="0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M5 在</a:t>
            </a:r>
            <a:r>
              <a:rPr lang="en-US" sz="4000" b="1" i="1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本國</a:t>
            </a:r>
            <a:r>
              <a:rPr lang="en-US" sz="4000" b="0" i="0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向「</a:t>
            </a:r>
            <a:r>
              <a:rPr lang="en-US" sz="4000" b="1" i="1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異文化</a:t>
            </a:r>
            <a:r>
              <a:rPr lang="en-US" sz="4000" b="0" i="0" u="none" strike="noStrike" cap="none">
                <a:solidFill>
                  <a:srgbClr val="EB3D9F"/>
                </a:solidFill>
                <a:latin typeface="Arial"/>
                <a:ea typeface="Arial"/>
                <a:cs typeface="Arial"/>
                <a:sym typeface="Arial"/>
              </a:rPr>
              <a:t>群體」宣教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880"/>
              <a:buFont typeface="Noto Sans Symbols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3D9F"/>
              </a:buClr>
              <a:buSzPts val="1760"/>
              <a:buFont typeface="Noto Sans Symbols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主要是參考鄭果牧師著作差傳問答中的分類。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87"/>
            <a:ext cx="12188827" cy="6854824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09"/>
          <p:cNvSpPr/>
          <p:nvPr/>
        </p:nvSpPr>
        <p:spPr>
          <a:xfrm>
            <a:off x="0" y="1587"/>
            <a:ext cx="12188700" cy="6854700"/>
          </a:xfrm>
          <a:prstGeom prst="rect">
            <a:avLst/>
          </a:prstGeom>
          <a:solidFill>
            <a:schemeClr val="lt1">
              <a:alpha val="1961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pSp>
        <p:nvGrpSpPr>
          <p:cNvPr id="759" name="Google Shape;759;p109"/>
          <p:cNvGrpSpPr/>
          <p:nvPr/>
        </p:nvGrpSpPr>
        <p:grpSpPr>
          <a:xfrm>
            <a:off x="0" y="0"/>
            <a:ext cx="12185700" cy="6858000"/>
            <a:chOff x="0" y="0"/>
            <a:chExt cx="12185700" cy="6858000"/>
          </a:xfrm>
        </p:grpSpPr>
        <p:pic>
          <p:nvPicPr>
            <p:cNvPr id="760" name="Google Shape;760;p1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218564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1" name="Google Shape;761;p109"/>
            <p:cNvSpPr txBox="1"/>
            <p:nvPr/>
          </p:nvSpPr>
          <p:spPr>
            <a:xfrm>
              <a:off x="0" y="1587"/>
              <a:ext cx="12185700" cy="685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  <p:sp>
        <p:nvSpPr>
          <p:cNvPr id="762" name="Google Shape;762;p109"/>
          <p:cNvSpPr txBox="1">
            <a:spLocks noGrp="1"/>
          </p:cNvSpPr>
          <p:nvPr>
            <p:ph type="title"/>
          </p:nvPr>
        </p:nvSpPr>
        <p:spPr>
          <a:xfrm>
            <a:off x="201612" y="352425"/>
            <a:ext cx="1178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500"/>
              <a:buFont typeface="Calibri"/>
              <a:buNone/>
            </a:pPr>
            <a:r>
              <a:rPr lang="en-US" sz="6500" b="1" i="1" u="none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People &amp; Places          Mark 16:15 </a:t>
            </a:r>
            <a:r>
              <a:rPr lang="en-US" sz="2300" b="1" i="1" u="none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NCV</a:t>
            </a:r>
            <a:endParaRPr/>
          </a:p>
        </p:txBody>
      </p:sp>
      <p:sp>
        <p:nvSpPr>
          <p:cNvPr id="763" name="Google Shape;763;p109"/>
          <p:cNvSpPr txBox="1">
            <a:spLocks noGrp="1"/>
          </p:cNvSpPr>
          <p:nvPr>
            <p:ph type="body" idx="1"/>
          </p:nvPr>
        </p:nvSpPr>
        <p:spPr>
          <a:xfrm>
            <a:off x="1533525" y="3886200"/>
            <a:ext cx="9071100" cy="26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9400"/>
              <a:buFont typeface="Arial"/>
              <a:buNone/>
            </a:pPr>
            <a:r>
              <a:rPr lang="en-US" sz="9400" b="1" i="1" u="none" strike="noStrike" cap="none">
                <a:solidFill>
                  <a:srgbClr val="FFFF00"/>
                </a:solidFill>
                <a:latin typeface="Radley"/>
                <a:ea typeface="Radley"/>
                <a:cs typeface="Radley"/>
                <a:sym typeface="Radley"/>
              </a:rPr>
              <a:t>Go</a:t>
            </a:r>
            <a:r>
              <a:rPr lang="en-US" sz="3500" b="1" i="0" u="none" strike="noStrike" cap="none">
                <a:solidFill>
                  <a:schemeClr val="dk1"/>
                </a:solidFill>
                <a:latin typeface="Radley"/>
                <a:ea typeface="Radley"/>
                <a:cs typeface="Radley"/>
                <a:sym typeface="Radley"/>
              </a:rPr>
              <a:t> </a:t>
            </a:r>
            <a:r>
              <a:rPr lang="en-US" sz="3900" b="1" i="0" u="none" strike="noStrike" cap="none">
                <a:solidFill>
                  <a:schemeClr val="lt1"/>
                </a:solidFill>
                <a:latin typeface="Radley"/>
                <a:ea typeface="Radley"/>
                <a:cs typeface="Radley"/>
                <a:sym typeface="Radley"/>
              </a:rPr>
              <a:t>everywhere in the world &amp;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9400"/>
              <a:buFont typeface="Arial"/>
              <a:buNone/>
            </a:pPr>
            <a:r>
              <a:rPr lang="en-US" sz="9400" b="1" i="1" u="none" strike="noStrike" cap="none">
                <a:solidFill>
                  <a:srgbClr val="FFFF00"/>
                </a:solidFill>
                <a:latin typeface="Radley"/>
                <a:ea typeface="Radley"/>
                <a:cs typeface="Radley"/>
                <a:sym typeface="Radley"/>
              </a:rPr>
              <a:t>Tell</a:t>
            </a:r>
            <a:r>
              <a:rPr lang="en-US" sz="3900" b="1" i="0" u="none" strike="noStrike" cap="none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 the Good News to everyone</a:t>
            </a:r>
            <a:endParaRPr/>
          </a:p>
        </p:txBody>
      </p:sp>
      <p:grpSp>
        <p:nvGrpSpPr>
          <p:cNvPr id="764" name="Google Shape;764;p109"/>
          <p:cNvGrpSpPr/>
          <p:nvPr/>
        </p:nvGrpSpPr>
        <p:grpSpPr>
          <a:xfrm>
            <a:off x="10949735" y="6002861"/>
            <a:ext cx="435483" cy="437008"/>
            <a:chOff x="0" y="0"/>
            <a:chExt cx="2147483647" cy="2147483646"/>
          </a:xfrm>
        </p:grpSpPr>
        <p:grpSp>
          <p:nvGrpSpPr>
            <p:cNvPr id="765" name="Google Shape;765;p109"/>
            <p:cNvGrpSpPr/>
            <p:nvPr/>
          </p:nvGrpSpPr>
          <p:grpSpPr>
            <a:xfrm>
              <a:off x="1651" y="663"/>
              <a:ext cx="2147482068" cy="2147483411"/>
              <a:chOff x="0" y="0"/>
              <a:chExt cx="2147483055" cy="2147483647"/>
            </a:xfrm>
          </p:grpSpPr>
          <p:pic>
            <p:nvPicPr>
              <p:cNvPr id="766" name="Google Shape;766;p10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83" y="1183"/>
                <a:ext cx="2147483647" cy="21474818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7" name="Google Shape;767;p109"/>
              <p:cNvSpPr txBox="1"/>
              <p:nvPr/>
            </p:nvSpPr>
            <p:spPr>
              <a:xfrm>
                <a:off x="308525817" y="309821942"/>
                <a:ext cx="1518503985" cy="1513227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p:grpSp>
        <p:sp>
          <p:nvSpPr>
            <p:cNvPr id="768" name="Google Shape;768;p109"/>
            <p:cNvSpPr/>
            <p:nvPr/>
          </p:nvSpPr>
          <p:spPr>
            <a:xfrm>
              <a:off x="128255272" y="130143661"/>
              <a:ext cx="1879046958" cy="187156063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0"/>
          <p:cNvSpPr txBox="1">
            <a:spLocks noGrp="1"/>
          </p:cNvSpPr>
          <p:nvPr>
            <p:ph type="ctrTitle"/>
          </p:nvPr>
        </p:nvSpPr>
        <p:spPr>
          <a:xfrm>
            <a:off x="15875" y="0"/>
            <a:ext cx="77724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en-US" sz="4000" b="1" i="1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Global Vision</a:t>
            </a:r>
            <a:endParaRPr/>
          </a:p>
        </p:txBody>
      </p:sp>
      <p:sp>
        <p:nvSpPr>
          <p:cNvPr id="774" name="Google Shape;774;p110"/>
          <p:cNvSpPr txBox="1">
            <a:spLocks noGrp="1"/>
          </p:cNvSpPr>
          <p:nvPr>
            <p:ph type="subTitle" idx="1"/>
          </p:nvPr>
        </p:nvSpPr>
        <p:spPr>
          <a:xfrm>
            <a:off x="1065212" y="3403600"/>
            <a:ext cx="5029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775" name="Google Shape;775;p110"/>
          <p:cNvPicPr preferRelativeResize="0"/>
          <p:nvPr/>
        </p:nvPicPr>
        <p:blipFill rotWithShape="1">
          <a:blip r:embed="rId3">
            <a:alphaModFix/>
          </a:blip>
          <a:srcRect l="65748" t="25000" r="12751" b="50000"/>
          <a:stretch/>
        </p:blipFill>
        <p:spPr>
          <a:xfrm>
            <a:off x="0" y="620712"/>
            <a:ext cx="9537700" cy="6237288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10"/>
          <p:cNvSpPr/>
          <p:nvPr/>
        </p:nvSpPr>
        <p:spPr>
          <a:xfrm>
            <a:off x="7499350" y="3302000"/>
            <a:ext cx="358800" cy="335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777" name="Google Shape;777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4950" y="2122487"/>
            <a:ext cx="360362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9287" y="174625"/>
            <a:ext cx="360362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5000" y="2611437"/>
            <a:ext cx="360362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4837" y="2276475"/>
            <a:ext cx="360362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3587" y="3386137"/>
            <a:ext cx="360362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37437" y="3636962"/>
            <a:ext cx="360362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0262" y="3403600"/>
            <a:ext cx="365125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75200" y="174625"/>
            <a:ext cx="365125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65562" y="188912"/>
            <a:ext cx="365125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4750" y="4508500"/>
            <a:ext cx="365125" cy="33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9875" y="3217862"/>
            <a:ext cx="365125" cy="334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9"/>
          <p:cNvSpPr txBox="1">
            <a:spLocks noGrp="1"/>
          </p:cNvSpPr>
          <p:nvPr>
            <p:ph type="title"/>
          </p:nvPr>
        </p:nvSpPr>
        <p:spPr>
          <a:xfrm>
            <a:off x="1065212" y="260350"/>
            <a:ext cx="8686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香港差會</a:t>
            </a:r>
            <a:r>
              <a:rPr lang="en-US" sz="54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．重點 </a:t>
            </a: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任</a:t>
            </a:r>
            <a:r>
              <a:rPr lang="en-US" sz="65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務</a:t>
            </a:r>
            <a:endParaRPr/>
          </a:p>
        </p:txBody>
      </p:sp>
      <p:sp>
        <p:nvSpPr>
          <p:cNvPr id="474" name="Google Shape;474;p69"/>
          <p:cNvSpPr txBox="1">
            <a:spLocks noGrp="1"/>
          </p:cNvSpPr>
          <p:nvPr>
            <p:ph type="body" idx="1"/>
          </p:nvPr>
        </p:nvSpPr>
        <p:spPr>
          <a:xfrm>
            <a:off x="1065212" y="1557337"/>
            <a:ext cx="93504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1362" marR="0" lvl="0" indent="-7413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440"/>
              <a:buFont typeface="Noto Sans Symbols"/>
              <a:buAutoNum type="arabicPeriod"/>
            </a:pPr>
            <a:r>
              <a:rPr lang="en-US" sz="4300" b="1" i="0" u="sng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歷史 </a:t>
            </a:r>
            <a:r>
              <a:rPr lang="en-US" sz="43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任務</a:t>
            </a:r>
            <a:r>
              <a:rPr lang="en-US" sz="35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：差派香港播道會宣教士，往普天下去傳福音</a:t>
            </a:r>
            <a:endParaRPr sz="3500" b="1" i="0" u="none" strike="noStrike" cap="none">
              <a:solidFill>
                <a:srgbClr val="417B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0" indent="-63976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None/>
            </a:pPr>
            <a:endParaRPr sz="2000" b="1" i="0" u="none" strike="noStrike" cap="none">
              <a:solidFill>
                <a:srgbClr val="417B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0" indent="-74136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3440"/>
              <a:buFont typeface="Noto Sans Symbols"/>
              <a:buAutoNum type="arabicPeriod"/>
            </a:pPr>
            <a:r>
              <a:rPr lang="en-US" sz="4300" b="1" i="0" u="sng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國度 </a:t>
            </a:r>
            <a:r>
              <a:rPr lang="en-US" sz="43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任務</a:t>
            </a:r>
            <a:r>
              <a:rPr lang="en-US" sz="35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2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聯繫國度</a:t>
            </a:r>
            <a:r>
              <a:rPr lang="en-US" sz="2800" b="1" i="0" u="sng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團隊</a:t>
            </a: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r>
              <a:rPr lang="en-US" sz="2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合力傳</a:t>
            </a:r>
            <a:r>
              <a:rPr lang="en-US" sz="2800" b="1" i="0" u="sng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福音</a:t>
            </a:r>
            <a:r>
              <a:rPr lang="en-US" sz="2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給</a:t>
            </a:r>
            <a:r>
              <a:rPr lang="en-US" sz="2800" b="1" i="0" u="sng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普世</a:t>
            </a:r>
            <a:r>
              <a:rPr lang="en-US" sz="2800" b="1" i="0" u="sng" strike="noStrike" cap="none">
                <a:solidFill>
                  <a:srgbClr val="78697B"/>
                </a:solidFill>
                <a:latin typeface="Arial"/>
                <a:ea typeface="Arial"/>
                <a:cs typeface="Arial"/>
                <a:sym typeface="Arial"/>
              </a:rPr>
              <a:t>萬民</a:t>
            </a:r>
            <a:r>
              <a:rPr lang="en-US" sz="28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，根據</a:t>
            </a:r>
            <a:r>
              <a:rPr lang="en-US" sz="23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馬可福音16:15</a:t>
            </a:r>
            <a:r>
              <a:rPr lang="en-US" sz="2300" b="1" i="0" u="none" strike="noStrike" cap="none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/>
          </a:p>
          <a:p>
            <a:pPr marL="741362" marR="0" lvl="1" indent="-2841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Arial"/>
              <a:buChar char="•"/>
            </a:pPr>
            <a:r>
              <a:rPr lang="en-US" sz="23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你們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23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團隊 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使命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1" indent="-2841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Arial"/>
              <a:buChar char="•"/>
            </a:pPr>
            <a:r>
              <a:rPr lang="en-US" sz="23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往普天下去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23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普世 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使命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1" indent="-2841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Arial"/>
              <a:buChar char="•"/>
            </a:pPr>
            <a:r>
              <a:rPr lang="en-US" sz="23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傳福音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2300" b="1" i="0" u="none" strike="noStrike" cap="none">
                <a:solidFill>
                  <a:srgbClr val="374D81"/>
                </a:solidFill>
                <a:latin typeface="Arial"/>
                <a:ea typeface="Arial"/>
                <a:cs typeface="Arial"/>
                <a:sym typeface="Arial"/>
              </a:rPr>
              <a:t>福音 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使命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1" indent="-2841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Arial"/>
              <a:buAutoNum type="arabicPeriod"/>
            </a:pPr>
            <a:r>
              <a:rPr lang="en-US" sz="23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給萬民聽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2300" b="1" i="0" u="none" strike="noStrike" cap="none">
                <a:solidFill>
                  <a:srgbClr val="78697B"/>
                </a:solidFill>
                <a:latin typeface="Arial"/>
                <a:ea typeface="Arial"/>
                <a:cs typeface="Arial"/>
                <a:sym typeface="Arial"/>
              </a:rPr>
              <a:t>萬民 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使命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0"/>
          <p:cNvSpPr txBox="1">
            <a:spLocks noGrp="1"/>
          </p:cNvSpPr>
          <p:nvPr>
            <p:ph type="title"/>
          </p:nvPr>
        </p:nvSpPr>
        <p:spPr>
          <a:xfrm>
            <a:off x="391886" y="260350"/>
            <a:ext cx="11796938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Arial"/>
              <a:buNone/>
            </a:pPr>
            <a:r>
              <a:rPr lang="en-US" sz="7200" b="1" i="0" u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差會任務</a:t>
            </a:r>
            <a:r>
              <a:rPr lang="en-US" sz="72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(1) </a:t>
            </a:r>
            <a:r>
              <a:rPr lang="en-US" sz="7200" b="1" i="0" u="none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差派宣教士</a:t>
            </a:r>
            <a:endParaRPr dirty="0"/>
          </a:p>
        </p:txBody>
      </p:sp>
      <p:sp>
        <p:nvSpPr>
          <p:cNvPr id="480" name="Google Shape;480;p70"/>
          <p:cNvSpPr txBox="1">
            <a:spLocks noGrp="1"/>
          </p:cNvSpPr>
          <p:nvPr>
            <p:ph type="body" idx="1"/>
          </p:nvPr>
        </p:nvSpPr>
        <p:spPr>
          <a:xfrm>
            <a:off x="1065212" y="1557337"/>
            <a:ext cx="93504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1362" marR="0" lvl="0" indent="-74136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320"/>
              <a:buFont typeface="Noto Sans Symbols"/>
              <a:buAutoNum type="arabicPeriod"/>
            </a:pPr>
            <a:r>
              <a:rPr lang="en-US" sz="5400" b="1" i="0" u="sng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歷史</a:t>
            </a:r>
            <a:r>
              <a:rPr lang="en-US" sz="5400" b="1" i="0" u="sng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1" i="0" u="sng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任務</a:t>
            </a:r>
            <a:r>
              <a:rPr lang="en-US" sz="5400" b="1" i="0" u="none" strike="noStrike" cap="none" dirty="0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 sz="5400" b="1" i="0" u="none" strike="noStrike" cap="none" dirty="0">
              <a:solidFill>
                <a:srgbClr val="417B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06475" marR="0" lvl="1" indent="-685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4320"/>
              <a:buFont typeface="Noto Sans Symbols"/>
              <a:buChar char="✓"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差派</a:t>
            </a:r>
            <a:endParaRPr dirty="0"/>
          </a:p>
          <a:p>
            <a:pPr marL="1006475" marR="0" lvl="1" indent="-685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4320"/>
              <a:buFont typeface="Noto Sans Symbols"/>
              <a:buChar char="✓"/>
            </a:pPr>
            <a:r>
              <a:rPr lang="en-US" sz="5400" b="1" i="0" u="none" strike="noStrike" cap="none" dirty="0" err="1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香港播道會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宣教士</a:t>
            </a:r>
            <a:endParaRPr sz="5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06475" marR="0" lvl="1" indent="-685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4320"/>
              <a:buFont typeface="Noto Sans Symbols"/>
              <a:buChar char="✓"/>
            </a:pPr>
            <a:r>
              <a:rPr lang="en-US" sz="5400" b="1" i="0" u="none" strike="noStrike" cap="none" dirty="0" err="1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往普天下去</a:t>
            </a:r>
            <a:endParaRPr dirty="0"/>
          </a:p>
          <a:p>
            <a:pPr marL="1006475" marR="0" lvl="1" indent="-685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4320"/>
              <a:buFont typeface="Noto Sans Symbols"/>
              <a:buChar char="✓"/>
            </a:pPr>
            <a:r>
              <a:rPr lang="en-US" sz="5400" b="1" i="0" u="none" strike="noStrike" cap="none" dirty="0" err="1">
                <a:solidFill>
                  <a:srgbClr val="417B85"/>
                </a:solidFill>
                <a:latin typeface="Arial"/>
                <a:ea typeface="Arial"/>
                <a:cs typeface="Arial"/>
                <a:sym typeface="Arial"/>
              </a:rPr>
              <a:t>傳福音</a:t>
            </a:r>
            <a:endParaRPr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1"/>
          <p:cNvSpPr txBox="1">
            <a:spLocks noGrp="1"/>
          </p:cNvSpPr>
          <p:nvPr>
            <p:ph type="title"/>
          </p:nvPr>
        </p:nvSpPr>
        <p:spPr>
          <a:xfrm>
            <a:off x="387350" y="-14287"/>
            <a:ext cx="56325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差會．</a:t>
            </a:r>
            <a:r>
              <a:rPr lang="en-US" sz="66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歷史任務</a:t>
            </a:r>
            <a:endParaRPr/>
          </a:p>
        </p:txBody>
      </p:sp>
      <p:pic>
        <p:nvPicPr>
          <p:cNvPr id="486" name="Google Shape;486;p71" descr="http://www.efcchkomb.org.hk/index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54775" y="0"/>
            <a:ext cx="5530800" cy="25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1"/>
          <p:cNvPicPr preferRelativeResize="0"/>
          <p:nvPr/>
        </p:nvPicPr>
        <p:blipFill rotWithShape="1">
          <a:blip r:embed="rId4">
            <a:alphaModFix/>
          </a:blip>
          <a:srcRect b="60078"/>
          <a:stretch/>
        </p:blipFill>
        <p:spPr>
          <a:xfrm>
            <a:off x="469900" y="1628775"/>
            <a:ext cx="5468937" cy="496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1"/>
          <p:cNvPicPr preferRelativeResize="0"/>
          <p:nvPr/>
        </p:nvPicPr>
        <p:blipFill rotWithShape="1">
          <a:blip r:embed="rId4">
            <a:alphaModFix/>
          </a:blip>
          <a:srcRect t="43939"/>
          <a:stretch/>
        </p:blipFill>
        <p:spPr>
          <a:xfrm>
            <a:off x="6454775" y="2589212"/>
            <a:ext cx="5468937" cy="364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2"/>
          <p:cNvSpPr txBox="1">
            <a:spLocks noGrp="1"/>
          </p:cNvSpPr>
          <p:nvPr>
            <p:ph type="title"/>
          </p:nvPr>
        </p:nvSpPr>
        <p:spPr>
          <a:xfrm>
            <a:off x="1141412" y="1587"/>
            <a:ext cx="9902700" cy="14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差會</a:t>
            </a:r>
            <a:r>
              <a:rPr lang="en-US" sz="54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．差傳</a:t>
            </a: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行動</a:t>
            </a:r>
            <a:endParaRPr/>
          </a:p>
        </p:txBody>
      </p:sp>
      <p:pic>
        <p:nvPicPr>
          <p:cNvPr id="494" name="Google Shape;494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47787"/>
            <a:ext cx="12185700" cy="54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3"/>
          <p:cNvSpPr txBox="1">
            <a:spLocks noGrp="1"/>
          </p:cNvSpPr>
          <p:nvPr>
            <p:ph type="title"/>
          </p:nvPr>
        </p:nvSpPr>
        <p:spPr>
          <a:xfrm>
            <a:off x="622300" y="188912"/>
            <a:ext cx="5183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差會</a:t>
            </a:r>
            <a:r>
              <a:rPr lang="en-US" sz="54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．差傳</a:t>
            </a:r>
            <a:r>
              <a:rPr lang="en-US" sz="5400" b="1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階梯</a:t>
            </a:r>
            <a:endParaRPr/>
          </a:p>
        </p:txBody>
      </p:sp>
      <p:pic>
        <p:nvPicPr>
          <p:cNvPr id="500" name="Google Shape;500;p7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5950" y="1030287"/>
            <a:ext cx="10223400" cy="34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3"/>
          <p:cNvSpPr/>
          <p:nvPr/>
        </p:nvSpPr>
        <p:spPr>
          <a:xfrm>
            <a:off x="739775" y="4468812"/>
            <a:ext cx="2790900" cy="2103300"/>
          </a:xfrm>
          <a:prstGeom prst="doubleWave">
            <a:avLst>
              <a:gd name="adj1" fmla="val 1350"/>
              <a:gd name="adj2" fmla="val 0"/>
            </a:avLst>
          </a:prstGeom>
          <a:solidFill>
            <a:schemeClr val="accent1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Calibri"/>
              <a:buNone/>
            </a:pPr>
            <a:r>
              <a:rPr lang="en-US" sz="6500" b="1" i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呼 召</a:t>
            </a:r>
            <a:endParaRPr/>
          </a:p>
        </p:txBody>
      </p:sp>
      <p:sp>
        <p:nvSpPr>
          <p:cNvPr id="502" name="Google Shape;502;p73"/>
          <p:cNvSpPr/>
          <p:nvPr/>
        </p:nvSpPr>
        <p:spPr>
          <a:xfrm>
            <a:off x="3646487" y="4446587"/>
            <a:ext cx="2786100" cy="2101800"/>
          </a:xfrm>
          <a:prstGeom prst="doubleWave">
            <a:avLst>
              <a:gd name="adj1" fmla="val 1350"/>
              <a:gd name="adj2" fmla="val 0"/>
            </a:avLst>
          </a:prstGeom>
          <a:solidFill>
            <a:srgbClr val="FFC00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500"/>
              <a:buFont typeface="Calibri"/>
              <a:buNone/>
            </a:pPr>
            <a:r>
              <a:rPr lang="en-US" sz="6500" b="1" i="0" u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裝 備</a:t>
            </a:r>
            <a:endParaRPr/>
          </a:p>
        </p:txBody>
      </p:sp>
      <p:sp>
        <p:nvSpPr>
          <p:cNvPr id="503" name="Google Shape;503;p73"/>
          <p:cNvSpPr/>
          <p:nvPr/>
        </p:nvSpPr>
        <p:spPr>
          <a:xfrm>
            <a:off x="6546850" y="4446587"/>
            <a:ext cx="4506900" cy="2101800"/>
          </a:xfrm>
          <a:prstGeom prst="doubleWave">
            <a:avLst>
              <a:gd name="adj1" fmla="val 1350"/>
              <a:gd name="adj2" fmla="val 0"/>
            </a:avLst>
          </a:prstGeom>
          <a:solidFill>
            <a:srgbClr val="92D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CCD"/>
              </a:buClr>
              <a:buSzPts val="6500"/>
              <a:buFont typeface="Calibri"/>
              <a:buNone/>
            </a:pPr>
            <a:r>
              <a:rPr lang="en-US" sz="6500" b="1" i="0" u="none">
                <a:solidFill>
                  <a:srgbClr val="F04CCD"/>
                </a:solidFill>
                <a:latin typeface="Calibri"/>
                <a:ea typeface="Calibri"/>
                <a:cs typeface="Calibri"/>
                <a:sym typeface="Calibri"/>
              </a:rPr>
              <a:t>差 遣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商務策略簡報">
  <a:themeElements>
    <a:clrScheme name="Blue Red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多面向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多面向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商務策略簡報">
  <a:themeElements>
    <a:clrScheme name="Blue Red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商務策略簡報">
  <a:themeElements>
    <a:clrScheme name="Blue Red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商務策略簡報">
  <a:themeElements>
    <a:clrScheme name="Blue Red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商務策略簡報">
  <a:themeElements>
    <a:clrScheme name="Blue Red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多面向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商務策略簡報">
  <a:themeElements>
    <a:clrScheme name="Blue Red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商務策略簡報">
  <a:themeElements>
    <a:clrScheme name="Blue Red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商務策略簡報">
  <a:themeElements>
    <a:clrScheme name="Blue Red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多面向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467</Words>
  <Application>Microsoft Office PowerPoint</Application>
  <PresentationFormat>自訂</PresentationFormat>
  <Paragraphs>119</Paragraphs>
  <Slides>46</Slides>
  <Notes>46</Notes>
  <HiddenSlides>0</HiddenSlides>
  <MMClips>0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46</vt:i4>
      </vt:variant>
    </vt:vector>
  </HeadingPairs>
  <TitlesOfParts>
    <vt:vector size="59" baseType="lpstr">
      <vt:lpstr>2_商務策略簡報</vt:lpstr>
      <vt:lpstr>商務策略簡報</vt:lpstr>
      <vt:lpstr>4_商務策略簡報</vt:lpstr>
      <vt:lpstr>多面向</vt:lpstr>
      <vt:lpstr>Office 佈景主題</vt:lpstr>
      <vt:lpstr>5_商務策略簡報</vt:lpstr>
      <vt:lpstr>1_商務策略簡報</vt:lpstr>
      <vt:lpstr>3_商務策略簡報</vt:lpstr>
      <vt:lpstr>1_多面向</vt:lpstr>
      <vt:lpstr>2_多面向</vt:lpstr>
      <vt:lpstr>3_多面向</vt:lpstr>
      <vt:lpstr>6_商務策略簡報</vt:lpstr>
      <vt:lpstr>7_商務策略簡報</vt:lpstr>
      <vt:lpstr>中國基督教播道會 康泉堂 差傳主日   譚文耀總幹事 播道會香港差會</vt:lpstr>
      <vt:lpstr>馬可福音 16章 15節</vt:lpstr>
      <vt:lpstr>你們</vt:lpstr>
      <vt:lpstr>海外 宣教士</vt:lpstr>
      <vt:lpstr>香港差會．重點 任務</vt:lpstr>
      <vt:lpstr>差會任務 (1) 差派宣教士</vt:lpstr>
      <vt:lpstr>差會．歷史任務</vt:lpstr>
      <vt:lpstr>差會．差傳行動</vt:lpstr>
      <vt:lpstr>差會．差傳階梯</vt:lpstr>
      <vt:lpstr>宣教士．差傳階梯</vt:lpstr>
      <vt:lpstr>更新宣教人力觀</vt:lpstr>
      <vt:lpstr>在職 基督徒 宣教團隊</vt:lpstr>
      <vt:lpstr>差會任務 (2) 聯繫團隊</vt:lpstr>
      <vt:lpstr>差會．國度任務</vt:lpstr>
      <vt:lpstr>你們=堂會+差會+宣教士+工場群體 </vt:lpstr>
      <vt:lpstr>四方互動   協同效應</vt:lpstr>
      <vt:lpstr>香港差會      支援聯網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傳 福音</vt:lpstr>
      <vt:lpstr>有信、有望、有義的宣教主僕  鄭果牧師</vt:lpstr>
      <vt:lpstr>全然為主的差傳主僕</vt:lpstr>
      <vt:lpstr>堅守大使命的差傳牧者</vt:lpstr>
      <vt:lpstr>差傳．核心信念</vt:lpstr>
      <vt:lpstr>Tim Keller Center Church, P.362</vt:lpstr>
      <vt:lpstr>往 普天下 去</vt:lpstr>
      <vt:lpstr>往普天下去傳福音．實踐策略</vt:lpstr>
      <vt:lpstr>實踐．福音．策略</vt:lpstr>
      <vt:lpstr>實踐．團隊．策略</vt:lpstr>
      <vt:lpstr>實踐．萬民．策略</vt:lpstr>
      <vt:lpstr>實踐．普世．策略</vt:lpstr>
      <vt:lpstr>給 萬民 聽</vt:lpstr>
      <vt:lpstr>  1887年 美國播道會 首位差派來華   丹麥裔美籍宣教士  寬夸倫牧師 Hans J. Von Qualen   中國成為寬牧師的  宣教工場</vt:lpstr>
      <vt:lpstr>海外華人策略 :  普世宣教的「通道」群體</vt:lpstr>
      <vt:lpstr>海外華人 : 普世宣教的橋樑</vt:lpstr>
      <vt:lpstr>投影片 41</vt:lpstr>
      <vt:lpstr>投影片 42</vt:lpstr>
      <vt:lpstr>工場．文化群體</vt:lpstr>
      <vt:lpstr>M1-M2-M3-M4-M5</vt:lpstr>
      <vt:lpstr>People &amp; Places          Mark 16:15 NCV</vt:lpstr>
      <vt:lpstr>Global Vision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中國基督教播道會 康泉堂 差傳主日   譚文耀總幹事 播道會香港差會</dc:title>
  <dc:creator>Andrew</dc:creator>
  <cp:lastModifiedBy>Andrew</cp:lastModifiedBy>
  <cp:revision>2</cp:revision>
  <dcterms:modified xsi:type="dcterms:W3CDTF">2020-05-02T02:06:06Z</dcterms:modified>
</cp:coreProperties>
</file>