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  <p:sldMasterId id="2147483960" r:id="rId2"/>
    <p:sldMasterId id="2147483986" r:id="rId3"/>
  </p:sldMasterIdLst>
  <p:notesMasterIdLst>
    <p:notesMasterId r:id="rId44"/>
  </p:notesMasterIdLst>
  <p:handoutMasterIdLst>
    <p:handoutMasterId r:id="rId45"/>
  </p:handoutMasterIdLst>
  <p:sldIdLst>
    <p:sldId id="256" r:id="rId4"/>
    <p:sldId id="2796" r:id="rId5"/>
    <p:sldId id="2811" r:id="rId6"/>
    <p:sldId id="2800" r:id="rId7"/>
    <p:sldId id="2809" r:id="rId8"/>
    <p:sldId id="2828" r:id="rId9"/>
    <p:sldId id="2825" r:id="rId10"/>
    <p:sldId id="2802" r:id="rId11"/>
    <p:sldId id="2803" r:id="rId12"/>
    <p:sldId id="2829" r:id="rId13"/>
    <p:sldId id="2805" r:id="rId14"/>
    <p:sldId id="2810" r:id="rId15"/>
    <p:sldId id="2806" r:id="rId16"/>
    <p:sldId id="288" r:id="rId17"/>
    <p:sldId id="2814" r:id="rId18"/>
    <p:sldId id="2832" r:id="rId19"/>
    <p:sldId id="2826" r:id="rId20"/>
    <p:sldId id="2827" r:id="rId21"/>
    <p:sldId id="2816" r:id="rId22"/>
    <p:sldId id="2837" r:id="rId23"/>
    <p:sldId id="2830" r:id="rId24"/>
    <p:sldId id="2838" r:id="rId25"/>
    <p:sldId id="2851" r:id="rId26"/>
    <p:sldId id="2852" r:id="rId27"/>
    <p:sldId id="2853" r:id="rId28"/>
    <p:sldId id="2839" r:id="rId29"/>
    <p:sldId id="2842" r:id="rId30"/>
    <p:sldId id="2841" r:id="rId31"/>
    <p:sldId id="2847" r:id="rId32"/>
    <p:sldId id="2848" r:id="rId33"/>
    <p:sldId id="2849" r:id="rId34"/>
    <p:sldId id="2850" r:id="rId35"/>
    <p:sldId id="2843" r:id="rId36"/>
    <p:sldId id="2820" r:id="rId37"/>
    <p:sldId id="2823" r:id="rId38"/>
    <p:sldId id="2821" r:id="rId39"/>
    <p:sldId id="2822" r:id="rId40"/>
    <p:sldId id="2846" r:id="rId41"/>
    <p:sldId id="2834" r:id="rId42"/>
    <p:sldId id="2835" r:id="rId43"/>
  </p:sldIdLst>
  <p:sldSz cx="9144000" cy="5143500" type="screen16x9"/>
  <p:notesSz cx="7099300" cy="10234613"/>
  <p:defaultTextStyle>
    <a:defPPr>
      <a:defRPr lang="zh-TW"/>
    </a:defPPr>
    <a:lvl1pPr marL="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FFFF"/>
    <a:srgbClr val="FC964A"/>
    <a:srgbClr val="FFFFCC"/>
    <a:srgbClr val="FFCCFF"/>
    <a:srgbClr val="FF66FF"/>
    <a:srgbClr val="CCFFCC"/>
    <a:srgbClr val="CCFF99"/>
    <a:srgbClr val="00FF00"/>
    <a:srgbClr val="66CCFF"/>
    <a:srgbClr val="9933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0" autoAdjust="0"/>
    <p:restoredTop sz="94670" autoAdjust="0"/>
  </p:normalViewPr>
  <p:slideViewPr>
    <p:cSldViewPr>
      <p:cViewPr varScale="1">
        <p:scale>
          <a:sx n="118" d="100"/>
          <a:sy n="118" d="100"/>
        </p:scale>
        <p:origin x="-102" y="-3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7566"/>
    </p:cViewPr>
  </p:sorterViewPr>
  <p:notesViewPr>
    <p:cSldViewPr>
      <p:cViewPr varScale="1">
        <p:scale>
          <a:sx n="75" d="100"/>
          <a:sy n="75" d="100"/>
        </p:scale>
        <p:origin x="-3954" y="-108"/>
      </p:cViewPr>
      <p:guideLst>
        <p:guide orient="horz" pos="3223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0510" y="0"/>
            <a:ext cx="3077137" cy="512304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r">
              <a:defRPr sz="1200"/>
            </a:lvl1pPr>
          </a:lstStyle>
          <a:p>
            <a:fld id="{8A725021-1F79-42D0-A299-13405D4F6F22}" type="datetimeFigureOut">
              <a:rPr lang="zh-HK" altLang="en-US" smtClean="0"/>
              <a:pPr/>
              <a:t>1/2/2020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0677"/>
            <a:ext cx="3077137" cy="512303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0510" y="9720677"/>
            <a:ext cx="3077137" cy="512303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r">
              <a:defRPr sz="1200"/>
            </a:lvl1pPr>
          </a:lstStyle>
          <a:p>
            <a:fld id="{3BD7BBA5-D9E3-44B5-B2F2-947B649CA32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3735578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5" y="4"/>
            <a:ext cx="3076363" cy="511731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299" y="4"/>
            <a:ext cx="3076363" cy="511731"/>
          </a:xfrm>
          <a:prstGeom prst="rect">
            <a:avLst/>
          </a:prstGeom>
        </p:spPr>
        <p:txBody>
          <a:bodyPr vert="horz" lIns="94737" tIns="47369" rIns="94737" bIns="47369" rtlCol="0"/>
          <a:lstStyle>
            <a:lvl1pPr algn="r">
              <a:defRPr sz="1200"/>
            </a:lvl1pPr>
          </a:lstStyle>
          <a:p>
            <a:fld id="{37FD976A-52E1-40B4-9E4F-B3F195D02305}" type="datetimeFigureOut">
              <a:rPr lang="zh-HK" altLang="en-US" smtClean="0"/>
              <a:pPr/>
              <a:t>1/2/2020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37" tIns="47369" rIns="94737" bIns="47369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09931" y="4861446"/>
            <a:ext cx="5679440" cy="4605576"/>
          </a:xfrm>
          <a:prstGeom prst="rect">
            <a:avLst/>
          </a:prstGeom>
        </p:spPr>
        <p:txBody>
          <a:bodyPr vert="horz" lIns="94737" tIns="47369" rIns="94737" bIns="47369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5" y="9721110"/>
            <a:ext cx="3076363" cy="511731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299" y="9721110"/>
            <a:ext cx="3076363" cy="511731"/>
          </a:xfrm>
          <a:prstGeom prst="rect">
            <a:avLst/>
          </a:prstGeom>
        </p:spPr>
        <p:txBody>
          <a:bodyPr vert="horz" lIns="94737" tIns="47369" rIns="94737" bIns="47369" rtlCol="0" anchor="b"/>
          <a:lstStyle>
            <a:lvl1pPr algn="r">
              <a:defRPr sz="1200"/>
            </a:lvl1pPr>
          </a:lstStyle>
          <a:p>
            <a:fld id="{5AD8BD7D-2381-4957-B45C-9CCC909C69C0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="" xmlns:p14="http://schemas.microsoft.com/office/powerpoint/2010/main" val="573504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1/2/2020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0653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1/2/2020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08574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1/2/2020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74417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2BFC949D-47E3-4CD2-B921-A9B7AAC8F84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5141119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="" xmlns:a16="http://schemas.microsoft.com/office/drawing/2014/main" id="{27267DE0-B04F-4E0B-8509-034351530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 sz="1350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="" xmlns:a16="http://schemas.microsoft.com/office/drawing/2014/main" id="{57D043A9-15A3-4A51-A0F1-046CF29E44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="" xmlns:a16="http://schemas.microsoft.com/office/drawing/2014/main" id="{F2396E4A-323C-4230-9295-679C955BA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="" xmlns:a16="http://schemas.microsoft.com/office/drawing/2014/main" id="{8B7A14BB-DB2A-4029-94FD-998486E53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="" xmlns:a16="http://schemas.microsoft.com/office/drawing/2014/main" id="{0F53BEDB-42F1-4158-91AB-B92F9A0CA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="" xmlns:a16="http://schemas.microsoft.com/office/drawing/2014/main" id="{42E83306-906B-413D-ACBF-198A819B46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="" xmlns:a16="http://schemas.microsoft.com/office/drawing/2014/main" id="{78F310CA-F09F-4F5A-8633-D273C483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="" xmlns:a16="http://schemas.microsoft.com/office/drawing/2014/main" id="{F35EF009-9FC1-42FD-B9C2-820C19CF0A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="" xmlns:a16="http://schemas.microsoft.com/office/drawing/2014/main" id="{75F084FF-4430-453E-95D5-81FDD4191A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="" xmlns:a16="http://schemas.microsoft.com/office/drawing/2014/main" id="{B639BD8A-C212-41EF-82D8-F9ED565BD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="" xmlns:a16="http://schemas.microsoft.com/office/drawing/2014/main" id="{3761AEEA-880D-455B-8B95-027B2E676E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="" xmlns:a16="http://schemas.microsoft.com/office/drawing/2014/main" id="{2F7A1992-21B7-4727-B222-09C05370E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="" xmlns:a16="http://schemas.microsoft.com/office/drawing/2014/main" id="{395CEFC3-4AE9-49D9-980B-DD99E647F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="" xmlns:a16="http://schemas.microsoft.com/office/drawing/2014/main" id="{0B96E542-D89F-4B3D-BA1C-4EA1B78C3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="" xmlns:a16="http://schemas.microsoft.com/office/drawing/2014/main" id="{7EB86DA2-FB69-4BB2-8E3A-AC01F1A33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="" xmlns:a16="http://schemas.microsoft.com/office/drawing/2014/main" id="{1B115DB1-8231-4893-923F-FA7977C1F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="" xmlns:a16="http://schemas.microsoft.com/office/drawing/2014/main" id="{F79EF476-0EE7-4511-9334-D840AC9D2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="" xmlns:a16="http://schemas.microsoft.com/office/drawing/2014/main" id="{40656EA7-CBD7-471D-B0C3-B32F07F16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="" xmlns:a16="http://schemas.microsoft.com/office/drawing/2014/main" id="{17F784D2-921F-47A7-8BFF-1A70962775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="" xmlns:a16="http://schemas.microsoft.com/office/drawing/2014/main" id="{3DED6D8E-35F1-4B1E-A5F4-7C8FCA9DC9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="" xmlns:a16="http://schemas.microsoft.com/office/drawing/2014/main" id="{DC1D877C-3AA7-4378-AB2F-F7DCCC6CE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="" xmlns:a16="http://schemas.microsoft.com/office/drawing/2014/main" id="{4E167038-E54B-45E4-8BE4-E5EDC6561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="" xmlns:a16="http://schemas.microsoft.com/office/drawing/2014/main" id="{B4B264E0-F593-460D-8B27-37243420E8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="" xmlns:a16="http://schemas.microsoft.com/office/drawing/2014/main" id="{A5425A6D-E4DC-41B2-A626-CD5BB1DEF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="" xmlns:a16="http://schemas.microsoft.com/office/drawing/2014/main" id="{A1F1062B-A67A-412C-A491-5554E7CA89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="" xmlns:a16="http://schemas.microsoft.com/office/drawing/2014/main" id="{A7CB162F-5D0D-459B-A073-09A1ADD9B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="" xmlns:a16="http://schemas.microsoft.com/office/drawing/2014/main" id="{DC6F6111-F945-4D35-836A-0F2A0EBBB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="" xmlns:a16="http://schemas.microsoft.com/office/drawing/2014/main" id="{B06403D6-F8B1-46EB-8A57-9BE8E8D0E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="" xmlns:a16="http://schemas.microsoft.com/office/drawing/2014/main" id="{D6E209E6-565C-4BB2-928B-D575AB562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="" xmlns:a16="http://schemas.microsoft.com/office/drawing/2014/main" id="{A444BBF8-D408-4566-A0FC-0A935E77E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="" xmlns:a16="http://schemas.microsoft.com/office/drawing/2014/main" id="{F319BD64-3AC4-4131-8C71-133BC2B79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</p:grpSp>
      </p:grpSp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1714500"/>
            <a:ext cx="7772400" cy="85725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2914650"/>
            <a:ext cx="6400800" cy="131445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="" xmlns:a16="http://schemas.microsoft.com/office/drawing/2014/main" id="{3DEFC48E-F3FE-45BE-A372-98BDC12DAAC0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7" name="Rectangle 37">
            <a:extLst>
              <a:ext uri="{FF2B5EF4-FFF2-40B4-BE49-F238E27FC236}">
                <a16:creationId xmlns="" xmlns:a16="http://schemas.microsoft.com/office/drawing/2014/main" id="{AF525153-D91A-45DE-82A4-6F1D63C8C5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8" name="Rectangle 38">
            <a:extLst>
              <a:ext uri="{FF2B5EF4-FFF2-40B4-BE49-F238E27FC236}">
                <a16:creationId xmlns="" xmlns:a16="http://schemas.microsoft.com/office/drawing/2014/main" id="{FF5146F7-373C-4B37-A887-CC77A571A0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D6EAFD0-CE1C-4C37-AFCF-3B7D1ABB17D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7161117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460CBE8B-94C6-484D-A8E2-DD97188AF5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7">
            <a:extLst>
              <a:ext uri="{FF2B5EF4-FFF2-40B4-BE49-F238E27FC236}">
                <a16:creationId xmlns="" xmlns:a16="http://schemas.microsoft.com/office/drawing/2014/main" id="{04861C7C-4D91-4DE9-8914-200D7AC04A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8">
            <a:extLst>
              <a:ext uri="{FF2B5EF4-FFF2-40B4-BE49-F238E27FC236}">
                <a16:creationId xmlns="" xmlns:a16="http://schemas.microsoft.com/office/drawing/2014/main" id="{CCDB51DF-4A62-4144-B463-05AC55FC2E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7B122-BCE9-4802-A00A-0551781B1A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716788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5085558F-C3AB-4D99-AC81-4335C4994E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7">
            <a:extLst>
              <a:ext uri="{FF2B5EF4-FFF2-40B4-BE49-F238E27FC236}">
                <a16:creationId xmlns="" xmlns:a16="http://schemas.microsoft.com/office/drawing/2014/main" id="{F9D7A799-81D1-47FB-877C-B3DEE3951D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8">
            <a:extLst>
              <a:ext uri="{FF2B5EF4-FFF2-40B4-BE49-F238E27FC236}">
                <a16:creationId xmlns="" xmlns:a16="http://schemas.microsoft.com/office/drawing/2014/main" id="{1D2C5D82-136D-4E00-A23D-4948288A9C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4B1F1A-B1E4-4986-8194-72C1BEED690A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243853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69988" y="1459706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32388" y="1459706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="" xmlns:a16="http://schemas.microsoft.com/office/drawing/2014/main" id="{2A18C4B2-0B93-449D-85DB-4393713061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7">
            <a:extLst>
              <a:ext uri="{FF2B5EF4-FFF2-40B4-BE49-F238E27FC236}">
                <a16:creationId xmlns="" xmlns:a16="http://schemas.microsoft.com/office/drawing/2014/main" id="{701080CE-9AA4-4B15-B707-96D2915B68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38">
            <a:extLst>
              <a:ext uri="{FF2B5EF4-FFF2-40B4-BE49-F238E27FC236}">
                <a16:creationId xmlns="" xmlns:a16="http://schemas.microsoft.com/office/drawing/2014/main" id="{3E7A7E0C-C58E-433E-8348-A50E1750C7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CBDA4E-7E58-4478-9DB8-74911C2AAC3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202932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36">
            <a:extLst>
              <a:ext uri="{FF2B5EF4-FFF2-40B4-BE49-F238E27FC236}">
                <a16:creationId xmlns="" xmlns:a16="http://schemas.microsoft.com/office/drawing/2014/main" id="{1A0A029C-A6BB-4399-A490-60370D3C6D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Rectangle 37">
            <a:extLst>
              <a:ext uri="{FF2B5EF4-FFF2-40B4-BE49-F238E27FC236}">
                <a16:creationId xmlns="" xmlns:a16="http://schemas.microsoft.com/office/drawing/2014/main" id="{6182B067-FB96-4457-B92E-A48D5E716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Rectangle 38">
            <a:extLst>
              <a:ext uri="{FF2B5EF4-FFF2-40B4-BE49-F238E27FC236}">
                <a16:creationId xmlns="" xmlns:a16="http://schemas.microsoft.com/office/drawing/2014/main" id="{4ED83080-226A-4E8B-9A8B-531244A9CA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FAC8-453D-4A4F-A38C-414C743B992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50031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36">
            <a:extLst>
              <a:ext uri="{FF2B5EF4-FFF2-40B4-BE49-F238E27FC236}">
                <a16:creationId xmlns="" xmlns:a16="http://schemas.microsoft.com/office/drawing/2014/main" id="{284F5C35-7D23-43EF-8783-36910AFBD4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37">
            <a:extLst>
              <a:ext uri="{FF2B5EF4-FFF2-40B4-BE49-F238E27FC236}">
                <a16:creationId xmlns="" xmlns:a16="http://schemas.microsoft.com/office/drawing/2014/main" id="{CDB7C826-C94A-4147-8A98-FFC762ECD8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8">
            <a:extLst>
              <a:ext uri="{FF2B5EF4-FFF2-40B4-BE49-F238E27FC236}">
                <a16:creationId xmlns="" xmlns:a16="http://schemas.microsoft.com/office/drawing/2014/main" id="{27B22346-0FE1-49C2-8CD6-7D06B99FE0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91CB4-B69C-465E-8566-93F3A8FAB2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2182694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6">
            <a:extLst>
              <a:ext uri="{FF2B5EF4-FFF2-40B4-BE49-F238E27FC236}">
                <a16:creationId xmlns="" xmlns:a16="http://schemas.microsoft.com/office/drawing/2014/main" id="{7DFEB53F-86DF-4950-9287-37BF815AE9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Rectangle 37">
            <a:extLst>
              <a:ext uri="{FF2B5EF4-FFF2-40B4-BE49-F238E27FC236}">
                <a16:creationId xmlns="" xmlns:a16="http://schemas.microsoft.com/office/drawing/2014/main" id="{0251721D-C2A1-45F3-BC5E-60F10F035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Rectangle 38">
            <a:extLst>
              <a:ext uri="{FF2B5EF4-FFF2-40B4-BE49-F238E27FC236}">
                <a16:creationId xmlns="" xmlns:a16="http://schemas.microsoft.com/office/drawing/2014/main" id="{C7824FD0-325D-4A1A-9F36-60B3D43B2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C582E9-61AE-496F-BA92-FA0DAB7F20D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715792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="" xmlns:a16="http://schemas.microsoft.com/office/drawing/2014/main" id="{84C65783-B55C-4F77-BE3D-9EB3FF7E30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7">
            <a:extLst>
              <a:ext uri="{FF2B5EF4-FFF2-40B4-BE49-F238E27FC236}">
                <a16:creationId xmlns="" xmlns:a16="http://schemas.microsoft.com/office/drawing/2014/main" id="{75C49A62-0AD2-4552-B517-856989F63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38">
            <a:extLst>
              <a:ext uri="{FF2B5EF4-FFF2-40B4-BE49-F238E27FC236}">
                <a16:creationId xmlns="" xmlns:a16="http://schemas.microsoft.com/office/drawing/2014/main" id="{42917196-BCF8-460E-B3F6-E8A31C2E07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18739D-56F8-408E-923F-7F2D112FE0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949140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1/2/2020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9534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36">
            <a:extLst>
              <a:ext uri="{FF2B5EF4-FFF2-40B4-BE49-F238E27FC236}">
                <a16:creationId xmlns="" xmlns:a16="http://schemas.microsoft.com/office/drawing/2014/main" id="{2FD25D65-E52C-4D23-A3BE-973C4AB5B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7">
            <a:extLst>
              <a:ext uri="{FF2B5EF4-FFF2-40B4-BE49-F238E27FC236}">
                <a16:creationId xmlns="" xmlns:a16="http://schemas.microsoft.com/office/drawing/2014/main" id="{F3FF7CDC-47DA-41EE-B9F7-C688B2B14F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Rectangle 38">
            <a:extLst>
              <a:ext uri="{FF2B5EF4-FFF2-40B4-BE49-F238E27FC236}">
                <a16:creationId xmlns="" xmlns:a16="http://schemas.microsoft.com/office/drawing/2014/main" id="{C24C1329-FC79-4448-A97D-CBB1BEC1C1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A18CE-E905-4ABD-9C9F-F3B1C81B405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673492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2BB88D2C-30F0-48B8-B84B-7714842D9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7">
            <a:extLst>
              <a:ext uri="{FF2B5EF4-FFF2-40B4-BE49-F238E27FC236}">
                <a16:creationId xmlns="" xmlns:a16="http://schemas.microsoft.com/office/drawing/2014/main" id="{FF4D61E3-BCDB-4DC9-9860-2F8127CF24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8">
            <a:extLst>
              <a:ext uri="{FF2B5EF4-FFF2-40B4-BE49-F238E27FC236}">
                <a16:creationId xmlns="" xmlns:a16="http://schemas.microsoft.com/office/drawing/2014/main" id="{28C4C785-AD33-4177-9898-5176136F35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1160-5B18-4ADE-91D6-16C81260844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1810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92938" y="457201"/>
            <a:ext cx="1949450" cy="4088606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43000" y="457201"/>
            <a:ext cx="5697538" cy="4088606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97CB99B3-6B36-48F3-83BB-7E942573C5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7">
            <a:extLst>
              <a:ext uri="{FF2B5EF4-FFF2-40B4-BE49-F238E27FC236}">
                <a16:creationId xmlns="" xmlns:a16="http://schemas.microsoft.com/office/drawing/2014/main" id="{D64DDEBE-CC51-4BB2-B845-117A8E9D0E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8">
            <a:extLst>
              <a:ext uri="{FF2B5EF4-FFF2-40B4-BE49-F238E27FC236}">
                <a16:creationId xmlns="" xmlns:a16="http://schemas.microsoft.com/office/drawing/2014/main" id="{5BA89689-CE29-4847-A418-622F6536B2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67CD7-1027-4C75-BACB-C33BFD11DFC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1461493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772400" cy="85725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1169988" y="1459706"/>
            <a:ext cx="7772400" cy="3086100"/>
          </a:xfrm>
        </p:spPr>
        <p:txBody>
          <a:bodyPr/>
          <a:lstStyle/>
          <a:p>
            <a:pPr lvl="0"/>
            <a:endParaRPr lang="zh-TW" altLang="en-US" noProof="0"/>
          </a:p>
        </p:txBody>
      </p:sp>
      <p:sp>
        <p:nvSpPr>
          <p:cNvPr id="4" name="Rectangle 36">
            <a:extLst>
              <a:ext uri="{FF2B5EF4-FFF2-40B4-BE49-F238E27FC236}">
                <a16:creationId xmlns="" xmlns:a16="http://schemas.microsoft.com/office/drawing/2014/main" id="{36183E56-9413-446D-A109-D674EC242A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Rectangle 37">
            <a:extLst>
              <a:ext uri="{FF2B5EF4-FFF2-40B4-BE49-F238E27FC236}">
                <a16:creationId xmlns="" xmlns:a16="http://schemas.microsoft.com/office/drawing/2014/main" id="{3842298A-315C-433E-99EB-68F682BD21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Rectangle 38">
            <a:extLst>
              <a:ext uri="{FF2B5EF4-FFF2-40B4-BE49-F238E27FC236}">
                <a16:creationId xmlns="" xmlns:a16="http://schemas.microsoft.com/office/drawing/2014/main" id="{3FCC8F66-9FEE-4EE4-9575-B8AA466602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4D1B-8FE8-4749-B79C-0F4C2ADF2B6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41746469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1140549"/>
            <a:ext cx="9144000" cy="2576684"/>
          </a:xfrm>
          <a:custGeom>
            <a:avLst/>
            <a:gdLst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805"/>
              <a:gd name="connsiteX1" fmla="*/ 21600 w 21600"/>
              <a:gd name="connsiteY1" fmla="*/ 0 h 18805"/>
              <a:gd name="connsiteX2" fmla="*/ 21600 w 21600"/>
              <a:gd name="connsiteY2" fmla="*/ 17322 h 18805"/>
              <a:gd name="connsiteX3" fmla="*/ 0 w 21600"/>
              <a:gd name="connsiteY3" fmla="*/ 18805 h 18805"/>
              <a:gd name="connsiteX4" fmla="*/ 0 w 21600"/>
              <a:gd name="connsiteY4" fmla="*/ 0 h 18805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8916"/>
              <a:gd name="connsiteX1" fmla="*/ 21600 w 21600"/>
              <a:gd name="connsiteY1" fmla="*/ 0 h 18916"/>
              <a:gd name="connsiteX2" fmla="*/ 21600 w 21600"/>
              <a:gd name="connsiteY2" fmla="*/ 17322 h 18916"/>
              <a:gd name="connsiteX3" fmla="*/ 0 w 21600"/>
              <a:gd name="connsiteY3" fmla="*/ 18916 h 18916"/>
              <a:gd name="connsiteX4" fmla="*/ 0 w 21600"/>
              <a:gd name="connsiteY4" fmla="*/ 0 h 18916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355"/>
              <a:gd name="connsiteX1" fmla="*/ 21600 w 21600"/>
              <a:gd name="connsiteY1" fmla="*/ 0 h 19355"/>
              <a:gd name="connsiteX2" fmla="*/ 21600 w 21600"/>
              <a:gd name="connsiteY2" fmla="*/ 17322 h 19355"/>
              <a:gd name="connsiteX3" fmla="*/ 0 w 21600"/>
              <a:gd name="connsiteY3" fmla="*/ 19355 h 19355"/>
              <a:gd name="connsiteX4" fmla="*/ 0 w 21600"/>
              <a:gd name="connsiteY4" fmla="*/ 0 h 19355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  <a:gd name="connsiteX0" fmla="*/ 0 w 21600"/>
              <a:gd name="connsiteY0" fmla="*/ 0 h 19794"/>
              <a:gd name="connsiteX1" fmla="*/ 21600 w 21600"/>
              <a:gd name="connsiteY1" fmla="*/ 0 h 19794"/>
              <a:gd name="connsiteX2" fmla="*/ 21600 w 21600"/>
              <a:gd name="connsiteY2" fmla="*/ 17322 h 19794"/>
              <a:gd name="connsiteX3" fmla="*/ 0 w 21600"/>
              <a:gd name="connsiteY3" fmla="*/ 19794 h 19794"/>
              <a:gd name="connsiteX4" fmla="*/ 0 w 21600"/>
              <a:gd name="connsiteY4" fmla="*/ 0 h 19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19794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7466" y="25350"/>
                  <a:pt x="0" y="19794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28000"/>
                  <a:satMod val="2000000"/>
                  <a:alpha val="30000"/>
                </a:schemeClr>
              </a:gs>
              <a:gs pos="35000">
                <a:schemeClr val="bg2">
                  <a:shade val="100000"/>
                  <a:satMod val="600000"/>
                  <a:alpha val="0"/>
                </a:schemeClr>
              </a:gs>
            </a:gsLst>
            <a:lin ang="54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02920" y="2081809"/>
            <a:ext cx="8229600" cy="1625346"/>
          </a:xfrm>
        </p:spPr>
        <p:txBody>
          <a:bodyPr tIns="0" bIns="0" anchor="t"/>
          <a:lstStyle>
            <a:lvl1pPr>
              <a:defRPr sz="3750" cap="all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  <a:reflection blurRad="12000" stA="25000" endPos="49000" dist="5000" dir="5400000" sy="-100000" algn="bl" rotWithShape="0"/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00064" y="1169790"/>
            <a:ext cx="5105400" cy="914400"/>
          </a:xfrm>
        </p:spPr>
        <p:txBody>
          <a:bodyPr lIns="0" tIns="0" rIns="0" bIns="0" anchor="b"/>
          <a:lstStyle>
            <a:lvl1pPr marL="0" indent="0" algn="l">
              <a:buNone/>
              <a:defRPr sz="1425">
                <a:solidFill>
                  <a:schemeClr val="tx1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54349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160880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42950"/>
            <a:ext cx="7772400" cy="1021842"/>
          </a:xfrm>
        </p:spPr>
        <p:txBody>
          <a:bodyPr>
            <a:noAutofit/>
          </a:bodyPr>
          <a:lstStyle>
            <a:lvl1pPr algn="l">
              <a:buNone/>
              <a:defRPr sz="3600" b="1" cap="none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764508"/>
            <a:ext cx="7772400" cy="1132284"/>
          </a:xfrm>
        </p:spPr>
        <p:txBody>
          <a:bodyPr anchor="t"/>
          <a:lstStyle>
            <a:lvl1pPr>
              <a:buNone/>
              <a:defRPr sz="15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7007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 tIns="9144" bIns="9144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9850"/>
            <a:ext cx="4038600" cy="31203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9850"/>
            <a:ext cx="4038600" cy="312039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39420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</p:spPr>
        <p:txBody>
          <a:bodyPr tIns="9144" bIns="9144" anchor="b"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4126"/>
            <a:ext cx="4040188" cy="377190"/>
          </a:xfrm>
        </p:spPr>
        <p:txBody>
          <a:bodyPr anchor="b">
            <a:noAutofit/>
          </a:bodyPr>
          <a:lstStyle>
            <a:lvl1pPr>
              <a:buNone/>
              <a:defRPr sz="1650" b="1">
                <a:effectLst>
                  <a:outerShdw blurRad="38000" dist="38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84126"/>
            <a:ext cx="4041775" cy="377190"/>
          </a:xfrm>
        </p:spPr>
        <p:txBody>
          <a:bodyPr anchor="b">
            <a:noAutofit/>
          </a:bodyPr>
          <a:lstStyle>
            <a:lvl1pPr>
              <a:buNone/>
              <a:defRPr sz="1650" b="1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000250"/>
            <a:ext cx="4040188" cy="274320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000250"/>
            <a:ext cx="4041775" cy="274320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9305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857250"/>
          </a:xfrm>
          <a:effectLst/>
        </p:spPr>
        <p:txBody>
          <a:bodyPr tIns="9144" bIns="9144" anchor="b"/>
          <a:lstStyle>
            <a:lvl1pPr>
              <a:defRPr sz="3600" cap="none" baseline="0">
                <a:effectLst>
                  <a:outerShdw blurRad="30000" dist="30000" dir="2700000" algn="tl" rotWithShape="0">
                    <a:schemeClr val="bg2">
                      <a:shade val="45000"/>
                      <a:satMod val="150000"/>
                      <a:alpha val="90000"/>
                    </a:scheme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146977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1/2/2020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56172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373048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580"/>
            <a:ext cx="8229600" cy="685800"/>
          </a:xfrm>
        </p:spPr>
        <p:txBody>
          <a:bodyPr tIns="0" bIns="0" anchor="b"/>
          <a:lstStyle>
            <a:lvl1pPr algn="l">
              <a:buNone/>
              <a:defRPr sz="375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850392"/>
            <a:ext cx="2590800" cy="3886200"/>
          </a:xfrm>
        </p:spPr>
        <p:txBody>
          <a:bodyPr lIns="45720" tIns="45720" rIns="0"/>
          <a:lstStyle>
            <a:lvl1pPr marL="0" indent="0">
              <a:spcBef>
                <a:spcPts val="225"/>
              </a:spcBef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850104"/>
            <a:ext cx="5257800" cy="3893346"/>
          </a:xfrm>
        </p:spPr>
        <p:txBody>
          <a:bodyPr/>
          <a:lstStyle>
            <a:lvl1pPr algn="l">
              <a:defRPr sz="2250"/>
            </a:lvl1pPr>
            <a:lvl2pPr algn="l">
              <a:defRPr sz="2100"/>
            </a:lvl2pPr>
            <a:lvl3pPr algn="l">
              <a:defRPr sz="1800"/>
            </a:lvl3pPr>
            <a:lvl4pPr algn="l">
              <a:defRPr sz="1500"/>
            </a:lvl4pPr>
            <a:lvl5pPr algn="l">
              <a:defRPr sz="15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64399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240" y="1485900"/>
            <a:ext cx="3429000" cy="391716"/>
          </a:xfrm>
        </p:spPr>
        <p:txBody>
          <a:bodyPr tIns="0" bIns="0" anchor="b"/>
          <a:lstStyle>
            <a:lvl1pPr algn="r">
              <a:buNone/>
              <a:defRPr sz="1500" b="1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93368" y="800100"/>
            <a:ext cx="4572000" cy="3429000"/>
          </a:xfrm>
          <a:solidFill>
            <a:schemeClr val="bg2">
              <a:shade val="75000"/>
            </a:schemeClr>
          </a:solidFill>
          <a:ln w="60325">
            <a:solidFill>
              <a:srgbClr val="FFFFFF"/>
            </a:solidFill>
            <a:miter lim="800000"/>
          </a:ln>
          <a:effectLst>
            <a:outerShdw blurRad="36195" dist="10000" dir="5400000" algn="tl" rotWithShape="0">
              <a:srgbClr val="000000">
                <a:alpha val="75000"/>
              </a:srgbClr>
            </a:outerShdw>
            <a:reflection stA="21000" endA="500" endPos="10000" dist="20000" dir="5400000" sy="-100000" algn="bl" rotWithShape="0"/>
          </a:effectLst>
        </p:spPr>
        <p:txBody>
          <a:bodyPr/>
          <a:lstStyle>
            <a:lvl1pPr>
              <a:buNone/>
              <a:defRPr sz="2400"/>
            </a:lvl1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6240" y="1907382"/>
            <a:ext cx="3429000" cy="685800"/>
          </a:xfrm>
        </p:spPr>
        <p:txBody>
          <a:bodyPr lIns="0" tIns="0" rIns="0" bIns="0" anchor="t"/>
          <a:lstStyle>
            <a:lvl1pPr indent="0" algn="r">
              <a:spcBef>
                <a:spcPts val="225"/>
              </a:spcBef>
              <a:buFontTx/>
              <a:buNone/>
              <a:defRPr sz="1050" baseline="0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4767263"/>
            <a:ext cx="533400" cy="273844"/>
          </a:xfrm>
        </p:spPr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44295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04743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51C10-CF7B-48C3-BCB3-1B551865B0A0}" type="datetimeFigureOut">
              <a:rPr lang="en-US" smtClean="0"/>
              <a:pPr/>
              <a:t>2/1/2020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9E788-8BCF-4189-85ED-687340EF9B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6251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1/2/2020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1022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1/2/2020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9755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1/2/2020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3278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1/2/2020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0999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8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1/2/2020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0091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3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/>
              <a:t>1/2/2020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5936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B114CD-0A9F-489D-B393-C196621C4253}" type="datetimeFigureOut">
              <a:rPr lang="zh-HK" altLang="en-US" smtClean="0">
                <a:solidFill>
                  <a:srgbClr val="895D1D"/>
                </a:solidFill>
              </a:rPr>
              <a:pPr defTabSz="914400"/>
              <a:t>1/2/2020</a:t>
            </a:fld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zh-HK" altLang="en-US">
              <a:solidFill>
                <a:srgbClr val="895D1D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77B459D-28D7-4FE1-980D-F446DB7FA18B}" type="slidenum">
              <a:rPr lang="zh-HK" altLang="en-US" smtClean="0">
                <a:solidFill>
                  <a:srgbClr val="895D1D"/>
                </a:solidFill>
              </a:rPr>
              <a:pPr defTabSz="914400"/>
              <a:t>‹#›</a:t>
            </a:fld>
            <a:endParaRPr lang="zh-HK" altLang="en-US">
              <a:solidFill>
                <a:srgbClr val="895D1D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669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="" xmlns:a16="http://schemas.microsoft.com/office/drawing/2014/main" id="{94EA206F-EE84-4EAD-80F0-ACF52CF41311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5141119"/>
            <a:chOff x="0" y="0"/>
            <a:chExt cx="684" cy="4318"/>
          </a:xfrm>
        </p:grpSpPr>
        <p:sp>
          <p:nvSpPr>
            <p:cNvPr id="2051" name="Rectangle 3">
              <a:extLst>
                <a:ext uri="{FF2B5EF4-FFF2-40B4-BE49-F238E27FC236}">
                  <a16:creationId xmlns="" xmlns:a16="http://schemas.microsoft.com/office/drawing/2014/main" id="{0B1562E8-D21C-4633-8651-597A5457B8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zh-TW" altLang="en-US" sz="1350"/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="" xmlns:a16="http://schemas.microsoft.com/office/drawing/2014/main" id="{44E1A7B2-EC8C-4DBB-951F-B934C3998E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="" xmlns:a16="http://schemas.microsoft.com/office/drawing/2014/main" id="{4289A44E-7EA5-4D10-9A53-1D4ADC28D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="" xmlns:a16="http://schemas.microsoft.com/office/drawing/2014/main" id="{7F8550E3-E6A8-4C37-885A-A24165268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="" xmlns:a16="http://schemas.microsoft.com/office/drawing/2014/main" id="{94C07B7A-3413-48A0-9ED6-4B4D2A817A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="" xmlns:a16="http://schemas.microsoft.com/office/drawing/2014/main" id="{83901FAE-1788-46BA-9A90-D619FA8EE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="" xmlns:a16="http://schemas.microsoft.com/office/drawing/2014/main" id="{9237247E-B540-485E-B662-B50007BC56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="" xmlns:a16="http://schemas.microsoft.com/office/drawing/2014/main" id="{2BDEA8FE-F226-4720-B728-5CE19C97F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="" xmlns:a16="http://schemas.microsoft.com/office/drawing/2014/main" id="{63972A11-47A8-4DB6-8E2E-28B392B467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="" xmlns:a16="http://schemas.microsoft.com/office/drawing/2014/main" id="{FB3C81B3-E4B1-45AD-9510-C938566A1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="" xmlns:a16="http://schemas.microsoft.com/office/drawing/2014/main" id="{474FEE2C-76F5-48AA-A8F7-50718A127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="" xmlns:a16="http://schemas.microsoft.com/office/drawing/2014/main" id="{1AA5B293-6D13-4620-A45C-02EE710DB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="" xmlns:a16="http://schemas.microsoft.com/office/drawing/2014/main" id="{78DB024A-D891-4A9E-9019-F41DB47F93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="" xmlns:a16="http://schemas.microsoft.com/office/drawing/2014/main" id="{149F9116-F855-42D7-9ED4-BF9444D91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="" xmlns:a16="http://schemas.microsoft.com/office/drawing/2014/main" id="{EA0DEE9E-1785-49FF-823E-8D47AA0CBF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="" xmlns:a16="http://schemas.microsoft.com/office/drawing/2014/main" id="{4C1FCD91-77E2-487B-ACF1-BDF7256A50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="" xmlns:a16="http://schemas.microsoft.com/office/drawing/2014/main" id="{5542390C-F678-4FA9-9F1B-C3AB92CA9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="" xmlns:a16="http://schemas.microsoft.com/office/drawing/2014/main" id="{700A4606-6DDF-4506-81B3-958D6570A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="" xmlns:a16="http://schemas.microsoft.com/office/drawing/2014/main" id="{702D17A7-E60B-45F0-82EB-8762516644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="" xmlns:a16="http://schemas.microsoft.com/office/drawing/2014/main" id="{BA263599-01AA-4BC1-946E-7D169FEE2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="" xmlns:a16="http://schemas.microsoft.com/office/drawing/2014/main" id="{A836EA1F-DD8A-475E-9E13-194DE802D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="" xmlns:a16="http://schemas.microsoft.com/office/drawing/2014/main" id="{E0F988A2-91A7-49E8-9C8A-E3AFF0A05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="" xmlns:a16="http://schemas.microsoft.com/office/drawing/2014/main" id="{2DC3CA5A-7CF2-4DF6-B14F-AAF3D97E4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="" xmlns:a16="http://schemas.microsoft.com/office/drawing/2014/main" id="{BBDDD09E-7F85-479E-9C7D-B3864B9FD2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="" xmlns:a16="http://schemas.microsoft.com/office/drawing/2014/main" id="{1376028F-F498-4932-90A6-5E5A0405F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="" xmlns:a16="http://schemas.microsoft.com/office/drawing/2014/main" id="{55596775-788B-4317-84F6-1B857FEE9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="" xmlns:a16="http://schemas.microsoft.com/office/drawing/2014/main" id="{D7CA6B34-A94C-4A84-BB33-21E8304EF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="" xmlns:a16="http://schemas.microsoft.com/office/drawing/2014/main" id="{46B4E146-C40D-4D37-AFF7-39B2DB455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="" xmlns:a16="http://schemas.microsoft.com/office/drawing/2014/main" id="{A52C398E-7EC8-4F17-92DB-4F806FA05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="" xmlns:a16="http://schemas.microsoft.com/office/drawing/2014/main" id="{E86656C7-2AA6-417D-B1CF-A65F521C7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="" xmlns:a16="http://schemas.microsoft.com/office/drawing/2014/main" id="{A840CBB9-0AFE-4EFB-BC1C-3703919000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defRPr/>
                </a:pPr>
                <a:endParaRPr lang="zh-TW" altLang="en-US" sz="1800"/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="" xmlns:a16="http://schemas.microsoft.com/office/drawing/2014/main" id="{033661A8-9312-4C36-AC9A-29E7A4FB08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45720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2084" name="Rectangle 36">
            <a:extLst>
              <a:ext uri="{FF2B5EF4-FFF2-40B4-BE49-F238E27FC236}">
                <a16:creationId xmlns="" xmlns:a16="http://schemas.microsoft.com/office/drawing/2014/main" id="{355B3443-4F74-4D35-AFAD-6BBDA0538CC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kumimoji="0" sz="105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85" name="Rectangle 37">
            <a:extLst>
              <a:ext uri="{FF2B5EF4-FFF2-40B4-BE49-F238E27FC236}">
                <a16:creationId xmlns="" xmlns:a16="http://schemas.microsoft.com/office/drawing/2014/main" id="{A47A3A38-3B5E-4729-A5CE-91740B9E69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050"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86" name="Rectangle 38">
            <a:extLst>
              <a:ext uri="{FF2B5EF4-FFF2-40B4-BE49-F238E27FC236}">
                <a16:creationId xmlns="" xmlns:a16="http://schemas.microsoft.com/office/drawing/2014/main" id="{60BDBDAC-2077-4ED8-BD69-5774D3CB023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050"/>
            </a:lvl1pPr>
          </a:lstStyle>
          <a:p>
            <a:pPr>
              <a:defRPr/>
            </a:pPr>
            <a:fld id="{63D32665-7126-4E51-A361-2B36946BF1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2087" name="Rectangle 39">
            <a:extLst>
              <a:ext uri="{FF2B5EF4-FFF2-40B4-BE49-F238E27FC236}">
                <a16:creationId xmlns="" xmlns:a16="http://schemas.microsoft.com/office/drawing/2014/main" id="{0A668F42-7DE5-471F-AD0B-93792C11B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459706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="" xmlns:p14="http://schemas.microsoft.com/office/powerpoint/2010/main" val="3067455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3429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685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0287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lowchart: Document 6"/>
          <p:cNvSpPr/>
          <p:nvPr/>
        </p:nvSpPr>
        <p:spPr>
          <a:xfrm rot="10800000">
            <a:off x="1" y="857174"/>
            <a:ext cx="9144000" cy="4172029"/>
          </a:xfrm>
          <a:custGeom>
            <a:avLst/>
            <a:gdLst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378"/>
              <a:gd name="connsiteX1" fmla="*/ 21600 w 21600"/>
              <a:gd name="connsiteY1" fmla="*/ 0 h 19378"/>
              <a:gd name="connsiteX2" fmla="*/ 21600 w 21600"/>
              <a:gd name="connsiteY2" fmla="*/ 17322 h 19378"/>
              <a:gd name="connsiteX3" fmla="*/ 0 w 21600"/>
              <a:gd name="connsiteY3" fmla="*/ 19378 h 19378"/>
              <a:gd name="connsiteX4" fmla="*/ 0 w 21600"/>
              <a:gd name="connsiteY4" fmla="*/ 0 h 19378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19974"/>
              <a:gd name="connsiteX1" fmla="*/ 21600 w 21600"/>
              <a:gd name="connsiteY1" fmla="*/ 0 h 19974"/>
              <a:gd name="connsiteX2" fmla="*/ 21600 w 21600"/>
              <a:gd name="connsiteY2" fmla="*/ 17322 h 19974"/>
              <a:gd name="connsiteX3" fmla="*/ 0 w 21600"/>
              <a:gd name="connsiteY3" fmla="*/ 19974 h 19974"/>
              <a:gd name="connsiteX4" fmla="*/ 0 w 21600"/>
              <a:gd name="connsiteY4" fmla="*/ 0 h 19974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  <a:gd name="connsiteX0" fmla="*/ 0 w 21600"/>
              <a:gd name="connsiteY0" fmla="*/ 0 h 20252"/>
              <a:gd name="connsiteX1" fmla="*/ 21600 w 21600"/>
              <a:gd name="connsiteY1" fmla="*/ 0 h 20252"/>
              <a:gd name="connsiteX2" fmla="*/ 21600 w 21600"/>
              <a:gd name="connsiteY2" fmla="*/ 17322 h 20252"/>
              <a:gd name="connsiteX3" fmla="*/ 0 w 21600"/>
              <a:gd name="connsiteY3" fmla="*/ 20252 h 20252"/>
              <a:gd name="connsiteX4" fmla="*/ 0 w 21600"/>
              <a:gd name="connsiteY4" fmla="*/ 0 h 20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25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10056" y="24231"/>
                  <a:pt x="0" y="2025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55000"/>
                  <a:satMod val="1800000"/>
                  <a:alpha val="55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8" name="Flowchart: Document 7"/>
          <p:cNvSpPr/>
          <p:nvPr/>
        </p:nvSpPr>
        <p:spPr>
          <a:xfrm rot="10800000">
            <a:off x="1" y="1005850"/>
            <a:ext cx="9144000" cy="3360319"/>
          </a:xfrm>
          <a:custGeom>
            <a:avLst/>
            <a:gdLst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8944"/>
              <a:gd name="connsiteX1" fmla="*/ 21600 w 21600"/>
              <a:gd name="connsiteY1" fmla="*/ 0 h 18944"/>
              <a:gd name="connsiteX2" fmla="*/ 21600 w 21600"/>
              <a:gd name="connsiteY2" fmla="*/ 17322 h 18944"/>
              <a:gd name="connsiteX3" fmla="*/ 0 w 21600"/>
              <a:gd name="connsiteY3" fmla="*/ 18944 h 18944"/>
              <a:gd name="connsiteX4" fmla="*/ 0 w 21600"/>
              <a:gd name="connsiteY4" fmla="*/ 0 h 18944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350"/>
              <a:gd name="connsiteX1" fmla="*/ 21600 w 21600"/>
              <a:gd name="connsiteY1" fmla="*/ 0 h 19350"/>
              <a:gd name="connsiteX2" fmla="*/ 21600 w 21600"/>
              <a:gd name="connsiteY2" fmla="*/ 17322 h 19350"/>
              <a:gd name="connsiteX3" fmla="*/ 0 w 21600"/>
              <a:gd name="connsiteY3" fmla="*/ 19350 h 19350"/>
              <a:gd name="connsiteX4" fmla="*/ 0 w 21600"/>
              <a:gd name="connsiteY4" fmla="*/ 0 h 19350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19691"/>
              <a:gd name="connsiteX1" fmla="*/ 21600 w 21600"/>
              <a:gd name="connsiteY1" fmla="*/ 0 h 19691"/>
              <a:gd name="connsiteX2" fmla="*/ 21600 w 21600"/>
              <a:gd name="connsiteY2" fmla="*/ 17322 h 19691"/>
              <a:gd name="connsiteX3" fmla="*/ 0 w 21600"/>
              <a:gd name="connsiteY3" fmla="*/ 19691 h 19691"/>
              <a:gd name="connsiteX4" fmla="*/ 0 w 21600"/>
              <a:gd name="connsiteY4" fmla="*/ 0 h 19691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  <a:gd name="connsiteX0" fmla="*/ 0 w 21600"/>
              <a:gd name="connsiteY0" fmla="*/ 0 h 20032"/>
              <a:gd name="connsiteX1" fmla="*/ 21600 w 21600"/>
              <a:gd name="connsiteY1" fmla="*/ 0 h 20032"/>
              <a:gd name="connsiteX2" fmla="*/ 21600 w 21600"/>
              <a:gd name="connsiteY2" fmla="*/ 17322 h 20032"/>
              <a:gd name="connsiteX3" fmla="*/ 0 w 21600"/>
              <a:gd name="connsiteY3" fmla="*/ 20032 h 20032"/>
              <a:gd name="connsiteX4" fmla="*/ 0 w 21600"/>
              <a:gd name="connsiteY4" fmla="*/ 0 h 20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00" h="20032">
                <a:moveTo>
                  <a:pt x="0" y="0"/>
                </a:moveTo>
                <a:lnTo>
                  <a:pt x="21600" y="0"/>
                </a:lnTo>
                <a:lnTo>
                  <a:pt x="21600" y="17322"/>
                </a:lnTo>
                <a:cubicBezTo>
                  <a:pt x="10800" y="17322"/>
                  <a:pt x="8684" y="24776"/>
                  <a:pt x="0" y="20032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bg2">
                  <a:tint val="40000"/>
                  <a:satMod val="1900000"/>
                  <a:alpha val="30000"/>
                </a:schemeClr>
              </a:gs>
              <a:gs pos="65000">
                <a:schemeClr val="bg2">
                  <a:shade val="100000"/>
                  <a:satMod val="600000"/>
                  <a:alpha val="0"/>
                </a:schemeClr>
              </a:gs>
            </a:gsLst>
            <a:lin ang="4800000" scaled="1"/>
          </a:gradFill>
          <a:ln w="317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1143000"/>
          </a:xfrm>
          <a:prstGeom prst="rect">
            <a:avLst/>
          </a:prstGeom>
        </p:spPr>
        <p:txBody>
          <a:bodyPr vert="horz" lIns="0" tIns="9144" rIns="0" bIns="9144" anchor="b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34728"/>
            <a:ext cx="8229600" cy="3086100"/>
          </a:xfrm>
          <a:prstGeom prst="rect">
            <a:avLst/>
          </a:prstGeom>
        </p:spPr>
        <p:txBody>
          <a:bodyPr vert="horz" lIns="9144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1981200" cy="273844"/>
          </a:xfrm>
          <a:prstGeom prst="rect">
            <a:avLst/>
          </a:prstGeom>
        </p:spPr>
        <p:txBody>
          <a:bodyPr vert="horz" anchor="b"/>
          <a:lstStyle>
            <a:lvl1pPr algn="ctr">
              <a:defRPr sz="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/>
            <a:fld id="{25A51C10-CF7B-48C3-BCB3-1B551865B0A0}" type="datetimeFigureOut">
              <a:rPr lang="en-US" smtClean="0"/>
              <a:pPr algn="ctr"/>
              <a:t>2/1/2020</a:t>
            </a:fld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438400" y="4767263"/>
            <a:ext cx="2895600" cy="273844"/>
          </a:xfrm>
          <a:prstGeom prst="rect">
            <a:avLst/>
          </a:prstGeom>
        </p:spPr>
        <p:txBody>
          <a:bodyPr vert="horz" lIns="0" anchor="b"/>
          <a:lstStyle>
            <a:lvl1pPr algn="l">
              <a:defRPr sz="9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l"/>
            <a:endParaRPr lang="en-US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4767263"/>
            <a:ext cx="533400" cy="273844"/>
          </a:xfrm>
          <a:prstGeom prst="rect">
            <a:avLst/>
          </a:prstGeom>
        </p:spPr>
        <p:txBody>
          <a:bodyPr vert="horz" lIns="91440" rIns="0" anchor="b"/>
          <a:lstStyle>
            <a:lvl1pPr algn="r">
              <a:defRPr sz="105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69E788-8BCF-4189-85ED-687340EF9B0E}" type="slidenum">
              <a:rPr lang="en-US" smtClean="0"/>
              <a:pPr/>
              <a:t>‹#›</a:t>
            </a:fld>
            <a:endParaRPr lang="en-US" sz="105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76288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sz="3600" b="1" kern="1200">
          <a:ln w="500">
            <a:solidFill>
              <a:schemeClr val="tx2">
                <a:shade val="20000"/>
                <a:satMod val="350000"/>
              </a:schemeClr>
            </a:solidFill>
          </a:ln>
          <a:solidFill>
            <a:schemeClr val="tx2">
              <a:tint val="100000"/>
              <a:satMod val="250000"/>
            </a:schemeClr>
          </a:solidFill>
          <a:effectLst>
            <a:outerShdw blurRad="30000" dist="30000" dir="2700000" algn="tl" rotWithShape="0">
              <a:schemeClr val="bg2">
                <a:shade val="45000"/>
                <a:satMod val="150000"/>
                <a:alpha val="9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240030" indent="-24003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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473202" indent="-20574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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92658" indent="-205740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91540" indent="-17145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"/>
        <a:defRPr sz="1650" kern="1200">
          <a:solidFill>
            <a:schemeClr val="tx1"/>
          </a:solidFill>
          <a:latin typeface="+mn-lt"/>
          <a:ea typeface="+mn-ea"/>
          <a:cs typeface="+mn-cs"/>
        </a:defRPr>
      </a:lvl4pPr>
      <a:lvl5pPr marL="1069848" indent="-17145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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55014" indent="-17145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33322" indent="-171450" algn="l" rtl="0" eaLnBrk="1" latinLnBrk="0" hangingPunct="1">
        <a:spcBef>
          <a:spcPct val="20000"/>
        </a:spcBef>
        <a:buClr>
          <a:schemeClr val="tx2"/>
        </a:buClr>
        <a:buFont typeface="Wingdings 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91056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741932" indent="-137160" algn="l" rtl="0" eaLnBrk="1" latinLnBrk="0" hangingPunct="1">
        <a:spcBef>
          <a:spcPct val="20000"/>
        </a:spcBef>
        <a:buClr>
          <a:schemeClr val="tx2"/>
        </a:buClr>
        <a:buFont typeface="Wingdings 2"/>
        <a:buChar char="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3326" y="2130478"/>
            <a:ext cx="6172200" cy="792605"/>
          </a:xfrm>
        </p:spPr>
        <p:txBody>
          <a:bodyPr>
            <a:normAutofit/>
          </a:bodyPr>
          <a:lstStyle/>
          <a:p>
            <a:pPr algn="r"/>
            <a:r>
              <a:rPr lang="zh-TW" altLang="en-US" sz="4050" dirty="0"/>
              <a:t>團契生活的「</a:t>
            </a:r>
            <a:r>
              <a:rPr lang="zh-TW" altLang="en-US" sz="405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危</a:t>
            </a:r>
            <a:r>
              <a:rPr lang="zh-TW" altLang="en-US" sz="4050" dirty="0"/>
              <a:t>」與「</a:t>
            </a:r>
            <a:r>
              <a:rPr lang="zh-TW" altLang="en-US" sz="405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機</a:t>
            </a:r>
            <a:r>
              <a:rPr lang="zh-TW" altLang="en-US" sz="4050" dirty="0"/>
              <a:t>」</a:t>
            </a:r>
            <a:endParaRPr lang="zh-HK" altLang="en-US" sz="4050" dirty="0">
              <a:solidFill>
                <a:srgbClr val="00FFFF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31640" y="699542"/>
            <a:ext cx="6108879" cy="1108030"/>
          </a:xfrm>
        </p:spPr>
        <p:txBody>
          <a:bodyPr>
            <a:noAutofit/>
          </a:bodyPr>
          <a:lstStyle/>
          <a:p>
            <a:pPr algn="r"/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馬太福音       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r"/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zh-TW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1-12</a:t>
            </a:r>
          </a:p>
        </p:txBody>
      </p:sp>
    </p:spTree>
    <p:extLst>
      <p:ext uri="{BB962C8B-B14F-4D97-AF65-F5344CB8AC3E}">
        <p14:creationId xmlns="" xmlns:p14="http://schemas.microsoft.com/office/powerpoint/2010/main" val="2480080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論斷（太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1-5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kumimoji="1" lang="zh-TW" altLang="en-US" sz="24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「論斷」是人際關係</a:t>
            </a:r>
            <a:r>
              <a:rPr kumimoji="1" lang="en-US" altLang="zh-TW" sz="24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/ </a:t>
            </a:r>
            <a:r>
              <a:rPr kumimoji="1" lang="zh-TW" altLang="en-US" sz="24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團契生活的大敵</a:t>
            </a:r>
            <a:endParaRPr kumimoji="1" lang="en-US" altLang="zh-TW" sz="24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4000"/>
              </a:lnSpc>
              <a:buNone/>
            </a:pPr>
            <a:r>
              <a:rPr kumimoji="1" lang="zh-TW" altLang="en-US" sz="30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 而</a:t>
            </a:r>
            <a:r>
              <a:rPr kumimoji="1" lang="zh-TW" altLang="en-US" sz="30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團契卻是教會生活的「起點」，是一切福音工作</a:t>
            </a:r>
            <a:endParaRPr kumimoji="1" lang="en-US" altLang="zh-TW" sz="3000" b="1" i="1" kern="0" dirty="0" smtClean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marL="0" indent="0">
              <a:lnSpc>
                <a:spcPts val="4000"/>
              </a:lnSpc>
              <a:buNone/>
            </a:pPr>
            <a:r>
              <a:rPr kumimoji="1" lang="zh-TW" altLang="en-US" sz="30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  和事奉的「</a:t>
            </a:r>
            <a:r>
              <a:rPr kumimoji="1" lang="zh-TW" altLang="en-US" sz="3000" b="1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泉源</a:t>
            </a:r>
            <a:r>
              <a:rPr kumimoji="1" lang="zh-TW" altLang="en-US" sz="30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」</a:t>
            </a:r>
            <a:r>
              <a:rPr kumimoji="1" lang="zh-TW" altLang="en-US" sz="28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（當然，禱告是給予力量和方向）</a:t>
            </a:r>
            <a:endParaRPr kumimoji="1" lang="en-US" altLang="zh-TW" sz="28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marL="0" indent="0" algn="ctr">
              <a:lnSpc>
                <a:spcPts val="3600"/>
              </a:lnSpc>
              <a:buNone/>
            </a:pPr>
            <a:r>
              <a:rPr kumimoji="1" lang="en-US" altLang="zh-TW" sz="2800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Evangelism </a:t>
            </a: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springs from community</a:t>
            </a:r>
          </a:p>
          <a:p>
            <a:pPr marL="0" lvl="0" indent="0" algn="ctr">
              <a:lnSpc>
                <a:spcPts val="3600"/>
              </a:lnSpc>
              <a:buNone/>
            </a:pP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Missions &amp; ministry spring from community</a:t>
            </a:r>
            <a:endParaRPr kumimoji="1" lang="zh-TW" altLang="en-US" sz="2800" kern="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kumimoji="1" lang="zh-TW" altLang="en-US" b="1" i="1" u="sng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康泉堂 </a:t>
            </a:r>
            <a:r>
              <a:rPr kumimoji="1" lang="en-US" altLang="zh-TW" b="1" i="1" u="sng" kern="0" dirty="0" err="1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Kornhill</a:t>
            </a:r>
            <a:r>
              <a:rPr kumimoji="1" lang="en-US" altLang="zh-TW" b="1" i="1" u="sng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 Community Church </a:t>
            </a:r>
            <a:r>
              <a:rPr kumimoji="1" lang="zh-TW" altLang="en-US" b="1" i="1" u="sng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的徽號</a:t>
            </a:r>
            <a:endParaRPr kumimoji="1" lang="en-US" altLang="zh-TW" b="1" u="sng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1736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論斷（太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1-5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600"/>
              </a:lnSpc>
              <a:buNone/>
            </a:pPr>
            <a:endParaRPr kumimoji="1" lang="en-US" altLang="zh-TW" sz="3000" b="1" kern="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 algn="ctr">
              <a:lnSpc>
                <a:spcPts val="3600"/>
              </a:lnSpc>
              <a:buNone/>
            </a:pPr>
            <a:r>
              <a:rPr kumimoji="1" lang="zh-TW" altLang="en-US" sz="30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主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內肢體要建立團契、相交的關係，</a:t>
            </a: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 algn="ctr">
              <a:lnSpc>
                <a:spcPts val="3600"/>
              </a:lnSpc>
              <a:buNone/>
            </a:pP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要先</a:t>
            </a:r>
            <a:r>
              <a:rPr kumimoji="1" lang="zh-TW" altLang="en-US" sz="30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學習做 </a:t>
            </a:r>
            <a:r>
              <a:rPr kumimoji="1" lang="zh-TW" altLang="en-US" sz="40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朋友</a:t>
            </a:r>
            <a:endParaRPr kumimoji="1" lang="en-US" altLang="zh-TW" sz="4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4891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論斷（太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1-5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主內肢體要建立團契、相交的關係，</a:t>
            </a: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 algn="ctr">
              <a:lnSpc>
                <a:spcPts val="3600"/>
              </a:lnSpc>
              <a:buNone/>
            </a:pP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要先</a:t>
            </a:r>
            <a:r>
              <a:rPr kumimoji="1" lang="zh-TW" altLang="en-US" sz="30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學習做 </a:t>
            </a:r>
            <a:r>
              <a:rPr kumimoji="1" lang="zh-TW" altLang="en-US" sz="40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朋友</a:t>
            </a:r>
            <a:r>
              <a:rPr kumimoji="1" lang="zh-TW" altLang="en-US" sz="30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</a:t>
            </a: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 algn="ctr">
              <a:lnSpc>
                <a:spcPts val="3600"/>
              </a:lnSpc>
              <a:buNone/>
            </a:pPr>
            <a:r>
              <a:rPr kumimoji="1" lang="en-US" altLang="zh-TW" sz="30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(how to communicate and share)</a:t>
            </a:r>
            <a:r>
              <a:rPr kumimoji="1" lang="en-US" altLang="zh-TW" sz="30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 :</a:t>
            </a:r>
          </a:p>
          <a:p>
            <a:pPr marL="0" indent="0" algn="ctr">
              <a:lnSpc>
                <a:spcPts val="3600"/>
              </a:lnSpc>
              <a:buNone/>
            </a:pPr>
            <a:r>
              <a:rPr kumimoji="1" lang="zh-TW" altLang="en-US" sz="3000" b="1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跟「朋友」一起花時間，你們會做些甚麼？</a:t>
            </a:r>
            <a:endParaRPr kumimoji="1" lang="en-US" altLang="zh-TW" sz="3000" b="1" i="1" kern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marL="0" indent="0" algn="ctr">
              <a:lnSpc>
                <a:spcPts val="3600"/>
              </a:lnSpc>
              <a:buNone/>
            </a:pPr>
            <a:r>
              <a:rPr kumimoji="1" lang="zh-TW" altLang="en-US" sz="3000" b="1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不會 </a:t>
            </a:r>
            <a:r>
              <a:rPr kumimoji="1" lang="en-US" altLang="zh-TW" sz="3000" b="1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/ </a:t>
            </a:r>
            <a:r>
              <a:rPr kumimoji="1" lang="zh-TW" altLang="en-US" sz="3000" b="1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避免做甚麼？</a:t>
            </a:r>
            <a:endParaRPr kumimoji="1" lang="en-US" altLang="zh-TW" sz="3000" b="1" i="1" kern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marL="0" indent="0" algn="ctr">
              <a:lnSpc>
                <a:spcPts val="3600"/>
              </a:lnSpc>
              <a:buNone/>
            </a:pPr>
            <a:r>
              <a:rPr kumimoji="1" lang="en-US" altLang="zh-TW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〔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也要待配偶為「朋友</a:t>
            </a:r>
            <a:r>
              <a:rPr kumimoji="1" lang="zh-TW" altLang="en-US" sz="30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」</a:t>
            </a:r>
            <a:r>
              <a:rPr kumimoji="1" lang="zh-TW" altLang="en-US" sz="24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（有研究結果支持）</a:t>
            </a:r>
            <a:r>
              <a:rPr kumimoji="1" lang="en-US" altLang="zh-TW" sz="30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〕</a:t>
            </a: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182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論斷（太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1-5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lvl="0" indent="0" algn="ctr">
              <a:lnSpc>
                <a:spcPts val="3600"/>
              </a:lnSpc>
              <a:buNone/>
            </a:pP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主內肢體要建立團契、相交的關係，</a:t>
            </a: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marL="0" lvl="0" indent="0" algn="ctr">
              <a:lnSpc>
                <a:spcPts val="3600"/>
              </a:lnSpc>
              <a:buNone/>
            </a:pP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要先</a:t>
            </a:r>
            <a:r>
              <a:rPr kumimoji="1" lang="zh-TW" altLang="en-US" sz="30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學習做 </a:t>
            </a:r>
            <a:r>
              <a:rPr kumimoji="1" lang="zh-TW" altLang="en-US" sz="4000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朋友</a:t>
            </a:r>
            <a:endParaRPr kumimoji="1" lang="en-US" altLang="zh-TW" sz="4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marL="0" lvl="0" indent="0" algn="ctr">
              <a:lnSpc>
                <a:spcPts val="3600"/>
              </a:lnSpc>
              <a:buNone/>
            </a:pPr>
            <a:r>
              <a:rPr kumimoji="1" lang="en-US" altLang="zh-TW" sz="30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(how to communicate and share) :</a:t>
            </a: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marL="0" lvl="0" indent="0">
              <a:lnSpc>
                <a:spcPts val="3600"/>
              </a:lnSpc>
              <a:buNone/>
            </a:pPr>
            <a:r>
              <a:rPr kumimoji="1" lang="en-US" altLang="zh-TW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   </a:t>
            </a:r>
            <a:r>
              <a:rPr kumimoji="1" lang="en-US" altLang="zh-TW" sz="28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   </a:t>
            </a:r>
            <a:r>
              <a:rPr kumimoji="1" lang="en-US" altLang="zh-TW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1</a:t>
            </a:r>
            <a:r>
              <a:rPr kumimoji="1" lang="en-US" altLang="zh-TW" sz="28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. </a:t>
            </a:r>
            <a:r>
              <a:rPr kumimoji="1" lang="zh-TW" altLang="en-US" sz="28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感到自在，無所不談 </a:t>
            </a:r>
            <a:r>
              <a:rPr kumimoji="1" lang="en-US" altLang="zh-TW" sz="28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feel free</a:t>
            </a:r>
          </a:p>
          <a:p>
            <a:pPr marL="0" indent="0">
              <a:lnSpc>
                <a:spcPts val="3600"/>
              </a:lnSpc>
              <a:buNone/>
            </a:pPr>
            <a:r>
              <a:rPr kumimoji="1" lang="zh-TW" altLang="en-US" sz="28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   </a:t>
            </a:r>
            <a:r>
              <a:rPr kumimoji="1" lang="zh-TW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   </a:t>
            </a:r>
            <a:r>
              <a:rPr kumimoji="1" lang="en-US" altLang="zh-TW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2</a:t>
            </a:r>
            <a:r>
              <a:rPr kumimoji="1" lang="en-US" altLang="zh-TW" sz="28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. </a:t>
            </a:r>
            <a:r>
              <a:rPr kumimoji="1" lang="zh-TW" altLang="en-US" sz="28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尊重及諒解的態度  </a:t>
            </a:r>
            <a:r>
              <a:rPr kumimoji="1" lang="en-US" altLang="zh-TW" sz="28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respect and understand</a:t>
            </a:r>
          </a:p>
          <a:p>
            <a:pPr marL="0" indent="0">
              <a:lnSpc>
                <a:spcPts val="3600"/>
              </a:lnSpc>
              <a:buNone/>
            </a:pPr>
            <a:r>
              <a:rPr kumimoji="1" lang="zh-TW" altLang="en-US" sz="28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   </a:t>
            </a:r>
            <a:r>
              <a:rPr kumimoji="1" lang="zh-TW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   </a:t>
            </a:r>
            <a:r>
              <a:rPr kumimoji="1" lang="en-US" altLang="zh-TW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3</a:t>
            </a:r>
            <a:r>
              <a:rPr kumimoji="1" lang="en-US" altLang="zh-TW" sz="28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. </a:t>
            </a:r>
            <a:r>
              <a:rPr kumimoji="1" lang="zh-TW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留意</a:t>
            </a:r>
            <a:r>
              <a:rPr kumimoji="1" lang="zh-TW" altLang="en-US" sz="28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和學習：不做「講波佬」或「球證」</a:t>
            </a:r>
            <a:endParaRPr kumimoji="1" lang="en-US" altLang="zh-TW" sz="2800" b="1" kern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</a:endParaRPr>
          </a:p>
          <a:p>
            <a:pPr marL="0" indent="0">
              <a:lnSpc>
                <a:spcPts val="3600"/>
              </a:lnSpc>
              <a:buNone/>
            </a:pPr>
            <a:r>
              <a:rPr kumimoji="1" lang="en-US" altLang="zh-TW" sz="28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      </a:t>
            </a:r>
            <a:r>
              <a:rPr kumimoji="1" lang="en-US" altLang="zh-TW" sz="2800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  </a:t>
            </a:r>
            <a:r>
              <a:rPr kumimoji="1" lang="en-US" altLang="zh-TW" sz="28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listen without </a:t>
            </a:r>
            <a:r>
              <a:rPr kumimoji="1" lang="en-US" altLang="zh-TW" sz="28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comment or </a:t>
            </a:r>
            <a:r>
              <a:rPr kumimoji="1" lang="en-US" altLang="zh-TW" sz="28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judgment</a:t>
            </a:r>
            <a:endParaRPr kumimoji="1" lang="zh-TW" altLang="en-US" sz="2800" kern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 algn="ctr">
              <a:lnSpc>
                <a:spcPts val="4000"/>
              </a:lnSpc>
              <a:buNone/>
            </a:pP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342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86462" y="365384"/>
            <a:ext cx="6172200" cy="4367760"/>
          </a:xfrm>
        </p:spPr>
        <p:txBody>
          <a:bodyPr>
            <a:noAutofit/>
          </a:bodyPr>
          <a:lstStyle/>
          <a:p>
            <a:r>
              <a:rPr lang="zh-HK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兩個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「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6F61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危機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」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「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論斷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」 （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1-5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）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4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2.</a:t>
            </a:r>
            <a:r>
              <a:rPr lang="zh-TW" altLang="en-US" sz="44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「不加分辨」</a:t>
            </a:r>
            <a:r>
              <a:rPr lang="zh-TW" altLang="en-US" sz="405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405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7</a:t>
            </a:r>
            <a:r>
              <a:rPr lang="zh-TW" altLang="en-US" sz="405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405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6</a:t>
            </a:r>
            <a:r>
              <a:rPr lang="zh-TW" altLang="en-US" sz="405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405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405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一個「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轉機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」：</a:t>
            </a:r>
            <a: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靈裡貧窮（</a:t>
            </a:r>
            <a:r>
              <a:rPr lang="zh-HK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太 </a:t>
            </a:r>
            <a:r>
              <a:rPr lang="en-US" altLang="zh-HK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），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在禱告上堅持不懈（</a:t>
            </a:r>
            <a:r>
              <a:rPr lang="zh-HK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太 </a:t>
            </a:r>
            <a:r>
              <a:rPr lang="en-US" altLang="zh-HK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7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7-11</a:t>
            </a:r>
            <a:r>
              <a:rPr lang="zh-TW" altLang="en-US" sz="27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） 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endParaRPr lang="zh-HK" altLang="en-US" sz="27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883071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700"/>
              </a:lnSpc>
              <a:buNone/>
            </a:pPr>
            <a:endParaRPr kumimoji="1" lang="en-US" altLang="zh-TW" sz="3400" b="1" i="1" kern="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 algn="ctr">
              <a:lnSpc>
                <a:spcPts val="3700"/>
              </a:lnSpc>
              <a:buNone/>
            </a:pPr>
            <a:r>
              <a:rPr kumimoji="1" lang="zh-TW" altLang="en-US" sz="3400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不要論斷，</a:t>
            </a:r>
            <a:endParaRPr kumimoji="1" lang="en-US" altLang="zh-TW" sz="3400" b="1" i="1" kern="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 algn="ctr">
              <a:lnSpc>
                <a:spcPts val="3700"/>
              </a:lnSpc>
              <a:buNone/>
            </a:pPr>
            <a:r>
              <a:rPr kumimoji="1" lang="zh-TW" altLang="en-US" sz="3400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但要判斷（斷 定 是 非 ），</a:t>
            </a:r>
            <a:r>
              <a:rPr kumimoji="1" lang="zh-TW" altLang="en-US" sz="3400" b="1" i="1" u="sng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不可「不加分辨</a:t>
            </a:r>
            <a:r>
              <a:rPr kumimoji="1" lang="zh-TW" altLang="en-US" sz="3400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」</a:t>
            </a:r>
            <a:endParaRPr lang="en-US" altLang="zh-HK" sz="3400" b="1" i="1" cap="all" dirty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54684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700"/>
              </a:lnSpc>
              <a:buNone/>
            </a:pPr>
            <a:endParaRPr kumimoji="1" lang="en-US" altLang="zh-TW" sz="3400" b="1" i="1" kern="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 algn="ctr">
              <a:lnSpc>
                <a:spcPts val="3700"/>
              </a:lnSpc>
              <a:buNone/>
            </a:pPr>
            <a:r>
              <a:rPr kumimoji="1" lang="zh-TW" altLang="en-US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看以下一幅圖片</a:t>
            </a:r>
            <a:endParaRPr kumimoji="1" lang="en-US" altLang="zh-TW" kern="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 algn="ctr">
              <a:lnSpc>
                <a:spcPts val="4500"/>
              </a:lnSpc>
              <a:buNone/>
            </a:pPr>
            <a:r>
              <a:rPr kumimoji="1" lang="zh-TW" altLang="en-US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～稱為「黃鶴樓之千年預言</a:t>
            </a:r>
            <a:r>
              <a:rPr kumimoji="1" lang="en-US" altLang="zh-TW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—</a:t>
            </a:r>
            <a:r>
              <a:rPr kumimoji="1" lang="zh-TW" altLang="en-US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唐 </a:t>
            </a:r>
            <a:r>
              <a:rPr kumimoji="1" lang="en-US" altLang="zh-TW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‧ </a:t>
            </a:r>
            <a:r>
              <a:rPr kumimoji="1" lang="zh-TW" altLang="en-US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李白」</a:t>
            </a:r>
            <a:endParaRPr kumimoji="1" lang="en-US" altLang="zh-TW" kern="0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 algn="ctr">
              <a:lnSpc>
                <a:spcPts val="4500"/>
              </a:lnSpc>
              <a:buNone/>
            </a:pPr>
            <a:r>
              <a:rPr kumimoji="1" lang="zh-TW" altLang="en-US" sz="36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你信嗎？</a:t>
            </a:r>
            <a:endParaRPr lang="en-US" altLang="zh-TW" sz="3600" b="1" dirty="0">
              <a:solidFill>
                <a:srgbClr val="FFFF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4476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>
            <a:extLst>
              <a:ext uri="{FF2B5EF4-FFF2-40B4-BE49-F238E27FC236}">
                <a16:creationId xmlns="" xmlns:a16="http://schemas.microsoft.com/office/drawing/2014/main" id="{3F70E7DC-F75A-41B3-8E79-0C86C1D68947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095836" y="61739"/>
            <a:ext cx="2952328" cy="50200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08142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內容版面配置區 2">
            <a:extLst>
              <a:ext uri="{FF2B5EF4-FFF2-40B4-BE49-F238E27FC236}">
                <a16:creationId xmlns="" xmlns:a16="http://schemas.microsoft.com/office/drawing/2014/main" id="{276710FB-E643-40FA-9969-B1A11F4A10CE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-380578"/>
            <a:ext cx="3312368" cy="79208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44126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700"/>
              </a:lnSpc>
              <a:buNone/>
            </a:pPr>
            <a:r>
              <a:rPr kumimoji="1" lang="zh-TW" altLang="en-US" sz="3400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不要論斷，</a:t>
            </a:r>
            <a:endParaRPr kumimoji="1" lang="en-US" altLang="zh-TW" sz="3400" b="1" i="1" kern="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 algn="ctr">
              <a:lnSpc>
                <a:spcPts val="3700"/>
              </a:lnSpc>
              <a:buNone/>
            </a:pPr>
            <a:r>
              <a:rPr kumimoji="1" lang="zh-TW" altLang="en-US" sz="3400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但</a:t>
            </a:r>
            <a:r>
              <a:rPr kumimoji="1" lang="zh-TW" altLang="en-US" sz="3400" b="1" i="1" kern="0" dirty="0" smtClean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要 </a:t>
            </a:r>
            <a:r>
              <a:rPr kumimoji="1" lang="zh-TW" altLang="en-US" sz="3400" b="1" i="1" u="sng" kern="0" dirty="0" smtClean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判斷</a:t>
            </a:r>
            <a:r>
              <a:rPr kumimoji="1" lang="zh-TW" altLang="en-US" sz="3400" b="1" i="1" u="sng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（斷 定 是 非 </a:t>
            </a:r>
            <a:r>
              <a:rPr kumimoji="1" lang="zh-TW" altLang="en-US" sz="3400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r>
              <a:rPr kumimoji="1" lang="zh-TW" altLang="en-US" sz="3400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，不可「不加分辨」</a:t>
            </a:r>
            <a:endParaRPr lang="en-US" altLang="zh-HK" sz="3400" b="1" i="1" cap="all" dirty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HK" altLang="en-US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HK" altLang="en-US" sz="30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約翰</a:t>
            </a:r>
            <a:r>
              <a:rPr lang="zh-HK" altLang="en-US" sz="30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福音  </a:t>
            </a:r>
            <a:r>
              <a:rPr lang="en-US" altLang="zh-HK" sz="30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HK" altLang="en-US" sz="30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HK" sz="30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23-24</a:t>
            </a:r>
            <a:r>
              <a:rPr lang="en-US" altLang="zh-HK" sz="30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HK" sz="30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HK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人 若 在 安 息 日 受 割 禮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 得 違 背 摩 西 的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律 法 ， 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我 在 安 息 日 叫 一 個 人 全 然 好 了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你 們 就 向 我 生 氣 麼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？  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 可 按 外 貌  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斷 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定 是 非 </a:t>
            </a:r>
            <a:r>
              <a:rPr lang="zh-TW" altLang="en-US" sz="34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34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總 要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400" b="1" i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 公 平 </a:t>
            </a:r>
            <a:r>
              <a:rPr lang="zh-TW" altLang="en-US" sz="3400" b="1" i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斷 定 是 非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  <a:r>
              <a:rPr lang="zh-HK" altLang="en-US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Corbel"/>
                <a:cs typeface="+mj-cs"/>
              </a:rPr>
              <a:t/>
            </a:r>
            <a:b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Corbel"/>
                <a:cs typeface="+mj-cs"/>
              </a:rPr>
            </a:br>
            <a:endParaRPr kumimoji="1" lang="en-US" altLang="zh-TW" sz="34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0044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5">
            <a:extLst>
              <a:ext uri="{FF2B5EF4-FFF2-40B4-BE49-F238E27FC236}">
                <a16:creationId xmlns="" xmlns:a16="http://schemas.microsoft.com/office/drawing/2014/main" id="{35F3AFEB-FAFF-4EC0-8803-78E927ABD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3478"/>
            <a:ext cx="8928992" cy="4896544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altLang="zh-TW" dirty="0">
                <a:solidFill>
                  <a:schemeClr val="accent1">
                    <a:lumMod val="60000"/>
                    <a:lumOff val="40000"/>
                  </a:schemeClr>
                </a:solidFill>
                <a:ea typeface="Arial Unicode MS" panose="020B0604020202020204" pitchFamily="34" charset="-120"/>
              </a:rPr>
              <a:t>	</a:t>
            </a:r>
            <a:r>
              <a:rPr lang="zh-TW" alt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馬太福音 </a:t>
            </a:r>
            <a:r>
              <a:rPr lang="en-US" altLang="zh-TW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1-12</a:t>
            </a:r>
            <a:r>
              <a:rPr lang="en-US" altLang="zh-TW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HK" alt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論及兩個</a:t>
            </a:r>
            <a:r>
              <a:rPr lang="zh-TW" alt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「危機」及一個「</a:t>
            </a:r>
            <a:r>
              <a:rPr lang="zh-TW" altLang="en-US" sz="3200" b="1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轉機</a:t>
            </a:r>
            <a:r>
              <a:rPr lang="zh-TW" altLang="en-US" sz="32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」</a:t>
            </a:r>
            <a:endParaRPr lang="en-US" altLang="zh-TW" sz="32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</a:p>
          <a:p>
            <a:pPr marL="0" indent="0">
              <a:buNone/>
              <a:defRPr/>
            </a:pP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TW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TW" alt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兩</a:t>
            </a:r>
            <a: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個「危機」：</a:t>
            </a:r>
            <a:b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TW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1</a:t>
            </a: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</a:t>
            </a:r>
            <a: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論斷（ </a:t>
            </a: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1-5</a:t>
            </a:r>
            <a: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b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TW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2</a:t>
            </a: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不加分辨（ </a:t>
            </a: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endParaRPr lang="en-US" altLang="zh-TW" sz="2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TW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TW" alt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一個</a:t>
            </a:r>
            <a: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「轉機」：</a:t>
            </a:r>
            <a:b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altLang="zh-TW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TW" alt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靈</a:t>
            </a:r>
            <a: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裡貧窮（太 </a:t>
            </a: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zh-TW" alt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），</a:t>
            </a:r>
            <a:endParaRPr lang="en-US" altLang="zh-TW" sz="2800" b="1" dirty="0" smtClean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  <a:defRPr/>
            </a:pP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zh-TW" alt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在</a:t>
            </a:r>
            <a: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禱告上堅持不懈（ </a:t>
            </a: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zh-TW" altLang="en-US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：</a:t>
            </a:r>
            <a:r>
              <a:rPr lang="en-US" altLang="zh-TW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7-11</a:t>
            </a:r>
            <a:r>
              <a:rPr lang="zh-TW" altLang="en-US" sz="2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）</a:t>
            </a:r>
            <a: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2800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dirty="0"/>
              <a:t/>
            </a:r>
            <a:br>
              <a:rPr lang="en-US" altLang="zh-TW" dirty="0"/>
            </a:br>
            <a:r>
              <a:rPr lang="zh-TW" altLang="en-US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 </a:t>
            </a:r>
            <a:r>
              <a:rPr lang="en-US" altLang="zh-TW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r>
              <a:rPr lang="en-US" altLang="zh-TW" sz="2325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	</a:t>
            </a:r>
            <a:endParaRPr lang="zh-HK" altLang="en-US" sz="2325" dirty="0">
              <a:solidFill>
                <a:schemeClr val="accent1">
                  <a:lumMod val="60000"/>
                  <a:lumOff val="40000"/>
                </a:schemeClr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92911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-12179" y="823020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700"/>
              </a:lnSpc>
              <a:buNone/>
            </a:pP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何 謂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「按 外 貌 」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斷 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定 是 非 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？</a:t>
            </a:r>
            <a:endParaRPr lang="en-US" altLang="zh-TW" sz="3400" b="1" i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 algn="ctr">
              <a:lnSpc>
                <a:spcPts val="3700"/>
              </a:lnSpc>
              <a:buNone/>
            </a:pP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何 謂「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按 公 平 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」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斷 定 是 非 ？ </a:t>
            </a:r>
            <a: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+mj-cs"/>
              </a:rPr>
              <a:t/>
            </a:r>
            <a:b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+mj-cs"/>
              </a:rPr>
            </a:br>
            <a:endParaRPr kumimoji="1" lang="en-US" altLang="zh-TW" sz="34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56370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500"/>
              </a:lnSpc>
              <a:buNone/>
            </a:pPr>
            <a:r>
              <a:rPr kumimoji="1" lang="zh-TW" altLang="en-US" sz="2400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不要論斷</a:t>
            </a:r>
            <a:r>
              <a:rPr kumimoji="1" lang="zh-TW" altLang="en-US" sz="2400" b="1" i="1" kern="0" dirty="0" smtClean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，</a:t>
            </a:r>
            <a:r>
              <a:rPr kumimoji="1" lang="zh-TW" altLang="en-US" sz="2400" b="1" i="1" kern="0" dirty="0" smtClean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但要 </a:t>
            </a:r>
            <a:r>
              <a:rPr kumimoji="1" lang="zh-TW" altLang="en-US" sz="2400" b="1" i="1" u="sng" kern="0" dirty="0" smtClean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判斷</a:t>
            </a:r>
            <a:r>
              <a:rPr kumimoji="1" lang="zh-TW" altLang="en-US" sz="2400" b="1" i="1" u="sng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（斷 定 是 非 </a:t>
            </a:r>
            <a:r>
              <a:rPr kumimoji="1" lang="zh-TW" altLang="en-US" sz="2400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）</a:t>
            </a:r>
            <a:r>
              <a:rPr kumimoji="1" lang="zh-TW" altLang="en-US" sz="2400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，不可「不加分辨」</a:t>
            </a:r>
            <a:endParaRPr lang="en-US" altLang="zh-HK" sz="2400" b="1" i="1" cap="all" dirty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ts val="3500"/>
              </a:lnSpc>
              <a:buNone/>
            </a:pPr>
            <a:r>
              <a:rPr lang="zh-HK" altLang="en-US" sz="22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約翰</a:t>
            </a:r>
            <a:r>
              <a:rPr lang="zh-HK" altLang="en-US" sz="22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福音  </a:t>
            </a:r>
            <a:r>
              <a:rPr lang="en-US" altLang="zh-HK" sz="22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HK" altLang="en-US" sz="22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HK" sz="22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23-24</a:t>
            </a:r>
            <a:r>
              <a:rPr lang="en-US" altLang="zh-HK" sz="22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HK" altLang="en-US" sz="22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en-US" sz="22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人若在安息日受割禮、免得違背摩西的律法、我在安息日叫一個人全然好了、你們就向我生氣麼。</a:t>
            </a:r>
            <a:r>
              <a:rPr lang="zh-TW" altLang="en-US" sz="22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不可按外貌</a:t>
            </a:r>
            <a:r>
              <a:rPr lang="zh-TW" altLang="en-US" sz="2200" b="1" i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斷定是非</a:t>
            </a:r>
            <a:r>
              <a:rPr lang="zh-TW" altLang="en-US" sz="22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TW" altLang="en-US" sz="22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總要按公平</a:t>
            </a:r>
            <a:r>
              <a:rPr lang="zh-TW" altLang="en-US" sz="2200" b="1" i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斷定是非</a:t>
            </a:r>
            <a:r>
              <a:rPr lang="zh-TW" altLang="en-US" sz="22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HK" altLang="en-US" sz="22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endParaRPr lang="en-US" altLang="zh-HK" sz="2200" b="1" cap="all" dirty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Corbel"/>
              <a:cs typeface="+mj-cs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zh-TW" sz="2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Corbel"/>
                <a:cs typeface="+mj-cs"/>
              </a:rPr>
              <a:t>  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摩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西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的律法要求：</a:t>
            </a:r>
            <a:r>
              <a:rPr lang="en-US" altLang="zh-TW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(1)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男嬰要在出生後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第八天受割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禮；</a:t>
            </a:r>
            <a:endParaRPr lang="en-US" altLang="zh-TW" sz="28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zh-TW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(2)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守安息日（甚麼工都不可做）。若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第八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天是安息日，</a:t>
            </a:r>
            <a:endParaRPr lang="en-US" altLang="zh-TW" sz="28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zh-TW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猶太人仍會為男嬰行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割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禮；即是說，他們把「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受割禮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endParaRPr lang="en-US" altLang="zh-TW" sz="28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3000"/>
              </a:lnSpc>
              <a:buNone/>
            </a:pPr>
            <a:r>
              <a:rPr lang="en-US" altLang="zh-TW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律法」凌駕於「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守安息日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的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律法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」之上。</a:t>
            </a:r>
            <a:endParaRPr kumimoji="1" lang="en-US" altLang="zh-TW" sz="28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45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821904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700"/>
              </a:lnSpc>
              <a:buNone/>
            </a:pP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何 謂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「</a:t>
            </a:r>
            <a:r>
              <a:rPr lang="zh-TW" altLang="en-US" sz="3400" b="1" i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按 外 貌 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」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斷 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定 是 非 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？</a:t>
            </a:r>
            <a:endParaRPr lang="en-US" altLang="zh-TW" sz="3400" b="1" i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buNone/>
            </a:pP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  「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按 外 貌 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」可 指 ：</a:t>
            </a:r>
            <a:endParaRPr lang="en-US" altLang="zh-TW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buNone/>
            </a:pP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1. 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按照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個人的偏愛或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偏見去定所謂的「準則」</a:t>
            </a:r>
            <a:r>
              <a:rPr lang="en-US" altLang="zh-TW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3700"/>
              </a:lnSpc>
              <a:buNone/>
            </a:pP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   （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例如：人治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、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雙重標準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、輸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打贏要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、</a:t>
            </a:r>
            <a:r>
              <a:rPr lang="en-US" altLang="zh-TW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ts val="3700"/>
              </a:lnSpc>
              <a:buNone/>
            </a:pPr>
            <a:r>
              <a:rPr lang="en-US" altLang="zh-TW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    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盲目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偏護</a:t>
            </a:r>
            <a:r>
              <a:rPr lang="zh-TW" altLang="en-US" b="1" cap="all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、</a:t>
            </a:r>
            <a:r>
              <a:rPr lang="zh-TW" altLang="en-US" b="1" cap="all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用人唯親</a:t>
            </a:r>
            <a:r>
              <a:rPr lang="en-US" altLang="zh-TW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…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）</a:t>
            </a:r>
            <a:endParaRPr lang="en-US" altLang="zh-TW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1616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195486"/>
            <a:ext cx="8424936" cy="4536504"/>
          </a:xfrm>
        </p:spPr>
        <p:txBody>
          <a:bodyPr>
            <a:normAutofit/>
          </a:bodyPr>
          <a:lstStyle/>
          <a:p>
            <a:pPr>
              <a:lnSpc>
                <a:spcPts val="4300"/>
              </a:lnSpc>
            </a:pPr>
            <a:r>
              <a:rPr lang="zh-HK" altLang="en-US" sz="3600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</a:t>
            </a:r>
            <a:r>
              <a:rPr lang="zh-HK" altLang="en-US" sz="3600" dirty="0" smtClean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未記 </a:t>
            </a:r>
            <a:r>
              <a:rPr lang="en-US" altLang="zh-HK" sz="3600" dirty="0" smtClean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19:13-15</a:t>
            </a:r>
            <a:br>
              <a:rPr lang="en-US" altLang="zh-HK" sz="3600" dirty="0" smtClean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600" dirty="0"/>
              <a:t>19:13  </a:t>
            </a:r>
            <a:r>
              <a:rPr lang="zh-TW" altLang="en-US" sz="2600" dirty="0"/>
              <a:t>「不可欺壓你的鄰舍，也不可搶奪他的物。雇工人的工價，不可在你那裡過夜，留到早晨。 </a:t>
            </a:r>
            <a:br>
              <a:rPr lang="zh-TW" altLang="en-US" sz="2600" dirty="0"/>
            </a:br>
            <a:r>
              <a:rPr lang="en-US" altLang="zh-TW" sz="2600" dirty="0"/>
              <a:t>19:14  </a:t>
            </a:r>
            <a:r>
              <a:rPr lang="zh-TW" altLang="en-US" sz="2600" dirty="0"/>
              <a:t>不可咒罵聾子，也不可將絆腳石放在瞎子面前，只要敬畏你的神。我是耶和華。 </a:t>
            </a:r>
            <a:br>
              <a:rPr lang="zh-TW" altLang="en-US" sz="2600" dirty="0"/>
            </a:br>
            <a:r>
              <a:rPr lang="en-US" altLang="zh-TW" sz="3100" dirty="0"/>
              <a:t>19:15 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「你們施行審判，不可行不義；</a:t>
            </a:r>
            <a:r>
              <a:rPr lang="zh-TW" altLang="en-US" sz="3600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不可偏護窮人，也不可重看有勢力的人，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只要按著公義審判你的鄰舍。 </a:t>
            </a:r>
            <a:endParaRPr lang="zh-HK" altLang="en-US" sz="3600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634725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195486"/>
            <a:ext cx="7560840" cy="4536504"/>
          </a:xfrm>
        </p:spPr>
        <p:txBody>
          <a:bodyPr>
            <a:normAutofit/>
          </a:bodyPr>
          <a:lstStyle/>
          <a:p>
            <a:pPr>
              <a:lnSpc>
                <a:spcPts val="4500"/>
              </a:lnSpc>
            </a:pPr>
            <a:r>
              <a:rPr lang="zh-HK" altLang="en-US" sz="3200" dirty="0" smtClean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</a:t>
            </a:r>
            <a:r>
              <a:rPr lang="zh-HK" altLang="en-US" sz="3200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埃及</a:t>
            </a:r>
            <a:r>
              <a:rPr lang="zh-HK" altLang="en-US" sz="3200" dirty="0" smtClean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 </a:t>
            </a:r>
            <a:r>
              <a:rPr lang="en-US" altLang="zh-HK" sz="3200" dirty="0" smtClean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en-US" altLang="zh-HK" sz="3200" dirty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 </a:t>
            </a:r>
            <a:r>
              <a:rPr lang="en-US" altLang="zh-HK" sz="3200" dirty="0" smtClean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br>
              <a:rPr lang="en-US" altLang="zh-HK" sz="3200" dirty="0" smtClean="0">
                <a:solidFill>
                  <a:srgbClr val="00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200" dirty="0" smtClean="0"/>
              <a:t>23:2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不可隨眾行惡；不可在爭訟的事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隨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眾偏行，作見證屈枉正直； </a:t>
            </a:r>
            <a:r>
              <a:rPr lang="zh-TW" altLang="en-US" sz="3200" dirty="0"/>
              <a:t/>
            </a:r>
            <a:br>
              <a:rPr lang="zh-TW" altLang="en-US" sz="3200" dirty="0"/>
            </a:br>
            <a:r>
              <a:rPr lang="en-US" altLang="zh-TW" sz="3200" dirty="0"/>
              <a:t>23:3  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也不可在爭訟的事上偏護窮人。</a:t>
            </a:r>
            <a:b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200" dirty="0"/>
              <a:t> </a:t>
            </a:r>
            <a:endParaRPr lang="zh-HK" altLang="en-US" sz="3200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84258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821904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700"/>
              </a:lnSpc>
              <a:buNone/>
            </a:pP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何 謂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「</a:t>
            </a:r>
            <a:r>
              <a:rPr lang="zh-TW" altLang="en-US" sz="3400" b="1" i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按 外 貌 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」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斷 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定 是 非 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？</a:t>
            </a:r>
            <a:endParaRPr lang="en-US" altLang="zh-TW" sz="3400" b="1" i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buNone/>
            </a:pP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  「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按 外 貌 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」可 指：</a:t>
            </a:r>
            <a:endParaRPr lang="en-US" altLang="zh-TW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700"/>
              </a:lnSpc>
              <a:buNone/>
            </a:pP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2. 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按照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表面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的定規或準則，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只會一成不變，</a:t>
            </a:r>
          </a:p>
          <a:p>
            <a:pPr marL="0" indent="0">
              <a:lnSpc>
                <a:spcPts val="3700"/>
              </a:lnSpc>
              <a:buNone/>
            </a:pP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    因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沒有找出深層次的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原則。</a:t>
            </a:r>
            <a:endParaRPr lang="en-US" altLang="zh-TW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5436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-108520" y="823020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4500"/>
              </a:lnSpc>
              <a:buNone/>
            </a:pPr>
            <a:r>
              <a:rPr lang="zh-HK" altLang="en-US" sz="30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約翰</a:t>
            </a:r>
            <a:r>
              <a:rPr lang="zh-HK" altLang="en-US" sz="30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福音  </a:t>
            </a:r>
            <a:r>
              <a:rPr lang="en-US" altLang="zh-HK" sz="30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HK" altLang="en-US" sz="30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HK" sz="30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23-24</a:t>
            </a:r>
            <a:r>
              <a:rPr lang="en-US" altLang="zh-HK" sz="30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HK" sz="30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HK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「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人 若 在 安 息 日 受 割 禮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免 得 違 背 摩 西 的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律 法 ， 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我 在 安 息 日 叫 一 個 人 全 然 好 了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 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你 們 就 向 我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生 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氣 麼 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？  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不 可 按 外 貌  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斷 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定 是 非 </a:t>
            </a:r>
            <a:r>
              <a:rPr lang="zh-TW" altLang="en-US" sz="34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TW" altLang="en-US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TW" sz="34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總 要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TW" altLang="en-US" sz="3400" b="1" i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按 公 平 </a:t>
            </a:r>
            <a:r>
              <a:rPr lang="zh-TW" altLang="en-US" sz="3400" b="1" i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斷 定 是 非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。 </a:t>
            </a:r>
            <a:r>
              <a:rPr lang="zh-HK" altLang="en-US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」</a:t>
            </a:r>
            <a: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Corbel"/>
                <a:cs typeface="+mj-cs"/>
              </a:rPr>
              <a:t/>
            </a:r>
            <a:b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Corbel"/>
                <a:cs typeface="+mj-cs"/>
              </a:rPr>
            </a:br>
            <a:endParaRPr kumimoji="1" lang="en-US" altLang="zh-TW" sz="34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060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823020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700"/>
              </a:lnSpc>
              <a:buNone/>
            </a:pP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何 謂「</a:t>
            </a:r>
            <a:r>
              <a:rPr lang="zh-TW" altLang="en-US" sz="3400" b="1" i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按 公 平 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」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斷 定 是 非 ？ </a:t>
            </a:r>
            <a: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+mj-cs"/>
              </a:rPr>
              <a:t/>
            </a:r>
            <a:br>
              <a:rPr lang="en-US" altLang="zh-TW" sz="3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+mj-cs"/>
              </a:rPr>
            </a:br>
            <a:endParaRPr kumimoji="1" lang="en-US" altLang="zh-TW" sz="34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68729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821904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何 謂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「</a:t>
            </a:r>
            <a:r>
              <a:rPr lang="zh-TW" altLang="en-US" sz="3400" b="1" i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按 </a:t>
            </a:r>
            <a:r>
              <a:rPr lang="zh-TW" altLang="en-US" sz="3400" b="1" i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公 平 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」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斷 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定 是 非 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？</a:t>
            </a:r>
            <a:endParaRPr lang="en-US" altLang="zh-TW" sz="3400" b="1" i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「按外貌 」是指表面的定規或準則，只會一成不變，</a:t>
            </a:r>
            <a:endParaRPr lang="en-US" altLang="zh-TW" sz="30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因沒有找出深層次的原則；</a:t>
            </a:r>
            <a:r>
              <a:rPr lang="zh-TW" altLang="en-US" sz="36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「按公平 」則</a:t>
            </a:r>
            <a:r>
              <a:rPr lang="zh-TW" altLang="en-US" sz="36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是</a:t>
            </a:r>
            <a:r>
              <a:rPr lang="zh-TW" altLang="en-US" sz="36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指</a:t>
            </a:r>
            <a:endParaRPr lang="en-US" altLang="zh-TW" sz="36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C964A"/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6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en-US" sz="36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找緊深層次</a:t>
            </a:r>
            <a:r>
              <a:rPr lang="zh-TW" altLang="en-US" sz="36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的</a:t>
            </a:r>
            <a:r>
              <a:rPr lang="zh-TW" altLang="en-US" sz="36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原則，貫徹以相同</a:t>
            </a:r>
            <a:r>
              <a:rPr lang="zh-TW" altLang="en-US" sz="36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的</a:t>
            </a:r>
            <a:r>
              <a:rPr lang="zh-TW" altLang="en-US" sz="36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原則</a:t>
            </a:r>
            <a:endParaRPr lang="en-US" altLang="zh-TW" sz="36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C964A"/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6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en-US" sz="36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C964A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斷定是非！ </a:t>
            </a:r>
            <a:endParaRPr lang="en-US" altLang="zh-TW" sz="36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C964A"/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03602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821904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3600"/>
              </a:lnSpc>
              <a:buNone/>
            </a:pP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何 謂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「</a:t>
            </a:r>
            <a:r>
              <a:rPr lang="zh-TW" altLang="en-US" sz="3400" b="1" i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按 </a:t>
            </a:r>
            <a:r>
              <a:rPr lang="zh-TW" altLang="en-US" sz="3400" b="1" i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公 平 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CC4757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」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斷 </a:t>
            </a:r>
            <a:r>
              <a:rPr lang="zh-TW" altLang="en-US" sz="3400" b="1" i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定 是 非 </a:t>
            </a:r>
            <a:r>
              <a:rPr lang="zh-TW" altLang="en-US" sz="3400" b="1" i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？</a:t>
            </a:r>
            <a:endParaRPr lang="en-US" altLang="zh-TW" sz="3400" b="1" i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30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en-US" sz="30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在 約  </a:t>
            </a:r>
            <a:r>
              <a:rPr lang="en-US" altLang="zh-TW" sz="30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7</a:t>
            </a:r>
            <a:r>
              <a:rPr lang="zh-TW" altLang="en-US" sz="30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zh-TW" sz="30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23-24 </a:t>
            </a:r>
            <a:r>
              <a:rPr lang="zh-TW" altLang="en-US" sz="30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及 太 </a:t>
            </a:r>
            <a:r>
              <a:rPr lang="en-US" altLang="zh-TW" sz="30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12</a:t>
            </a:r>
            <a:r>
              <a:rPr lang="zh-TW" altLang="en-US" sz="30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：</a:t>
            </a:r>
            <a:r>
              <a:rPr lang="en-US" altLang="zh-TW" sz="30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1-13</a:t>
            </a:r>
            <a:r>
              <a:rPr lang="zh-TW" altLang="en-US" sz="30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，耶穌的原則是一致</a:t>
            </a:r>
            <a:r>
              <a:rPr lang="zh-TW" altLang="en-US" sz="30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的</a:t>
            </a:r>
            <a:r>
              <a:rPr lang="zh-TW" altLang="en-US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。</a:t>
            </a:r>
            <a:endParaRPr lang="en-US" altLang="zh-TW" sz="30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「</a:t>
            </a:r>
            <a:r>
              <a:rPr lang="zh-TW" altLang="en-US" sz="30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受割</a:t>
            </a:r>
            <a:r>
              <a:rPr lang="zh-TW" altLang="en-US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禮」和「</a:t>
            </a:r>
            <a:r>
              <a:rPr lang="zh-TW" altLang="en-US" sz="30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守</a:t>
            </a:r>
            <a:r>
              <a:rPr lang="zh-TW" altLang="en-US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安息日」在舊約皆為神與祂的選民</a:t>
            </a:r>
            <a:endParaRPr lang="en-US" altLang="zh-TW" sz="30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—</a:t>
            </a:r>
            <a:r>
              <a:rPr lang="zh-TW" altLang="en-US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以色列立約</a:t>
            </a:r>
            <a:r>
              <a:rPr lang="zh-TW" altLang="en-US" sz="30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的記號，為要使他們得著全人</a:t>
            </a:r>
            <a:r>
              <a:rPr lang="zh-TW" altLang="en-US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的醫治</a:t>
            </a:r>
            <a:endParaRPr lang="en-US" altLang="zh-TW" sz="30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—</a:t>
            </a:r>
            <a:r>
              <a:rPr lang="zh-TW" altLang="en-US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享受創造主所賜予的安息，並從墮落中得著救贖</a:t>
            </a:r>
            <a:endParaRPr lang="en-US" altLang="zh-TW" sz="30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zh-TW" altLang="en-US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（身體和靈魂的</a:t>
            </a:r>
            <a:r>
              <a:rPr lang="zh-TW" altLang="en-US" sz="30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拯救</a:t>
            </a:r>
            <a:r>
              <a:rPr lang="zh-TW" altLang="en-US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）！</a:t>
            </a:r>
            <a:endParaRPr lang="en-US" altLang="zh-TW" sz="30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0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9566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86462" y="365384"/>
            <a:ext cx="6172200" cy="4367760"/>
          </a:xfrm>
        </p:spPr>
        <p:txBody>
          <a:bodyPr>
            <a:noAutofit/>
          </a:bodyPr>
          <a:lstStyle/>
          <a:p>
            <a:r>
              <a:rPr lang="zh-HK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兩個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「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6F61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危機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」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44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44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「論斷」</a:t>
            </a:r>
            <a:r>
              <a:rPr lang="zh-TW" altLang="en-US" sz="405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en-US" altLang="zh-TW" sz="405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7</a:t>
            </a:r>
            <a:r>
              <a:rPr lang="zh-TW" altLang="en-US" sz="405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405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1-5</a:t>
            </a:r>
            <a:r>
              <a:rPr lang="zh-TW" altLang="en-US" sz="405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「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不加分辨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」 （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）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一個「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轉機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」：</a:t>
            </a:r>
            <a: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靈裡貧窮（</a:t>
            </a:r>
            <a:r>
              <a:rPr lang="zh-HK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太 </a:t>
            </a:r>
            <a:r>
              <a:rPr lang="en-US" altLang="zh-HK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），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在禱告上堅持不懈（</a:t>
            </a:r>
            <a:r>
              <a:rPr lang="zh-HK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太 </a:t>
            </a:r>
            <a:r>
              <a:rPr lang="en-US" altLang="zh-HK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7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7-11</a:t>
            </a:r>
            <a:r>
              <a:rPr lang="zh-TW" altLang="en-US" sz="27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） 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endParaRPr lang="zh-HK" altLang="en-US" sz="27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9971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821904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lang="zh-TW" altLang="en-US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馬太</a:t>
            </a:r>
            <a:r>
              <a:rPr lang="zh-HK" altLang="en-US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福音  </a:t>
            </a:r>
            <a:r>
              <a:rPr lang="en-US" altLang="zh-HK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HK" altLang="en-US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HK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1-4</a:t>
            </a:r>
            <a:endParaRPr lang="en-US" altLang="zh-TW" sz="34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那時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、耶穌在安息日、從麥地經過．他的門徒餓了、就掐起麥穗來喫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。法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利賽人看見、就對耶穌說、看哪、你的門徒作安息日不可作的事了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。耶穌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對他們說、經上記著、大衛和跟從他的人饑餓之時所作的事、你們沒有念過麼</a:t>
            </a:r>
            <a:r>
              <a:rPr lang="zh-TW" altLang="en-US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。他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怎麼進了　神的殿、喫了陳設餅、</a:t>
            </a:r>
            <a:r>
              <a:rPr lang="zh-TW" altLang="en-US" sz="28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這餅</a:t>
            </a:r>
            <a:r>
              <a:rPr lang="zh-TW" altLang="en-US" sz="28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不是他和</a:t>
            </a:r>
            <a:r>
              <a:rPr lang="zh-TW" altLang="en-US" sz="28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跟從他的人可以喫得、惟獨祭司纔可以喫</a:t>
            </a: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。</a:t>
            </a:r>
            <a:endParaRPr lang="en-US" altLang="zh-TW" sz="28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0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738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821904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lang="zh-TW" altLang="en-US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馬太</a:t>
            </a:r>
            <a:r>
              <a:rPr lang="zh-HK" altLang="en-US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福音  </a:t>
            </a:r>
            <a:r>
              <a:rPr lang="en-US" altLang="zh-HK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HK" altLang="en-US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HK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5-8</a:t>
            </a:r>
            <a:endParaRPr lang="en-US" altLang="zh-TW" sz="34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zh-TW" altLang="en-US" sz="28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2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5  </a:t>
            </a:r>
            <a:r>
              <a:rPr lang="zh-TW" altLang="en-US" sz="24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再者</a:t>
            </a:r>
            <a:r>
              <a:rPr lang="zh-TW" altLang="en-US" sz="24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、</a:t>
            </a:r>
            <a:r>
              <a:rPr lang="zh-TW" altLang="en-US" sz="24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律法上所記的、當安息日、祭司在殿裏犯了安息日</a:t>
            </a:r>
            <a:r>
              <a:rPr lang="zh-TW" altLang="en-US" sz="24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、</a:t>
            </a:r>
            <a:endParaRPr lang="en-US" altLang="zh-TW" sz="2400" b="1" u="sng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en-US" altLang="zh-TW" sz="24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en-US" sz="24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還是</a:t>
            </a:r>
            <a:r>
              <a:rPr lang="zh-TW" altLang="en-US" sz="24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沒有罪</a:t>
            </a:r>
            <a:r>
              <a:rPr lang="zh-TW" altLang="en-US" sz="24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、你們沒有念過麼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。</a:t>
            </a:r>
            <a:r>
              <a:rPr lang="en-US" altLang="zh-TW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6</a:t>
            </a:r>
            <a:r>
              <a:rPr lang="en-US" altLang="zh-TW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 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但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我告訴你們、</a:t>
            </a:r>
            <a:r>
              <a:rPr lang="zh-TW" altLang="en-US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在</a:t>
            </a:r>
            <a:r>
              <a:rPr lang="zh-TW" altLang="en-US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</a:t>
            </a:r>
            <a:endParaRPr lang="en-US" altLang="zh-TW" b="1" u="sng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en-US" altLang="zh-TW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裏有一人比殿更大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。</a:t>
            </a:r>
            <a:r>
              <a:rPr lang="en-US" altLang="zh-TW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7</a:t>
            </a:r>
            <a:r>
              <a:rPr lang="en-US" altLang="zh-TW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en-US" altLang="zh-TW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『</a:t>
            </a:r>
            <a:r>
              <a:rPr lang="zh-TW" altLang="en-US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我喜愛憐恤、不喜愛祭</a:t>
            </a:r>
            <a:endParaRPr lang="en-US" altLang="zh-TW" b="1" u="sng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en-US" altLang="zh-TW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祀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』 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你們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若明白這話的意思、就不將無罪的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、</a:t>
            </a:r>
            <a:endParaRPr lang="en-US" altLang="zh-TW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en-US" altLang="zh-TW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當作有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罪的了</a:t>
            </a:r>
            <a:r>
              <a:rPr lang="zh-TW" altLang="en-US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． </a:t>
            </a:r>
            <a:r>
              <a:rPr lang="en-US" altLang="zh-TW" sz="28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8</a:t>
            </a:r>
            <a:r>
              <a:rPr lang="en-US" altLang="zh-TW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  </a:t>
            </a:r>
            <a:r>
              <a:rPr lang="zh-TW" altLang="en-US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因為</a:t>
            </a:r>
            <a:r>
              <a:rPr lang="zh-TW" altLang="en-US" sz="36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人子是安息日的主</a:t>
            </a:r>
            <a:r>
              <a:rPr lang="zh-TW" altLang="en-US" sz="36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en-US" altLang="zh-TW" sz="36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639960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2. 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不加分辨（太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6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77018"/>
            <a:ext cx="9144000" cy="4466481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4200"/>
              </a:lnSpc>
              <a:buNone/>
            </a:pPr>
            <a:r>
              <a:rPr lang="zh-TW" altLang="en-US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馬太</a:t>
            </a:r>
            <a:r>
              <a:rPr lang="zh-HK" altLang="en-US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福音  </a:t>
            </a:r>
            <a:r>
              <a:rPr lang="en-US" altLang="zh-HK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HK" altLang="en-US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HK" sz="3600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altLang="zh-HK" sz="3600" b="1" u="sng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-13</a:t>
            </a:r>
            <a:endParaRPr lang="en-US" altLang="zh-TW" sz="34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4200"/>
              </a:lnSpc>
              <a:buNone/>
            </a:pPr>
            <a:r>
              <a:rPr lang="zh-TW" altLang="en-US" sz="26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耶穌</a:t>
            </a:r>
            <a:r>
              <a:rPr lang="zh-TW" altLang="en-US" sz="26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離開那地方、進了一個會堂</a:t>
            </a:r>
            <a:r>
              <a:rPr lang="zh-TW" altLang="en-US" sz="26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．那</a:t>
            </a:r>
            <a:r>
              <a:rPr lang="zh-TW" altLang="en-US" sz="26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裏有一個人枯乾了一隻手。有人問耶穌說、安息日治病、可以不可以．意思是要控告他。耶穌說、你們中間誰有一隻羊、當安息日掉在坑裏、不把他抓住拉上來呢。</a:t>
            </a:r>
            <a:r>
              <a:rPr lang="zh-TW" altLang="en-US" b="1" u="sng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人比羊何等貴重呢．所以在安息日作善事是可以的</a:t>
            </a:r>
            <a:r>
              <a:rPr lang="zh-TW" altLang="en-US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zh-TW" altLang="en-US" sz="26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cs typeface="Times New Roman" panose="02020603050405020304" pitchFamily="18" charset="0"/>
              </a:rPr>
              <a:t>於是對那人說、伸出手來．他把手一伸、手就復了原、和那隻手一樣。</a:t>
            </a:r>
            <a:endParaRPr lang="en-US" altLang="zh-TW" sz="2600" b="1" cap="all" dirty="0" smtClean="0">
              <a:ln w="500">
                <a:solidFill>
                  <a:srgbClr val="FFF9E5">
                    <a:shade val="20000"/>
                    <a:satMod val="350000"/>
                  </a:srgbClr>
                </a:solidFill>
              </a:ln>
              <a:solidFill>
                <a:srgbClr val="FFF9E5">
                  <a:tint val="100000"/>
                  <a:satMod val="250000"/>
                </a:srgbClr>
              </a:solidFill>
              <a:effectLst>
                <a:outerShdw blurRad="30000" dist="30000" dir="2700000" algn="tl" rotWithShape="0">
                  <a:srgbClr val="30356E">
                    <a:shade val="45000"/>
                    <a:satMod val="150000"/>
                    <a:alpha val="90000"/>
                  </a:srgbClr>
                </a:outerShdw>
                <a:reflection blurRad="12000" stA="25000" endPos="49000" dist="5000" dir="5400000" sy="-100000" algn="bl" rotWithShape="0"/>
              </a:effectLst>
              <a:latin typeface="+mn-ea"/>
              <a:cs typeface="Times New Roman" panose="02020603050405020304" pitchFamily="18" charset="0"/>
            </a:endParaRPr>
          </a:p>
          <a:p>
            <a:pPr marL="0" indent="0">
              <a:lnSpc>
                <a:spcPts val="3600"/>
              </a:lnSpc>
              <a:buNone/>
            </a:pPr>
            <a:r>
              <a:rPr lang="en-US" altLang="zh-TW" sz="3000" b="1" cap="all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3000" b="1" cap="all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+mn-ea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78693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486462" y="365384"/>
            <a:ext cx="6172200" cy="436776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zh-HK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兩個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「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6F61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危機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」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「論斷」（</a:t>
            </a:r>
            <a:r>
              <a:rPr lang="en-US" altLang="zh-TW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7</a:t>
            </a:r>
            <a:r>
              <a:rPr lang="zh-TW" altLang="en-US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1-5</a:t>
            </a:r>
            <a:r>
              <a:rPr lang="zh-TW" altLang="en-US" sz="28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「不加分辨」 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（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）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r>
              <a:rPr lang="zh-TW" altLang="en-US" sz="44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一個「轉機」：</a:t>
            </a:r>
            <a:r>
              <a:rPr lang="en-US" altLang="zh-TW" sz="44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44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zh-TW" altLang="en-US" sz="40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靈裡貧窮（</a:t>
            </a:r>
            <a:r>
              <a:rPr lang="zh-HK" altLang="en-US" sz="40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太 </a:t>
            </a:r>
            <a:r>
              <a:rPr lang="en-US" altLang="zh-HK" sz="40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40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40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40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），</a:t>
            </a:r>
            <a:r>
              <a:rPr lang="en-US" altLang="zh-TW" sz="32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32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r>
              <a:rPr lang="zh-TW" altLang="en-US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在禱告上堅持不懈（</a:t>
            </a:r>
            <a:r>
              <a:rPr lang="zh-HK" altLang="en-US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太 </a:t>
            </a:r>
            <a:r>
              <a:rPr lang="en-US" altLang="zh-HK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en-US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8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7-11</a:t>
            </a:r>
            <a:r>
              <a:rPr lang="zh-TW" altLang="en-US" sz="28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） 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endParaRPr lang="zh-HK" altLang="en-US" sz="27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0570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12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-8708" y="33012"/>
            <a:ext cx="9144000" cy="4430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</a:t>
            </a:r>
            <a:r>
              <a:rPr kumimoji="1" lang="zh-TW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一</a:t>
            </a:r>
            <a:r>
              <a:rPr kumimoji="1" lang="zh-HK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個</a:t>
            </a:r>
            <a:r>
              <a:rPr kumimoji="1" lang="zh-TW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「轉機</a:t>
            </a:r>
            <a:r>
              <a:rPr kumimoji="1" lang="zh-TW" altLang="en-US" sz="28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」</a:t>
            </a:r>
            <a:r>
              <a:rPr kumimoji="1" lang="zh-TW" altLang="en-US" sz="2800" b="1" kern="0" dirty="0">
                <a:solidFill>
                  <a:srgbClr val="CC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：  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靈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裡貧窮（太 </a:t>
            </a:r>
            <a:r>
              <a:rPr kumimoji="1" lang="en-US" altLang="zh-TW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endParaRPr lang="zh-HK" altLang="en-US" sz="2800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8708" y="823020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kumimoji="1" lang="zh-TW" altLang="en-US" sz="36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「虛心的人有福了，因為天國是他們的。」</a:t>
            </a:r>
            <a:endParaRPr kumimoji="1" lang="en-US" altLang="zh-TW" sz="3600" b="1" kern="0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kumimoji="1" lang="en-US" altLang="zh-TW" sz="36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kumimoji="1" lang="zh-TW" altLang="en-US" sz="36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「虛心」的意義 </a:t>
            </a:r>
            <a:r>
              <a:rPr kumimoji="1" lang="en-US" altLang="zh-TW" sz="36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= </a:t>
            </a:r>
            <a:r>
              <a:rPr kumimoji="1" lang="zh-TW" altLang="en-US" sz="36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1" lang="zh-TW" altLang="en-US" sz="36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靈裡</a:t>
            </a:r>
            <a:r>
              <a:rPr kumimoji="1" lang="zh-TW" altLang="en-US" sz="36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貧窮」</a:t>
            </a:r>
            <a:r>
              <a:rPr kumimoji="1" lang="en-US" altLang="zh-TW" sz="36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kumimoji="1" lang="en-US" altLang="zh-TW" sz="36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			         </a:t>
            </a:r>
            <a:r>
              <a:rPr kumimoji="1" lang="zh-TW" altLang="en-US" b="1" i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kumimoji="1" lang="en-US" altLang="zh-TW" b="1" i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poor in spirit</a:t>
            </a:r>
            <a:r>
              <a:rPr kumimoji="1" lang="zh-TW" altLang="en-US" b="1" i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en-US" altLang="zh-TW" b="1" i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zh-TW" altLang="en-US" sz="22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 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55333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12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-8708" y="33012"/>
            <a:ext cx="9144000" cy="4430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</a:t>
            </a:r>
            <a:r>
              <a:rPr kumimoji="1" lang="zh-TW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一</a:t>
            </a:r>
            <a:r>
              <a:rPr kumimoji="1" lang="zh-HK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個</a:t>
            </a:r>
            <a:r>
              <a:rPr kumimoji="1" lang="zh-TW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「轉機</a:t>
            </a:r>
            <a:r>
              <a:rPr kumimoji="1" lang="zh-TW" altLang="en-US" sz="28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」：  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靈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裡貧窮（太 </a:t>
            </a:r>
            <a:r>
              <a:rPr kumimoji="1" lang="en-US" altLang="zh-TW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endParaRPr lang="zh-HK" altLang="en-US" sz="2800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6518" y="691811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300"/>
              </a:lnSpc>
              <a:buNone/>
            </a:pPr>
            <a:r>
              <a:rPr kumimoji="1" lang="zh-TW" altLang="en-US" sz="2800" b="1" i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沈</a:t>
            </a:r>
            <a:r>
              <a:rPr kumimoji="1" lang="zh-TW" altLang="en-US" sz="2800" b="1" i="1" u="sng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祖堯</a:t>
            </a:r>
            <a:r>
              <a:rPr kumimoji="1" lang="zh-TW" altLang="en-US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醫生見證</a:t>
            </a:r>
            <a:r>
              <a:rPr kumimoji="1" lang="en-US" altLang="zh-TW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kumimoji="1" lang="zh-TW" altLang="en-US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～毫無</a:t>
            </a:r>
            <a:r>
              <a:rPr kumimoji="1" lang="zh-TW" altLang="en-US" sz="2800" b="1" i="1" u="sng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辦法　唯求</a:t>
            </a:r>
            <a:r>
              <a:rPr kumimoji="1" lang="zh-TW" altLang="en-US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上帝</a:t>
            </a:r>
            <a:endParaRPr kumimoji="1" lang="en-US" altLang="zh-TW" sz="2800" b="1" i="1" u="sng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zh-TW" altLang="en-US" sz="22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 </a:t>
            </a:r>
            <a:r>
              <a:rPr kumimoji="1" lang="zh-TW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沙士爆發</a:t>
            </a:r>
            <a:r>
              <a:rPr kumimoji="1" lang="zh-TW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期間，香港就好像一艘正在往下沉的郵船，我們是船上的水手，</a:t>
            </a:r>
            <a:r>
              <a:rPr kumimoji="1" lang="zh-TW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希望</a:t>
            </a:r>
            <a:endParaRPr kumimoji="1" lang="en-US" altLang="zh-TW" sz="20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en-US" altLang="zh-TW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kumimoji="1" lang="zh-TW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各盡所能</a:t>
            </a:r>
            <a:r>
              <a:rPr kumimoji="1" lang="zh-TW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，力保郵船不會沉沒，甚至連個人安危也不顧。回想二零零三年</a:t>
            </a:r>
            <a:r>
              <a:rPr kumimoji="1" lang="zh-TW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</a:t>
            </a:r>
            <a:endParaRPr kumimoji="1" lang="en-US" altLang="zh-TW" sz="20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en-US" altLang="zh-TW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kumimoji="1" lang="zh-TW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三月十七日</a:t>
            </a:r>
            <a:r>
              <a:rPr kumimoji="1" lang="zh-TW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</a:t>
            </a:r>
            <a:r>
              <a:rPr kumimoji="1" lang="zh-TW" altLang="en-US" sz="22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剛好是沙士爆發後的一個星期，</a:t>
            </a:r>
            <a:r>
              <a:rPr kumimoji="1" lang="zh-TW" altLang="en-US" sz="2800" b="1" u="sng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當時沒有一個病人</a:t>
            </a:r>
            <a:r>
              <a:rPr kumimoji="1" lang="zh-TW" altLang="en-US" sz="2800" b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</a:t>
            </a:r>
            <a:endParaRPr kumimoji="1" lang="en-US" altLang="zh-TW" sz="2800" b="1" u="sng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en-US" altLang="zh-TW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kumimoji="1" lang="zh-TW" altLang="en-US" sz="2800" b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情況</a:t>
            </a:r>
            <a:r>
              <a:rPr kumimoji="1" lang="zh-TW" altLang="en-US" sz="2800" b="1" u="sng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出現好轉。在無助和絕望之際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，我跟梁誌邦醫生說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：</a:t>
            </a:r>
            <a:endParaRPr kumimoji="1" lang="en-US" altLang="zh-TW" sz="28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「</a:t>
            </a:r>
            <a:r>
              <a:rPr kumimoji="1" lang="zh-TW" altLang="en-US" sz="2800" b="1" u="sng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今天，讓我們召集所有基督徒醫生於上午十一時在</a:t>
            </a:r>
            <a:r>
              <a:rPr kumimoji="1" lang="zh-TW" altLang="en-US" sz="2800" b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</a:t>
            </a:r>
            <a:endParaRPr kumimoji="1" lang="en-US" altLang="zh-TW" sz="2800" b="1" u="sng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en-US" altLang="zh-TW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kumimoji="1" lang="zh-TW" altLang="en-US" sz="2800" b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的辦公</a:t>
            </a:r>
            <a:r>
              <a:rPr kumimoji="1" lang="zh-TW" altLang="en-US" sz="2800" b="1" u="sng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室內祈禱吧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！」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我想：人的辦法已用盡了，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惟有</a:t>
            </a:r>
            <a:endParaRPr kumimoji="1" lang="en-US" altLang="zh-TW" sz="28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en-US" altLang="zh-TW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向掌管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生命的上帝求救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089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12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-8708" y="33012"/>
            <a:ext cx="9144000" cy="4430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</a:t>
            </a:r>
            <a:r>
              <a:rPr kumimoji="1" lang="zh-TW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一</a:t>
            </a:r>
            <a:r>
              <a:rPr kumimoji="1" lang="zh-HK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個</a:t>
            </a:r>
            <a:r>
              <a:rPr kumimoji="1" lang="zh-TW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「轉機</a:t>
            </a:r>
            <a:r>
              <a:rPr kumimoji="1" lang="zh-TW" altLang="en-US" sz="28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」：  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靈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裡貧窮（太 </a:t>
            </a:r>
            <a:r>
              <a:rPr kumimoji="1" lang="en-US" altLang="zh-TW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endParaRPr lang="zh-HK" altLang="en-US" sz="2800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6518" y="691811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300"/>
              </a:lnSpc>
              <a:buNone/>
            </a:pPr>
            <a:r>
              <a:rPr kumimoji="1" lang="zh-TW" altLang="en-US" sz="2800" b="1" i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沈</a:t>
            </a:r>
            <a:r>
              <a:rPr kumimoji="1" lang="zh-TW" altLang="en-US" sz="2800" b="1" i="1" u="sng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祖堯</a:t>
            </a:r>
            <a:r>
              <a:rPr kumimoji="1" lang="zh-TW" altLang="en-US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醫生見證</a:t>
            </a:r>
            <a:r>
              <a:rPr kumimoji="1" lang="en-US" altLang="zh-TW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kumimoji="1" lang="zh-TW" altLang="en-US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～毫無</a:t>
            </a:r>
            <a:r>
              <a:rPr kumimoji="1" lang="zh-TW" altLang="en-US" sz="2800" b="1" i="1" u="sng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辦法　唯求</a:t>
            </a:r>
            <a:r>
              <a:rPr kumimoji="1" lang="zh-TW" altLang="en-US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上帝</a:t>
            </a:r>
            <a:endParaRPr kumimoji="1" lang="en-US" altLang="zh-TW" sz="2800" b="1" i="1" u="sng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zh-TW" altLang="en-US" sz="22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  </a:t>
            </a:r>
            <a:r>
              <a:rPr kumimoji="1" lang="zh-TW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到了</a:t>
            </a:r>
            <a:r>
              <a:rPr kumimoji="1" lang="zh-TW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十一時，來了十多位同事，平日我</a:t>
            </a:r>
            <a:r>
              <a:rPr kumimoji="1" lang="zh-TW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並沒有「</a:t>
            </a:r>
            <a:r>
              <a:rPr kumimoji="1" lang="zh-TW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暴露</a:t>
            </a:r>
            <a:r>
              <a:rPr kumimoji="1" lang="zh-TW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」自己基督</a:t>
            </a:r>
            <a:endParaRPr kumimoji="1" lang="en-US" altLang="zh-TW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en-US" altLang="zh-TW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kumimoji="1" lang="en-US" altLang="zh-TW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kumimoji="1" lang="zh-TW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徒</a:t>
            </a:r>
            <a:r>
              <a:rPr kumimoji="1" lang="zh-TW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的身分</a:t>
            </a:r>
            <a:r>
              <a:rPr kumimoji="1" lang="zh-TW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，因為</a:t>
            </a:r>
            <a:r>
              <a:rPr kumimoji="1" lang="zh-TW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恐怕這樣做會為工作</a:t>
            </a:r>
            <a:r>
              <a:rPr kumimoji="1" lang="zh-TW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帶來「</a:t>
            </a:r>
            <a:r>
              <a:rPr kumimoji="1" lang="zh-TW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不便」。豈料，</a:t>
            </a:r>
            <a:r>
              <a:rPr kumimoji="1" lang="zh-TW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當日</a:t>
            </a:r>
            <a:endParaRPr kumimoji="1" lang="en-US" altLang="zh-TW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en-US" altLang="zh-TW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kumimoji="1" lang="en-US" altLang="zh-TW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kumimoji="1" lang="zh-TW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到</a:t>
            </a:r>
            <a:r>
              <a:rPr kumimoji="1" lang="zh-TW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我辦公室來祈禱的</a:t>
            </a:r>
            <a:r>
              <a:rPr kumimoji="1" lang="zh-TW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，竟</a:t>
            </a:r>
            <a:r>
              <a:rPr kumimoji="1" lang="zh-TW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有不少是我平日也覺察不到他們是</a:t>
            </a:r>
            <a:r>
              <a:rPr kumimoji="1" lang="zh-TW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基督</a:t>
            </a:r>
            <a:endParaRPr kumimoji="1" lang="en-US" altLang="zh-TW" sz="24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en-US" altLang="zh-TW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kumimoji="1" lang="en-US" altLang="zh-TW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kumimoji="1" lang="zh-TW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徒</a:t>
            </a:r>
            <a:r>
              <a:rPr kumimoji="1" lang="zh-TW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的醫生！在危急的時候，</a:t>
            </a:r>
            <a:r>
              <a:rPr kumimoji="1" lang="zh-TW" altLang="en-US" sz="24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我們都從「</a:t>
            </a:r>
            <a:r>
              <a:rPr kumimoji="1" lang="zh-TW" altLang="en-US" sz="24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地下」活動中奮然露面了。</a:t>
            </a:r>
            <a:endParaRPr lang="en-US" altLang="zh-TW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992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12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-8708" y="33012"/>
            <a:ext cx="9144000" cy="4430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</a:t>
            </a:r>
            <a:r>
              <a:rPr kumimoji="1" lang="zh-TW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一</a:t>
            </a:r>
            <a:r>
              <a:rPr kumimoji="1" lang="zh-HK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個</a:t>
            </a:r>
            <a:r>
              <a:rPr kumimoji="1" lang="zh-TW" altLang="en-US" sz="2800" b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「轉機</a:t>
            </a:r>
            <a:r>
              <a:rPr kumimoji="1" lang="zh-TW" altLang="en-US" sz="2800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」：  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靈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裡貧窮（太 </a:t>
            </a:r>
            <a:r>
              <a:rPr kumimoji="1" lang="en-US" altLang="zh-TW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3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endParaRPr lang="zh-HK" altLang="en-US" sz="2800" dirty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26518" y="691811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>
              <a:lnSpc>
                <a:spcPts val="3300"/>
              </a:lnSpc>
              <a:buNone/>
            </a:pPr>
            <a:r>
              <a:rPr kumimoji="1" lang="zh-TW" altLang="en-US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沈</a:t>
            </a:r>
            <a:r>
              <a:rPr kumimoji="1" lang="zh-TW" altLang="en-US" sz="2800" b="1" i="1" u="sng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祖堯</a:t>
            </a:r>
            <a:r>
              <a:rPr kumimoji="1" lang="zh-TW" altLang="en-US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醫生見證</a:t>
            </a:r>
            <a:r>
              <a:rPr kumimoji="1" lang="en-US" altLang="zh-TW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	 </a:t>
            </a:r>
            <a:r>
              <a:rPr kumimoji="1" lang="zh-TW" altLang="en-US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～毫無</a:t>
            </a:r>
            <a:r>
              <a:rPr kumimoji="1" lang="zh-TW" altLang="en-US" sz="2800" b="1" i="1" u="sng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辦法　唯求</a:t>
            </a:r>
            <a:r>
              <a:rPr kumimoji="1" lang="zh-TW" altLang="en-US" sz="2800" b="1" i="1" u="sng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上帝</a:t>
            </a:r>
            <a:endParaRPr kumimoji="1" lang="en-US" altLang="zh-TW" sz="2800" b="1" i="1" u="sng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zh-TW" altLang="en-US" sz="22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 </a:t>
            </a:r>
            <a:r>
              <a:rPr kumimoji="1" lang="zh-TW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那天</a:t>
            </a:r>
            <a:r>
              <a:rPr kumimoji="1" lang="zh-TW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禱告時，我們都不知從何說起。等了半天，我終於開口說</a:t>
            </a:r>
            <a:r>
              <a:rPr kumimoji="1" lang="zh-TW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：</a:t>
            </a:r>
            <a:endParaRPr kumimoji="1" lang="en-US" altLang="zh-TW" sz="20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上帝啊，求祢不要因我們對此疾病的無知，而喪失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endParaRPr kumimoji="1" lang="en-US" altLang="zh-TW" sz="28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en-US" altLang="zh-TW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我們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的同事和病人的寶貴性命。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kumimoji="1" lang="zh-TW" altLang="en-US" sz="20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說</a:t>
            </a:r>
            <a:r>
              <a:rPr kumimoji="1" lang="zh-TW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到這裡，整個房間內的</a:t>
            </a:r>
            <a:r>
              <a:rPr kumimoji="1" lang="zh-TW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人</a:t>
            </a:r>
            <a:endParaRPr kumimoji="1" lang="en-US" altLang="zh-TW" sz="2000" b="1" kern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en-US" altLang="zh-TW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 </a:t>
            </a:r>
            <a:r>
              <a:rPr kumimoji="1" lang="zh-TW" altLang="en-US" sz="2000" b="1" kern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都</a:t>
            </a:r>
            <a:r>
              <a:rPr kumimoji="1" lang="zh-TW" altLang="en-US" sz="2000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哭了，有些女同事更泣不成聲，禱告時連話也說不出來；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但奇怪的是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kumimoji="1" lang="en-US" altLang="zh-TW" sz="28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en-US" altLang="zh-TW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這樣不成氣候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的祈禱會，竟使我的心情輕鬆起來，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心裡</a:t>
            </a:r>
            <a:endParaRPr kumimoji="1" lang="en-US" altLang="zh-TW" sz="28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300"/>
              </a:lnSpc>
              <a:buNone/>
            </a:pPr>
            <a:r>
              <a:rPr kumimoji="1" lang="en-US" altLang="zh-TW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重擔也輕省了，對於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面對這</a:t>
            </a:r>
            <a:r>
              <a:rPr kumimoji="1" lang="zh-TW" altLang="en-US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種不知名的惡疾似乎</a:t>
            </a:r>
            <a:r>
              <a:rPr kumimoji="1" lang="zh-TW" altLang="en-US" sz="2800" b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有了</a:t>
            </a:r>
            <a:endParaRPr kumimoji="1" lang="en-US" altLang="zh-TW" sz="2800" b="1" kern="0" dirty="0" smtClean="0">
              <a:solidFill>
                <a:srgbClr val="FFCC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lnSpc>
                <a:spcPts val="3300"/>
              </a:lnSpc>
              <a:buNone/>
            </a:pPr>
            <a:r>
              <a:rPr kumimoji="1" lang="en-US" altLang="zh-TW" sz="2800" b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kumimoji="1" lang="zh-TW" altLang="en-US" sz="2800" b="1" i="1" kern="0" dirty="0" smtClean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kumimoji="1" lang="zh-TW" altLang="en-US" sz="2800" b="1" i="1" kern="0" dirty="0">
                <a:solidFill>
                  <a:srgbClr val="FF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的希望、新的力量。</a:t>
            </a:r>
            <a:endParaRPr lang="en-US" altLang="zh-TW" sz="2800" b="1" i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383286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600" y="365384"/>
            <a:ext cx="7200800" cy="4367760"/>
          </a:xfrm>
        </p:spPr>
        <p:txBody>
          <a:bodyPr>
            <a:noAutofit/>
          </a:bodyPr>
          <a:lstStyle/>
          <a:p>
            <a:pPr>
              <a:lnSpc>
                <a:spcPts val="4500"/>
              </a:lnSpc>
            </a:pPr>
            <a:r>
              <a:rPr lang="zh-HK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兩個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「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6F61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危機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」</a:t>
            </a:r>
            <a:r>
              <a:rPr lang="zh-TW" altLang="en-US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1.</a:t>
            </a:r>
            <a:r>
              <a:rPr lang="zh-TW" altLang="en-US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「論斷」（</a:t>
            </a:r>
            <a:r>
              <a:rPr lang="en-US" altLang="zh-TW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7</a:t>
            </a:r>
            <a:r>
              <a:rPr lang="zh-TW" altLang="en-US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1-5</a:t>
            </a:r>
            <a:r>
              <a:rPr lang="zh-TW" altLang="en-US" sz="28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33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chemeClr val="accent2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「不加分辨」 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（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TW" altLang="en-US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）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r>
              <a:rPr lang="zh-TW" altLang="en-US" sz="44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一個「轉機」：</a:t>
            </a:r>
            <a:r>
              <a:rPr lang="en-US" altLang="zh-TW" sz="44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/>
            </a:r>
            <a:br>
              <a:rPr lang="en-US" altLang="zh-TW" sz="44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</a:br>
            <a:r>
              <a:rPr lang="zh-TW" altLang="en-US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靈裡貧窮（</a:t>
            </a:r>
            <a:r>
              <a:rPr lang="zh-HK" altLang="en-US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太 </a:t>
            </a:r>
            <a:r>
              <a:rPr lang="en-US" altLang="zh-HK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TW" altLang="en-US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TW" altLang="en-US" sz="28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），</a:t>
            </a:r>
            <a:r>
              <a:rPr lang="en-US" altLang="zh-TW" sz="32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32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FCC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r>
              <a:rPr lang="zh-TW" altLang="en-US" sz="40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在禱告上堅持不懈（</a:t>
            </a:r>
            <a:r>
              <a:rPr lang="zh-HK" altLang="en-US" sz="40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太 </a:t>
            </a:r>
            <a:r>
              <a:rPr lang="en-US" altLang="zh-HK" sz="40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TW" altLang="en-US" sz="40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TW" sz="40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7-11</a:t>
            </a:r>
            <a:r>
              <a:rPr lang="zh-TW" altLang="en-US" sz="40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00FFFF"/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>） </a:t>
            </a:r>
            <a: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27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endParaRPr lang="zh-HK" altLang="en-US" sz="270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079676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195486"/>
            <a:ext cx="8064896" cy="4536504"/>
          </a:xfrm>
        </p:spPr>
        <p:txBody>
          <a:bodyPr>
            <a:normAutofit fontScale="90000"/>
          </a:bodyPr>
          <a:lstStyle/>
          <a:p>
            <a:pPr>
              <a:lnSpc>
                <a:spcPts val="4500"/>
              </a:lnSpc>
            </a:pPr>
            <a:r>
              <a:rPr lang="zh-HK" altLang="en-US" sz="3600" u="sng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太 </a:t>
            </a:r>
            <a:r>
              <a:rPr lang="en-US" altLang="zh-HK" sz="3600" u="sng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zh-HK" altLang="en-US" sz="3600" u="sng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HK" sz="3600" u="sng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37-40</a:t>
            </a:r>
            <a:r>
              <a:rPr lang="en-US" altLang="zh-HK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HK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36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耶 </a:t>
            </a:r>
            <a:r>
              <a:rPr lang="zh-TW" altLang="en-US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穌 對 他 說 、 你 要 盡 心 、 盡 性 、 盡 意 、 愛 主 你 的 　 神 </a:t>
            </a:r>
            <a:r>
              <a:rPr lang="zh-TW" altLang="en-US" sz="36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。 這 </a:t>
            </a:r>
            <a:r>
              <a:rPr lang="zh-TW" altLang="en-US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是 誡 命 中 的 第 一 、 且 是 最 大 的 。  其 次 也 相 倣 、 就 是 要 愛 人 如 己 。  </a:t>
            </a:r>
            <a:br>
              <a:rPr lang="zh-TW" altLang="en-US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44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6F61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這 兩 條 誡 命 、 是 律 法 和 </a:t>
            </a:r>
            <a:r>
              <a:rPr lang="zh-TW" altLang="en-US" sz="44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6F61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先 </a:t>
            </a:r>
            <a:r>
              <a:rPr lang="zh-TW" altLang="en-US" sz="44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6F61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知 一 切 道 理 的 總 綱 </a:t>
            </a:r>
            <a:r>
              <a:rPr lang="zh-TW" altLang="en-US" sz="44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6F61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  <a:t/>
            </a:r>
            <a:br>
              <a:rPr lang="en-US" altLang="zh-TW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</a:rPr>
            </a:br>
            <a:endParaRPr lang="zh-HK" altLang="en-US" sz="4050" dirty="0">
              <a:solidFill>
                <a:srgbClr val="00FF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693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論斷（太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1-5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「論斷」是人際關係</a:t>
            </a:r>
            <a:r>
              <a:rPr kumimoji="1" lang="en-US" altLang="zh-TW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/ 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團契生活的大敵</a:t>
            </a: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kumimoji="1" lang="zh-TW" altLang="en-US" b="1" i="1" kern="0" dirty="0" smtClean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為</a:t>
            </a:r>
            <a:r>
              <a:rPr kumimoji="1" lang="zh-TW" altLang="en-US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  <a:t>甚麼？</a:t>
            </a:r>
            <a:br>
              <a:rPr kumimoji="1" lang="zh-TW" altLang="en-US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ea"/>
              </a:rPr>
            </a:br>
            <a:r>
              <a:rPr kumimoji="1" lang="zh-TW" altLang="en-US" sz="30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多年建立的關係</a:t>
            </a:r>
            <a:r>
              <a:rPr kumimoji="1" lang="en-US" altLang="zh-TW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/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友情，可能因為「論斷」  </a:t>
            </a: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kumimoji="1" lang="en-US" altLang="zh-TW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所帶來的破壞，就毀於一旦。</a:t>
            </a: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kumimoji="1" lang="en-US" altLang="zh-TW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只需一刻所造成的心靈傷害</a:t>
            </a:r>
            <a:r>
              <a:rPr kumimoji="1" lang="en-US" altLang="zh-TW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/ 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關係破裂，</a:t>
            </a: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 algn="ctr">
              <a:lnSpc>
                <a:spcPts val="4000"/>
              </a:lnSpc>
              <a:buNone/>
            </a:pPr>
            <a:r>
              <a:rPr kumimoji="1" lang="en-US" altLang="zh-TW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卻需要多年才可得到醫治、復原。</a:t>
            </a:r>
            <a:b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</a:br>
            <a:endParaRPr lang="en-US" altLang="zh-TW" sz="3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200866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267494"/>
            <a:ext cx="8064896" cy="4536504"/>
          </a:xfrm>
        </p:spPr>
        <p:txBody>
          <a:bodyPr>
            <a:normAutofit/>
          </a:bodyPr>
          <a:lstStyle/>
          <a:p>
            <a:pPr>
              <a:lnSpc>
                <a:spcPts val="5000"/>
              </a:lnSpc>
            </a:pPr>
            <a:r>
              <a:rPr lang="zh-TW" altLang="en-US" sz="3600" u="sng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太 </a:t>
            </a:r>
            <a:r>
              <a:rPr lang="en-US" altLang="zh-TW" sz="3600" u="sng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7</a:t>
            </a:r>
            <a:r>
              <a:rPr lang="zh-TW" altLang="en-US" sz="3600" u="sng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：</a:t>
            </a:r>
            <a:r>
              <a:rPr lang="en-US" altLang="zh-TW" sz="3600" u="sng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12</a:t>
            </a:r>
            <a:r>
              <a:rPr lang="en-US" altLang="zh-TW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zh-TW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TW" altLang="en-US" sz="36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所 </a:t>
            </a:r>
            <a:r>
              <a:rPr lang="zh-TW" altLang="en-US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以 無 論 何 事  ，</a:t>
            </a:r>
            <a:br>
              <a:rPr lang="zh-TW" altLang="en-US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 們 願 意 人 怎 樣 待 你 們 ， </a:t>
            </a:r>
            <a:br>
              <a:rPr lang="zh-TW" altLang="en-US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你 們 也 要 怎 樣 待 人，</a:t>
            </a:r>
            <a:br>
              <a:rPr lang="zh-TW" altLang="en-US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4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6F61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因 </a:t>
            </a:r>
            <a:r>
              <a:rPr lang="zh-TW" altLang="en-US" sz="44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6F61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為 這 就 是 律 法 和 先 知 的 道 理 （總綱）</a:t>
            </a:r>
            <a:r>
              <a:rPr lang="zh-TW" altLang="en-US" sz="4400" dirty="0" smtClean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6F61">
                    <a:lumMod val="60000"/>
                    <a:lumOff val="4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r>
              <a:rPr lang="en-US" altLang="zh-TW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dirty="0">
                <a:ln w="500">
                  <a:solidFill>
                    <a:srgbClr val="FFF9E5">
                      <a:shade val="20000"/>
                      <a:satMod val="350000"/>
                    </a:srgbClr>
                  </a:solidFill>
                </a:ln>
                <a:solidFill>
                  <a:srgbClr val="FFF9E5">
                    <a:tint val="100000"/>
                    <a:satMod val="250000"/>
                  </a:srgbClr>
                </a:solidFill>
                <a:effectLst>
                  <a:outerShdw blurRad="30000" dist="30000" dir="2700000" algn="tl" rotWithShape="0">
                    <a:srgbClr val="30356E">
                      <a:shade val="45000"/>
                      <a:satMod val="150000"/>
                      <a:alpha val="90000"/>
                    </a:srgbClr>
                  </a:outerShdw>
                  <a:reflection blurRad="12000" stA="25000" endPos="49000" dist="5000" dir="5400000" sy="-100000" algn="bl" rotWithShape="0"/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HK" altLang="en-US" sz="4050" dirty="0">
              <a:solidFill>
                <a:srgbClr val="00FF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240251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論斷（太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1-5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4"/>
            <a:ext cx="9144000" cy="4392487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「論斷」是人際關係</a:t>
            </a:r>
            <a:r>
              <a:rPr kumimoji="1" lang="en-US" altLang="zh-TW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/ 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團契生活的大敵</a:t>
            </a: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4000"/>
              </a:lnSpc>
              <a:buNone/>
            </a:pPr>
            <a:r>
              <a:rPr kumimoji="1" lang="en-US" altLang="zh-TW" b="1" i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			</a:t>
            </a:r>
            <a:r>
              <a:rPr kumimoji="1" lang="zh-TW" altLang="en-US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何謂「論斷」？</a:t>
            </a:r>
            <a:r>
              <a:rPr kumimoji="1" lang="zh-TW" altLang="en-US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/>
            </a:r>
            <a:br>
              <a:rPr kumimoji="1" lang="zh-TW" altLang="en-US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</a:br>
            <a:r>
              <a:rPr kumimoji="1" lang="en-US" altLang="zh-TW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  </a:t>
            </a:r>
            <a:r>
              <a:rPr kumimoji="1" lang="en-US" altLang="zh-TW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 </a:t>
            </a:r>
            <a:r>
              <a:rPr kumimoji="1" lang="zh-TW" altLang="en-US" sz="28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「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論斷」的語意範圍，可以表示：</a:t>
            </a:r>
            <a:b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</a:b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  </a:t>
            </a:r>
            <a:r>
              <a:rPr kumimoji="1" lang="zh-TW" altLang="en-US" sz="28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  </a:t>
            </a:r>
            <a:r>
              <a:rPr kumimoji="1" lang="en-US" altLang="zh-TW" sz="28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1</a:t>
            </a:r>
            <a:r>
              <a:rPr kumimoji="1" lang="en-US" altLang="zh-TW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. 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辨別、公平的審判</a:t>
            </a:r>
            <a:b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</a:b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   </a:t>
            </a:r>
            <a:r>
              <a:rPr kumimoji="1" lang="zh-TW" altLang="en-US" sz="28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 </a:t>
            </a:r>
            <a:r>
              <a:rPr kumimoji="1" lang="en-US" altLang="zh-TW" sz="28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2</a:t>
            </a:r>
            <a:r>
              <a:rPr kumimoji="1" lang="en-US" altLang="zh-TW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. 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不客觀、帶有成見地論斷、</a:t>
            </a:r>
            <a:r>
              <a:rPr kumimoji="1" lang="zh-TW" altLang="en-US" sz="28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定罪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/>
            </a:r>
            <a:b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</a:br>
            <a:r>
              <a:rPr kumimoji="1" lang="en-US" altLang="zh-TW" sz="3000" b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	   </a:t>
            </a:r>
            <a:r>
              <a:rPr kumimoji="1" lang="zh-TW" altLang="en-US" b="1" i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太 </a:t>
            </a:r>
            <a:r>
              <a:rPr kumimoji="1" lang="en-US" altLang="zh-TW" b="1" i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7</a:t>
            </a:r>
            <a:r>
              <a:rPr kumimoji="1" lang="zh-TW" altLang="en-US" b="1" i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：</a:t>
            </a:r>
            <a:r>
              <a:rPr kumimoji="1" lang="en-US" altLang="zh-TW" b="1" i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1-5 </a:t>
            </a:r>
            <a:r>
              <a:rPr kumimoji="1" lang="zh-TW" altLang="en-US" b="1" i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所表達的是哪一種意思？</a:t>
            </a:r>
            <a:r>
              <a:rPr kumimoji="1" lang="zh-TW" altLang="en-US" b="1" i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/>
            </a:r>
            <a:br>
              <a:rPr kumimoji="1" lang="zh-TW" altLang="en-US" b="1" i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</a:br>
            <a:r>
              <a:rPr kumimoji="1" lang="en-US" altLang="zh-TW" b="1" i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	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/>
            </a:r>
            <a:b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</a:b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235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論斷（太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1-5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「論斷」是人際關係</a:t>
            </a:r>
            <a:r>
              <a:rPr kumimoji="1" lang="en-US" altLang="zh-TW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/ 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團契生活的大敵</a:t>
            </a: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5000"/>
              </a:lnSpc>
              <a:buNone/>
            </a:pPr>
            <a:r>
              <a:rPr kumimoji="1" lang="en-US" altLang="zh-TW" b="1" i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			</a:t>
            </a:r>
            <a:r>
              <a:rPr kumimoji="1" lang="zh-TW" altLang="en-US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何謂「論斷」？</a:t>
            </a:r>
            <a:r>
              <a:rPr kumimoji="1" lang="zh-TW" altLang="en-US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/>
            </a:r>
            <a:br>
              <a:rPr kumimoji="1" lang="zh-TW" altLang="en-US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</a:br>
            <a:r>
              <a:rPr kumimoji="1" lang="en-US" altLang="zh-TW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		</a:t>
            </a:r>
            <a:r>
              <a:rPr kumimoji="1" lang="zh-TW" altLang="en-US" b="1" i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這</a:t>
            </a:r>
            <a:r>
              <a:rPr kumimoji="1" lang="zh-TW" altLang="en-US" b="1" i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段經文 整體</a:t>
            </a:r>
            <a:r>
              <a:rPr kumimoji="1" lang="zh-TW" altLang="en-US" b="1" i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所表明的意思是，</a:t>
            </a:r>
            <a:br>
              <a:rPr kumimoji="1" lang="zh-TW" altLang="en-US" b="1" i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</a:br>
            <a:r>
              <a:rPr kumimoji="1" lang="zh-TW" altLang="en-US" b="1" i="1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</a:t>
            </a:r>
            <a:r>
              <a:rPr kumimoji="1" lang="zh-TW" altLang="en-US" sz="3500" b="1" i="1" kern="0" dirty="0" smtClean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要</a:t>
            </a:r>
            <a:r>
              <a:rPr kumimoji="1" lang="zh-TW" altLang="en-US" sz="3500" b="1" i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避免「不客觀、帶有成見地」論斷、定罪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/>
            </a:r>
            <a:b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</a:b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1550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論斷（太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1-5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「論斷」是人際關係</a:t>
            </a:r>
            <a:r>
              <a:rPr kumimoji="1" lang="en-US" altLang="zh-TW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/ </a:t>
            </a:r>
            <a:r>
              <a:rPr kumimoji="1" lang="zh-TW" altLang="en-US" sz="30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團契生活的大敵</a:t>
            </a:r>
            <a:endParaRPr kumimoji="1" lang="en-US" altLang="zh-TW" sz="3000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4000"/>
              </a:lnSpc>
              <a:buNone/>
            </a:pPr>
            <a:r>
              <a:rPr kumimoji="1" lang="en-US" altLang="zh-TW" b="1" i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			</a:t>
            </a:r>
            <a:r>
              <a:rPr kumimoji="1" lang="zh-TW" altLang="en-US" b="1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何謂</a:t>
            </a:r>
            <a:r>
              <a:rPr kumimoji="1" lang="zh-TW" altLang="en-US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「</a:t>
            </a:r>
            <a:r>
              <a:rPr kumimoji="1" lang="zh-TW" altLang="en-US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</a:rPr>
              <a:t>團契</a:t>
            </a:r>
            <a:r>
              <a:rPr kumimoji="1" lang="zh-TW" altLang="en-US" b="1" i="1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」？</a:t>
            </a:r>
            <a:endParaRPr kumimoji="1" lang="en-US" altLang="zh-TW" b="1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3464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論斷（太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1-5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kumimoji="1" lang="en-US" altLang="zh-TW" b="1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koinonia</a:t>
            </a:r>
            <a:r>
              <a:rPr kumimoji="1" lang="zh-TW" altLang="en-US" b="1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 </a:t>
            </a:r>
            <a:r>
              <a:rPr kumimoji="1" lang="zh-TW" altLang="en-US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團契 </a:t>
            </a:r>
            <a:r>
              <a:rPr kumimoji="1" lang="en-US" altLang="zh-TW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/ </a:t>
            </a:r>
            <a:r>
              <a:rPr kumimoji="1" lang="zh-TW" altLang="en-US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相交</a:t>
            </a:r>
          </a:p>
          <a:p>
            <a:pPr marL="0" indent="0">
              <a:lnSpc>
                <a:spcPts val="3600"/>
              </a:lnSpc>
              <a:buNone/>
            </a:pP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徒 </a:t>
            </a: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2:42   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都恆心遵守使徒的</a:t>
            </a:r>
            <a:r>
              <a:rPr kumimoji="1" lang="zh-TW" altLang="en-US" sz="2800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教訓，彼此</a:t>
            </a:r>
            <a:r>
              <a:rPr kumimoji="1" lang="zh-TW" altLang="en-US" sz="2800" b="1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交接</a:t>
            </a:r>
            <a:r>
              <a:rPr kumimoji="1" lang="zh-TW" altLang="en-US" sz="2800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</a:t>
            </a:r>
            <a:r>
              <a:rPr kumimoji="1" lang="en-US" altLang="zh-TW" sz="2800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(fellowship</a:t>
            </a:r>
            <a:r>
              <a:rPr kumimoji="1" lang="en-US" altLang="zh-TW" sz="2800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)</a:t>
            </a:r>
            <a:r>
              <a:rPr kumimoji="1" lang="zh-TW" altLang="en-US" sz="2800" kern="0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，</a:t>
            </a: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	      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擘</a:t>
            </a:r>
            <a:r>
              <a:rPr kumimoji="1" lang="zh-TW" altLang="en-US" sz="2800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餅，祈禱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。</a:t>
            </a:r>
          </a:p>
          <a:p>
            <a:pPr marL="0" indent="0">
              <a:lnSpc>
                <a:spcPts val="3600"/>
              </a:lnSpc>
              <a:buNone/>
            </a:pP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林前 </a:t>
            </a: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10:16  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我們所祝福的</a:t>
            </a:r>
            <a:r>
              <a:rPr kumimoji="1" lang="zh-TW" altLang="en-US" sz="2800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杯，豈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不是</a:t>
            </a:r>
            <a:r>
              <a:rPr kumimoji="1" lang="zh-TW" altLang="en-US" sz="2800" b="1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同領</a:t>
            </a:r>
            <a:r>
              <a:rPr kumimoji="1" lang="zh-TW" altLang="en-US" sz="2800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 </a:t>
            </a:r>
            <a:r>
              <a:rPr kumimoji="1" lang="en-US" altLang="zh-TW" sz="2800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(communion of </a:t>
            </a:r>
          </a:p>
          <a:p>
            <a:pPr marL="0" indent="0">
              <a:lnSpc>
                <a:spcPts val="3600"/>
              </a:lnSpc>
              <a:buNone/>
            </a:pPr>
            <a:r>
              <a:rPr kumimoji="1" lang="en-US" altLang="zh-TW" sz="28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               </a:t>
            </a:r>
            <a:r>
              <a:rPr kumimoji="1" lang="en-US" altLang="zh-TW" sz="2800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/ sharing in</a:t>
            </a:r>
            <a:r>
              <a:rPr kumimoji="1" lang="en-US" altLang="zh-TW" sz="2800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) 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基督的血</a:t>
            </a:r>
            <a:r>
              <a:rPr kumimoji="1" lang="zh-TW" altLang="en-US" sz="2800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麼？</a:t>
            </a:r>
            <a:endParaRPr kumimoji="1" lang="en-US" altLang="zh-TW" sz="2800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	      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我們所擘開的</a:t>
            </a:r>
            <a:r>
              <a:rPr kumimoji="1" lang="zh-TW" altLang="en-US" sz="2800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餅，豈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不是</a:t>
            </a:r>
            <a:r>
              <a:rPr kumimoji="1" lang="zh-TW" altLang="en-US" sz="2800" b="1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同領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基督的身體</a:t>
            </a:r>
            <a:r>
              <a:rPr kumimoji="1" lang="zh-TW" altLang="en-US" sz="2800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麼？</a:t>
            </a:r>
            <a:endParaRPr kumimoji="1" lang="zh-TW" altLang="en-US" sz="2800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sz="3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319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830"/>
            <a:ext cx="9144000" cy="477687"/>
          </a:xfrm>
        </p:spPr>
        <p:txBody>
          <a:bodyPr>
            <a:noAutofit/>
          </a:bodyPr>
          <a:lstStyle/>
          <a:p>
            <a:pPr algn="l"/>
            <a:r>
              <a:rPr kumimoji="1" lang="zh-HK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 兩個</a:t>
            </a:r>
            <a:r>
              <a:rPr kumimoji="1" lang="zh-TW" altLang="en-US" sz="2800" b="1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n-cs"/>
              </a:rPr>
              <a:t>「危機」： 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1.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 論斷（太 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7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：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1-5</a:t>
            </a:r>
            <a:r>
              <a:rPr kumimoji="1" lang="zh-TW" altLang="en-US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）</a:t>
            </a:r>
            <a:r>
              <a:rPr kumimoji="1" lang="en-US" altLang="zh-TW" sz="2800" b="1" kern="0" dirty="0">
                <a:solidFill>
                  <a:srgbClr val="FC96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</a:t>
            </a:r>
            <a:endParaRPr lang="zh-HK" altLang="en-US" sz="2800" dirty="0">
              <a:solidFill>
                <a:srgbClr val="FC964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0" y="627535"/>
            <a:ext cx="9144000" cy="4320480"/>
          </a:xfrm>
          <a:solidFill>
            <a:schemeClr val="bg1">
              <a:lumMod val="95000"/>
              <a:alpha val="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ts val="4000"/>
              </a:lnSpc>
              <a:buNone/>
            </a:pPr>
            <a:r>
              <a:rPr kumimoji="1" lang="en-US" altLang="zh-TW" b="1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koinonia</a:t>
            </a:r>
            <a:r>
              <a:rPr kumimoji="1" lang="zh-TW" altLang="en-US" b="1" i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 </a:t>
            </a:r>
            <a:r>
              <a:rPr kumimoji="1" lang="zh-TW" altLang="en-US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團契 </a:t>
            </a:r>
            <a:r>
              <a:rPr kumimoji="1" lang="en-US" altLang="zh-TW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/ </a:t>
            </a:r>
            <a:r>
              <a:rPr kumimoji="1" lang="zh-TW" altLang="en-US" b="1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相交</a:t>
            </a:r>
            <a:endParaRPr kumimoji="1" lang="en-US" altLang="zh-TW" b="1" kern="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腓 </a:t>
            </a: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1:5    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因為從頭一天直到</a:t>
            </a:r>
            <a:r>
              <a:rPr kumimoji="1" lang="zh-TW" altLang="en-US" sz="2800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如今，你們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是</a:t>
            </a:r>
            <a:r>
              <a:rPr kumimoji="1" lang="zh-TW" altLang="en-US" sz="2800" b="1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同心合意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的興旺</a:t>
            </a:r>
            <a:endParaRPr kumimoji="1" lang="en-US" altLang="zh-TW" sz="2800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福音。（新譯本：都在福音的事工上</a:t>
            </a:r>
            <a:r>
              <a:rPr kumimoji="1" lang="zh-TW" altLang="en-US" sz="2800" b="1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有分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）“</a:t>
            </a: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your </a:t>
            </a:r>
          </a:p>
          <a:p>
            <a:pPr marL="0" indent="0">
              <a:lnSpc>
                <a:spcPts val="3600"/>
              </a:lnSpc>
              <a:buNone/>
            </a:pP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</a:t>
            </a:r>
            <a:r>
              <a:rPr kumimoji="1" lang="en-US" altLang="zh-TW" sz="2800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fellowship</a:t>
            </a: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in the gospel” /“your </a:t>
            </a:r>
            <a:r>
              <a:rPr kumimoji="1" lang="en-US" altLang="zh-TW" sz="2800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participation</a:t>
            </a: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in the gospel”</a:t>
            </a:r>
          </a:p>
          <a:p>
            <a:pPr marL="0" indent="0">
              <a:lnSpc>
                <a:spcPts val="3600"/>
              </a:lnSpc>
              <a:buNone/>
            </a:pP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腓 </a:t>
            </a: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2:1    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所以，在基督裡若有甚麼勸勉，愛心有甚麼安慰，</a:t>
            </a:r>
            <a:endParaRPr kumimoji="1" lang="en-US" altLang="zh-TW" sz="2800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3600"/>
              </a:lnSpc>
              <a:buNone/>
            </a:pP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聖靈有</a:t>
            </a:r>
            <a:r>
              <a:rPr kumimoji="1" lang="zh-TW" altLang="en-US" sz="2800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甚麼</a:t>
            </a:r>
            <a:r>
              <a:rPr kumimoji="1" lang="zh-TW" altLang="en-US" sz="2800" b="1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交通</a:t>
            </a:r>
            <a:r>
              <a:rPr kumimoji="1" lang="zh-TW" altLang="en-US" sz="2800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（</a:t>
            </a:r>
            <a:r>
              <a:rPr kumimoji="1" lang="en-US" altLang="zh-TW" sz="2800" kern="0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any </a:t>
            </a:r>
            <a:r>
              <a:rPr kumimoji="1" lang="en-US" altLang="zh-TW" sz="2800" u="sng" kern="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fellowship</a:t>
            </a:r>
            <a:r>
              <a:rPr kumimoji="1" lang="en-US" altLang="zh-TW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 of the Spirit</a:t>
            </a:r>
            <a:r>
              <a:rPr kumimoji="1" lang="zh-TW" altLang="en-US" sz="2800" kern="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新細明體"/>
                <a:cs typeface="+mj-cs"/>
              </a:rPr>
              <a:t>）</a:t>
            </a:r>
          </a:p>
          <a:p>
            <a:pPr marL="0" indent="0">
              <a:lnSpc>
                <a:spcPts val="4000"/>
              </a:lnSpc>
              <a:buNone/>
            </a:pPr>
            <a:endParaRPr kumimoji="1" lang="en-US" altLang="zh-TW" sz="2800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4000"/>
              </a:lnSpc>
              <a:buNone/>
            </a:pPr>
            <a:endParaRPr kumimoji="1" lang="en-US" altLang="zh-TW" sz="2800" kern="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新細明體"/>
              <a:cs typeface="+mj-cs"/>
            </a:endParaRPr>
          </a:p>
          <a:p>
            <a:pPr marL="0" indent="0">
              <a:lnSpc>
                <a:spcPts val="4000"/>
              </a:lnSpc>
              <a:buNone/>
            </a:pPr>
            <a:endParaRPr lang="en-US" altLang="zh-TW" sz="3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3600"/>
              </a:lnSpc>
              <a:buNone/>
            </a:pP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7882391"/>
      </p:ext>
    </p:extLst>
  </p:cSld>
  <p:clrMapOvr>
    <a:masterClrMapping/>
  </p:clrMapOvr>
</p:sld>
</file>

<file path=ppt/theme/theme1.xml><?xml version="1.0" encoding="utf-8"?>
<a:theme xmlns:a="http://schemas.openxmlformats.org/drawingml/2006/main" name="6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luxe">
  <a:themeElements>
    <a:clrScheme name="Deluxe">
      <a:dk1>
        <a:sysClr val="windowText" lastClr="000000"/>
      </a:dk1>
      <a:lt1>
        <a:sysClr val="window" lastClr="FFFFFF"/>
      </a:lt1>
      <a:dk2>
        <a:srgbClr val="30356E"/>
      </a:dk2>
      <a:lt2>
        <a:srgbClr val="FFF9E5"/>
      </a:lt2>
      <a:accent1>
        <a:srgbClr val="CC4757"/>
      </a:accent1>
      <a:accent2>
        <a:srgbClr val="FF6F61"/>
      </a:accent2>
      <a:accent3>
        <a:srgbClr val="FF953E"/>
      </a:accent3>
      <a:accent4>
        <a:srgbClr val="F8BD52"/>
      </a:accent4>
      <a:accent5>
        <a:srgbClr val="46A6BD"/>
      </a:accent5>
      <a:accent6>
        <a:srgbClr val="5488BC"/>
      </a:accent6>
      <a:hlink>
        <a:srgbClr val="FA7D7A"/>
      </a:hlink>
      <a:folHlink>
        <a:srgbClr val="FFCF3E"/>
      </a:folHlink>
    </a:clrScheme>
    <a:fontScheme name="Deluxe">
      <a:maj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新魏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luxe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280000"/>
              </a:schemeClr>
            </a:gs>
            <a:gs pos="14000">
              <a:schemeClr val="phClr">
                <a:tint val="37000"/>
                <a:satMod val="250000"/>
              </a:schemeClr>
            </a:gs>
            <a:gs pos="45000">
              <a:schemeClr val="phClr">
                <a:tint val="53000"/>
                <a:satMod val="220000"/>
              </a:schemeClr>
            </a:gs>
            <a:gs pos="65000">
              <a:schemeClr val="phClr">
                <a:tint val="53000"/>
                <a:satMod val="220000"/>
              </a:schemeClr>
            </a:gs>
            <a:gs pos="86000">
              <a:schemeClr val="phClr">
                <a:tint val="42000"/>
                <a:satMod val="240000"/>
              </a:schemeClr>
            </a:gs>
            <a:gs pos="100000">
              <a:schemeClr val="phClr">
                <a:tint val="20000"/>
                <a:satMod val="23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0000">
              <a:schemeClr val="phClr">
                <a:satMod val="150000"/>
              </a:schemeClr>
            </a:gs>
            <a:gs pos="100000">
              <a:schemeClr val="phClr">
                <a:tint val="75000"/>
                <a:satMod val="20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atMod val="14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52400"/>
            <a:contourClr>
              <a:schemeClr val="phClr"/>
            </a:contourClr>
          </a:sp3d>
        </a:effectStyle>
        <a:effectStyle>
          <a:effectLst>
            <a:reflection blurRad="12700" stA="26000" endPos="28000" dist="38100" dir="5400000" sy="-100000"/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prstMaterial="powder">
            <a:bevelT w="190500" h="1016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3000"/>
                <a:satMod val="1550000"/>
              </a:schemeClr>
            </a:gs>
            <a:gs pos="1000">
              <a:schemeClr val="phClr">
                <a:tint val="48000"/>
                <a:satMod val="155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r="210000" b="300000"/>
          </a:path>
        </a:gradFill>
        <a:gradFill rotWithShape="1">
          <a:gsLst>
            <a:gs pos="5000">
              <a:schemeClr val="phClr">
                <a:tint val="38000"/>
                <a:satMod val="1800000"/>
              </a:schemeClr>
            </a:gs>
            <a:gs pos="5000">
              <a:schemeClr val="phClr">
                <a:tint val="40000"/>
                <a:satMod val="1800000"/>
              </a:schemeClr>
            </a:gs>
            <a:gs pos="90000">
              <a:schemeClr val="phClr">
                <a:shade val="18000"/>
                <a:satMod val="275000"/>
              </a:schemeClr>
            </a:gs>
          </a:gsLst>
          <a:path path="circle">
            <a:fillToRect l="20000" t="30000" r="135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42447</TotalTime>
  <Words>1735</Words>
  <Application>Microsoft Office PowerPoint</Application>
  <PresentationFormat>如螢幕大小 (16:9)</PresentationFormat>
  <Paragraphs>167</Paragraphs>
  <Slides>40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3</vt:i4>
      </vt:variant>
      <vt:variant>
        <vt:lpstr>投影片標題</vt:lpstr>
      </vt:variant>
      <vt:variant>
        <vt:i4>40</vt:i4>
      </vt:variant>
    </vt:vector>
  </HeadingPairs>
  <TitlesOfParts>
    <vt:vector size="43" baseType="lpstr">
      <vt:lpstr>6_Office 佈景主題</vt:lpstr>
      <vt:lpstr>Azure</vt:lpstr>
      <vt:lpstr>Deluxe</vt:lpstr>
      <vt:lpstr>團契生活的「危」與「機」</vt:lpstr>
      <vt:lpstr>投影片 2</vt:lpstr>
      <vt:lpstr>兩個「危機」： 1.「論斷」（ 7：1-5）  2.「不加分辨」 （ 7：6）  一個「轉機」： 靈裡貧窮（太 5：3）， 在禱告上堅持不懈（太 7：7-11）  </vt:lpstr>
      <vt:lpstr> 兩個「危機」：  1.  論斷（太 7：1-5） </vt:lpstr>
      <vt:lpstr> 兩個「危機」：  1.  論斷（太 7：1-5） </vt:lpstr>
      <vt:lpstr> 兩個「危機」：  1.  論斷（太 7：1-5） </vt:lpstr>
      <vt:lpstr> 兩個「危機」：  1.  論斷（太 7：1-5） </vt:lpstr>
      <vt:lpstr> 兩個「危機」：  1.  論斷（太 7：1-5） </vt:lpstr>
      <vt:lpstr> 兩個「危機」：  1.  論斷（太 7：1-5） </vt:lpstr>
      <vt:lpstr> 兩個「危機」：  1.  論斷（太 7：1-5） </vt:lpstr>
      <vt:lpstr> 兩個「危機」：  1.  論斷（太 7：1-5） </vt:lpstr>
      <vt:lpstr> 兩個「危機」：  1.  論斷（太 7：1-5） </vt:lpstr>
      <vt:lpstr> 兩個「危機」：  1.  論斷（太 7：1-5） </vt:lpstr>
      <vt:lpstr>兩個「危機」： 1.「論斷」 （ 7：1-5）  2.「不加分辨」（ 7：6）  一個「轉機」： 靈裡貧窮（太 5：3）， 在禱告上堅持不懈（太 7：7-11）  </vt:lpstr>
      <vt:lpstr> 兩個「危機」：  2. 不加分辨（太 7：6） </vt:lpstr>
      <vt:lpstr> 兩個「危機」：  2. 不加分辨（太 7：6） </vt:lpstr>
      <vt:lpstr>投影片 17</vt:lpstr>
      <vt:lpstr>投影片 18</vt:lpstr>
      <vt:lpstr> 兩個「危機」：  2. 不加分辨（太 7：6） </vt:lpstr>
      <vt:lpstr> 兩個「危機」：  2. 不加分辨（太 7：6） </vt:lpstr>
      <vt:lpstr> 兩個「危機」：  2. 不加分辨（太 7：6） </vt:lpstr>
      <vt:lpstr> 兩個「危機」：  2. 不加分辨（太 7：6） </vt:lpstr>
      <vt:lpstr>利未記 19:13-15 19:13  「不可欺壓你的鄰舍，也不可搶奪他的物。雇工人的工價，不可在你那裡過夜，留到早晨。  19:14  不可咒罵聾子，也不可將絆腳石放在瞎子面前，只要敬畏你的神。我是耶和華。  19:15  「你們施行審判，不可行不義；不可偏護窮人，也不可重看有勢力的人，只要按著公義審判你的鄰舍。 </vt:lpstr>
      <vt:lpstr>出埃及記 23: 2-3 23:2  不可隨眾行惡；不可在爭訟的事上 隨眾偏行，作見證屈枉正直；  23:3  也不可在爭訟的事上偏護窮人。  </vt:lpstr>
      <vt:lpstr> 兩個「危機」：  2. 不加分辨（太 7：6） </vt:lpstr>
      <vt:lpstr> 兩個「危機」：  2. 不加分辨（太 7：6） </vt:lpstr>
      <vt:lpstr> 兩個「危機」：  2. 不加分辨（太 7：6） </vt:lpstr>
      <vt:lpstr> 兩個「危機」：  2. 不加分辨（太 7：6） </vt:lpstr>
      <vt:lpstr> 兩個「危機」：  2. 不加分辨（太 7：6） </vt:lpstr>
      <vt:lpstr> 兩個「危機」：  2. 不加分辨（太 7：6） </vt:lpstr>
      <vt:lpstr> 兩個「危機」：  2. 不加分辨（太 7：6） </vt:lpstr>
      <vt:lpstr> 兩個「危機」：  2. 不加分辨（太 7：6） </vt:lpstr>
      <vt:lpstr>兩個「危機」： 1.「論斷」（ 7：1-5） 2.「不加分辨」 （ 7：6）  一個「轉機」： 靈裡貧窮（太 5：3）， 在禱告上堅持不懈（太 7：7-11）  </vt:lpstr>
      <vt:lpstr> 一個「轉機」：  靈裡貧窮（太 5：3）</vt:lpstr>
      <vt:lpstr> 一個「轉機」：  靈裡貧窮（太 5：3）</vt:lpstr>
      <vt:lpstr> 一個「轉機」：  靈裡貧窮（太 5：3）</vt:lpstr>
      <vt:lpstr> 一個「轉機」：  靈裡貧窮（太 5：3）</vt:lpstr>
      <vt:lpstr>兩個「危機」： 1.「論斷」（ 7：1-5） 2.「不加分辨」 （ 7：6）  一個「轉機」： 靈裡貧窮（太 5：3）， 在禱告上堅持不懈（太 7：7-11）  </vt:lpstr>
      <vt:lpstr>太 22：37-40 耶 穌 對 他 說 、 你 要 盡 心 、 盡 性 、 盡 意 、 愛 主 你 的 　 神 。 這 是 誡 命 中 的 第 一 、 且 是 最 大 的 。  其 次 也 相 倣 、 就 是 要 愛 人 如 己 。   這 兩 條 誡 命 、 是 律 法 和 先 知 一 切 道 理 的 總 綱 。 </vt:lpstr>
      <vt:lpstr>太 7：12 所 以 無 論 何 事  ， 你 們 願 意 人 怎 樣 待 你 們 ，  你 們 也 要 怎 樣 待 人， 因 為 這 就 是 律 法 和 先 知 的 道 理 （總綱）。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admin</dc:creator>
  <cp:lastModifiedBy>Andrew</cp:lastModifiedBy>
  <cp:revision>1600</cp:revision>
  <cp:lastPrinted>2019-01-05T01:06:30Z</cp:lastPrinted>
  <dcterms:created xsi:type="dcterms:W3CDTF">2013-12-07T04:13:27Z</dcterms:created>
  <dcterms:modified xsi:type="dcterms:W3CDTF">2020-02-01T03:19:28Z</dcterms:modified>
</cp:coreProperties>
</file>