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8">
  <p:sldMasterIdLst>
    <p:sldMasterId id="2147484249" r:id="rId1"/>
  </p:sldMasterIdLst>
  <p:notesMasterIdLst>
    <p:notesMasterId r:id="rId33"/>
  </p:notesMasterIdLst>
  <p:handoutMasterIdLst>
    <p:handoutMasterId r:id="rId34"/>
  </p:handoutMasterIdLst>
  <p:sldIdLst>
    <p:sldId id="511" r:id="rId2"/>
    <p:sldId id="461" r:id="rId3"/>
    <p:sldId id="477" r:id="rId4"/>
    <p:sldId id="488" r:id="rId5"/>
    <p:sldId id="513" r:id="rId6"/>
    <p:sldId id="515" r:id="rId7"/>
    <p:sldId id="514" r:id="rId8"/>
    <p:sldId id="517" r:id="rId9"/>
    <p:sldId id="518" r:id="rId10"/>
    <p:sldId id="523" r:id="rId11"/>
    <p:sldId id="519" r:id="rId12"/>
    <p:sldId id="520" r:id="rId13"/>
    <p:sldId id="521" r:id="rId14"/>
    <p:sldId id="522" r:id="rId15"/>
    <p:sldId id="524" r:id="rId16"/>
    <p:sldId id="534" r:id="rId17"/>
    <p:sldId id="516" r:id="rId18"/>
    <p:sldId id="525" r:id="rId19"/>
    <p:sldId id="478" r:id="rId20"/>
    <p:sldId id="467" r:id="rId21"/>
    <p:sldId id="532" r:id="rId22"/>
    <p:sldId id="533" r:id="rId23"/>
    <p:sldId id="510" r:id="rId24"/>
    <p:sldId id="512" r:id="rId25"/>
    <p:sldId id="526" r:id="rId26"/>
    <p:sldId id="527" r:id="rId27"/>
    <p:sldId id="535" r:id="rId28"/>
    <p:sldId id="528" r:id="rId29"/>
    <p:sldId id="529" r:id="rId30"/>
    <p:sldId id="530" r:id="rId31"/>
    <p:sldId id="531" r:id="rId32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99FF99"/>
    <a:srgbClr val="FFFF99"/>
    <a:srgbClr val="C4EFFF"/>
    <a:srgbClr val="F33C03"/>
    <a:srgbClr val="000099"/>
    <a:srgbClr val="FBCD79"/>
    <a:srgbClr val="FFFF66"/>
    <a:srgbClr val="5BD4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2689" autoAdjust="0"/>
  </p:normalViewPr>
  <p:slideViewPr>
    <p:cSldViewPr>
      <p:cViewPr>
        <p:scale>
          <a:sx n="106" d="100"/>
          <a:sy n="106" d="100"/>
        </p:scale>
        <p:origin x="-120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520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6094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一年之在計在於春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a new page : not from 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世俗事情 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==&gt;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屬靈事情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776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are apart from God, no history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754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出</a:t>
            </a:r>
            <a:r>
              <a:rPr lang="en-US" altLang="zh-TW" dirty="0" smtClean="0"/>
              <a:t>23:14-15</a:t>
            </a:r>
          </a:p>
          <a:p>
            <a:endParaRPr lang="en-US" altLang="zh-HK" dirty="0" smtClean="0"/>
          </a:p>
          <a:p>
            <a:r>
              <a:rPr lang="en-US" altLang="zh-TW" dirty="0" smtClean="0"/>
              <a:t>23:14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一年三次、你要向我守節。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23:15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你要守除酵節、照我所吩咐你的、在亞筆月內所定的日期、喫無酵餅七天．誰也不可空手朝見我、因為你是這月出了埃及。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dirty="0" smtClean="0"/>
              <a:t>23:16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又要守收割節、所收的是你田間所種勞碌得來初熟之物．並在年底收藏、要守收藏節。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350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646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「民以食為先」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食 ：賴以為生的基本生理元素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「人活著，不是單靠食物」「吃甚麼，喝甚麼」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活著的終極關懷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(ultimate concern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我今天存活的理由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我為了甚麼而生活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026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20/1/2020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9" y="0"/>
            <a:ext cx="91564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31840" y="267494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0070C0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節期的再思</a:t>
            </a:r>
            <a:endParaRPr lang="zh-HK" altLang="en-US" sz="5400" b="1" dirty="0">
              <a:solidFill>
                <a:srgbClr val="0070C0"/>
              </a:solidFill>
              <a:latin typeface="華康文徵明體W4" panose="03000409000000000000" pitchFamily="65" charset="-120"/>
              <a:ea typeface="華康文徵明體W4" panose="030004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23427" r="3179" b="22106"/>
          <a:stretch/>
        </p:blipFill>
        <p:spPr bwMode="auto">
          <a:xfrm>
            <a:off x="-12449" y="0"/>
            <a:ext cx="915644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304800" y="800100"/>
            <a:ext cx="685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zh-TW" altLang="en-US" sz="3200">
                <a:solidFill>
                  <a:schemeClr val="bg1"/>
                </a:solidFill>
                <a:ea typeface="SimHei" pitchFamily="49" charset="-122"/>
              </a:rPr>
              <a:t>割</a:t>
            </a:r>
          </a:p>
          <a:p>
            <a:pPr algn="ctr"/>
            <a:r>
              <a:rPr kumimoji="1" lang="zh-TW" altLang="en-US" sz="3200">
                <a:solidFill>
                  <a:schemeClr val="bg1"/>
                </a:solidFill>
                <a:ea typeface="SimHei" pitchFamily="49" charset="-122"/>
              </a:rPr>
              <a:t>禮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24256" r="3365" b="22377"/>
          <a:stretch/>
        </p:blipFill>
        <p:spPr bwMode="auto">
          <a:xfrm>
            <a:off x="-12739" y="30419"/>
            <a:ext cx="915673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23203" r="3188" b="21456"/>
          <a:stretch/>
        </p:blipFill>
        <p:spPr bwMode="auto">
          <a:xfrm>
            <a:off x="-36512" y="0"/>
            <a:ext cx="9180512" cy="515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5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1059582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/>
              <a:t>神的賜福  </a:t>
            </a:r>
            <a:endParaRPr lang="en-US" altLang="zh-TW" sz="6000" b="1" dirty="0" smtClean="0"/>
          </a:p>
          <a:p>
            <a:pPr algn="ctr"/>
            <a:r>
              <a:rPr lang="zh-TW" altLang="en-US" sz="6000" b="1" dirty="0" smtClean="0"/>
              <a:t>人的回應</a:t>
            </a:r>
            <a:endParaRPr lang="zh-HK" altLang="en-US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22893" r="3677" b="21349"/>
          <a:stretch/>
        </p:blipFill>
        <p:spPr bwMode="auto">
          <a:xfrm>
            <a:off x="10380" y="0"/>
            <a:ext cx="91336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7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23312" r="3553" b="21789"/>
          <a:stretch/>
        </p:blipFill>
        <p:spPr bwMode="auto">
          <a:xfrm>
            <a:off x="0" y="28972"/>
            <a:ext cx="9157901" cy="512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7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826504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HK" sz="2800" dirty="0"/>
              <a:t>羅</a:t>
            </a:r>
            <a:r>
              <a:rPr lang="x-none" altLang="zh-HK" sz="2800" dirty="0"/>
              <a:t>4:9 … … </a:t>
            </a:r>
            <a:r>
              <a:rPr lang="zh-TW" altLang="zh-HK" sz="2800" dirty="0"/>
              <a:t>亞伯拉罕的信，就算為他的義，</a:t>
            </a:r>
            <a:r>
              <a:rPr lang="x-none" altLang="zh-HK" sz="2800" dirty="0"/>
              <a:t> 10 </a:t>
            </a:r>
            <a:r>
              <a:rPr lang="zh-TW" altLang="zh-HK" sz="2800" dirty="0"/>
              <a:t>是怎麼算的呢？是在他受割禮的時候呢？是在他未受割禮的時候呢？不是在受割禮的時候，乃是在未受割禮的時候。</a:t>
            </a:r>
            <a:r>
              <a:rPr lang="x-none" altLang="zh-HK" sz="2800" dirty="0"/>
              <a:t> 11 </a:t>
            </a:r>
            <a:r>
              <a:rPr lang="zh-TW" altLang="zh-HK" sz="2800" dirty="0"/>
              <a:t>並且他受了</a:t>
            </a:r>
            <a:r>
              <a:rPr lang="zh-TW" altLang="zh-HK" sz="2800" b="1" dirty="0">
                <a:solidFill>
                  <a:srgbClr val="FF0000"/>
                </a:solidFill>
              </a:rPr>
              <a:t>割禮的記號</a:t>
            </a:r>
            <a:r>
              <a:rPr lang="x-none" altLang="zh-HK" sz="2800" b="1" dirty="0">
                <a:solidFill>
                  <a:srgbClr val="FF0000"/>
                </a:solidFill>
              </a:rPr>
              <a:t>(</a:t>
            </a:r>
            <a:r>
              <a:rPr lang="en-US" altLang="zh-HK" sz="2800" b="1" dirty="0">
                <a:solidFill>
                  <a:srgbClr val="FF0000"/>
                </a:solidFill>
              </a:rPr>
              <a:t>the sign of circumcision</a:t>
            </a:r>
            <a:r>
              <a:rPr lang="x-none" altLang="zh-HK" sz="2800" b="1" dirty="0">
                <a:solidFill>
                  <a:srgbClr val="FF0000"/>
                </a:solidFill>
              </a:rPr>
              <a:t>)</a:t>
            </a:r>
            <a:r>
              <a:rPr lang="zh-TW" altLang="zh-HK" sz="2800" dirty="0"/>
              <a:t>，作他未受割禮的時候</a:t>
            </a:r>
            <a:r>
              <a:rPr lang="zh-TW" altLang="zh-HK" sz="2800" b="1" dirty="0">
                <a:solidFill>
                  <a:srgbClr val="FF0000"/>
                </a:solidFill>
              </a:rPr>
              <a:t>因信稱義的印證</a:t>
            </a:r>
            <a:r>
              <a:rPr lang="zh-TW" altLang="zh-HK" sz="2800" dirty="0"/>
              <a:t>，叫他作一切未受割禮而信之人的父，使他們也算為義；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24329" r="3261" b="22686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9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60960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000" b="1" dirty="0" smtClean="0"/>
              <a:t>立約</a:t>
            </a:r>
            <a:r>
              <a:rPr lang="zh-TW" altLang="en-US" sz="4000" b="1" dirty="0" smtClean="0"/>
              <a:t>子民</a:t>
            </a:r>
            <a:r>
              <a:rPr lang="zh-TW" altLang="zh-HK" sz="4000" b="1" dirty="0" smtClean="0"/>
              <a:t>的</a:t>
            </a:r>
            <a:r>
              <a:rPr lang="zh-TW" altLang="zh-HK" sz="4000" b="1" dirty="0"/>
              <a:t>身份</a:t>
            </a:r>
            <a:endParaRPr lang="zh-HK" altLang="en-US" sz="4000" b="1" dirty="0"/>
          </a:p>
        </p:txBody>
      </p:sp>
      <p:sp>
        <p:nvSpPr>
          <p:cNvPr id="3" name="矩形 2"/>
          <p:cNvSpPr/>
          <p:nvPr/>
        </p:nvSpPr>
        <p:spPr>
          <a:xfrm>
            <a:off x="2339752" y="1923678"/>
            <a:ext cx="49215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8000" b="1" dirty="0">
                <a:latin typeface="Bwhebb" panose="00000400000000000000" pitchFamily="2" charset="0"/>
              </a:rPr>
              <a:t>hL'gUs.  </a:t>
            </a:r>
            <a:r>
              <a:rPr lang="en-US" altLang="zh-HK" sz="4000" b="1" dirty="0"/>
              <a:t>(segullah)</a:t>
            </a:r>
            <a:endParaRPr lang="zh-TW" altLang="zh-HK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t="22850" r="3233" b="21807"/>
          <a:stretch/>
        </p:blipFill>
        <p:spPr bwMode="auto">
          <a:xfrm>
            <a:off x="19380" y="0"/>
            <a:ext cx="9124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b="4213"/>
          <a:stretch/>
        </p:blipFill>
        <p:spPr bwMode="auto">
          <a:xfrm>
            <a:off x="0" y="9006"/>
            <a:ext cx="9144000" cy="513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4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97" y="239469"/>
            <a:ext cx="981375" cy="46081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23900" r="2829" b="21520"/>
          <a:stretch/>
        </p:blipFill>
        <p:spPr bwMode="auto">
          <a:xfrm>
            <a:off x="16605" y="12454"/>
            <a:ext cx="912739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0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99592" y="1131590"/>
            <a:ext cx="72717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5:10 以色列人在吉甲安營．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正月十四日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晚上、在耶利哥的平原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守逾越節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r>
              <a:rPr kumimoji="1" lang="zh-HK" altLang="zh-H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HK" altLang="zh-HK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24310" r="3849" b="20814"/>
          <a:stretch/>
        </p:blipFill>
        <p:spPr bwMode="auto">
          <a:xfrm>
            <a:off x="580" y="-11410"/>
            <a:ext cx="9143419" cy="51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猶太人曆法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4860032" y="51470"/>
            <a:ext cx="3312368" cy="16561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28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00225"/>
              </p:ext>
            </p:extLst>
          </p:nvPr>
        </p:nvGraphicFramePr>
        <p:xfrm>
          <a:off x="-1" y="-1"/>
          <a:ext cx="9144001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20"/>
                <a:gridCol w="1548581"/>
                <a:gridCol w="1548581"/>
                <a:gridCol w="1327355"/>
                <a:gridCol w="1369492"/>
                <a:gridCol w="1306286"/>
                <a:gridCol w="1306286"/>
              </a:tblGrid>
              <a:tr h="407141">
                <a:tc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征服迦南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佔領迦南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3488112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分段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1-5</a:t>
                      </a:r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  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預備進入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勉勵領袖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探耶利哥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過約但河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(3)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立石為記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(4)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吉甲割禮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(5)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6-8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征服中部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攻耶利哥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(6)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亞干犯罪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(7)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再攻艾城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(8)</a:t>
                      </a:r>
                    </a:p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9-12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南征北伐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基遍結盟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(9)</a:t>
                      </a: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諸王崩潰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(10-12)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13-17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五支派分地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吉甲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TW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河東分地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(13)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猶大分地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(14,15)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以法蓮分地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(16)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瑪拿西分地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(17)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18-21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七支派分地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示羅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便雅憫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(18)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西緬、西布倫、以薩迦、亞設、拿弗他利、但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(19)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建立逃城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(20)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利未之業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(21)</a:t>
                      </a:r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22-24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見證之壇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(23-24)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20442">
                <a:tc row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主題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進入迦南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規劃迦南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20442">
                <a:tc v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克敵致勝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定居迦南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0736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時間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大約有七年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大約有十八年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23671" r="10416" b="31227"/>
          <a:stretch/>
        </p:blipFill>
        <p:spPr bwMode="auto">
          <a:xfrm>
            <a:off x="0" y="13446"/>
            <a:ext cx="9144000" cy="51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逾越節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https://static.wixstatic.com/media/cd7df8_7468d263d2fc4077be62054203886913~mv2.jpg/v1/fill/w_675,h_537,al_c,q_85,usm_0.66_1.00_0.01/cd7df8_7468d263d2fc4077be62054203886913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6" descr="https://static.wixstatic.com/media/cd7df8_7468d263d2fc4077be62054203886913~mv2.jpg/v1/fill/w_675,h_537,al_c,q_85,usm_0.66_1.00_0.01/cd7df8_7468d263d2fc4077be62054203886913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29108" r="35236" b="1876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5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" b="7830"/>
          <a:stretch/>
        </p:blipFill>
        <p:spPr bwMode="auto">
          <a:xfrm>
            <a:off x="179512" y="195486"/>
            <a:ext cx="87129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5142"/>
          <a:stretch/>
        </p:blipFill>
        <p:spPr bwMode="auto">
          <a:xfrm>
            <a:off x="-5226" y="0"/>
            <a:ext cx="91492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cd7df8_58dc69a3ecc4436f98ca8217b727b8ef~mv2.jpg/v1/fill/w_675,h_487,al_c,lg_1,q_80/cd7df8_58dc69a3ecc4436f98ca8217b727b8ef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20780" r="34712" b="31780"/>
          <a:stretch/>
        </p:blipFill>
        <p:spPr bwMode="auto">
          <a:xfrm>
            <a:off x="0" y="0"/>
            <a:ext cx="62281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228184" y="160338"/>
            <a:ext cx="273630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烤羊骨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Zeroah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 smtClean="0">
                <a:latin typeface="Adobe 繁黑體 Std B" pitchFamily="34" charset="-120"/>
                <a:ea typeface="Adobe 繁黑體 Std B" pitchFamily="34" charset="-120"/>
              </a:rPr>
              <a:t>苦</a:t>
            </a: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菜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Maror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帶有苦味的香草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Chazeret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甜沙拉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Charoset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綠色蔬菜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Karpas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烤蛋</a:t>
            </a:r>
            <a:r>
              <a:rPr lang="en-US" altLang="zh-HK" sz="2400" b="1" dirty="0" smtClean="0">
                <a:latin typeface="Adobe 繁黑體 Std B" pitchFamily="34" charset="-120"/>
                <a:ea typeface="Adobe 繁黑體 Std B" pitchFamily="34" charset="-120"/>
              </a:rPr>
              <a:t>Baytsah</a:t>
            </a:r>
            <a:endParaRPr lang="en-US" altLang="zh-HK" sz="2400" b="1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HK" altLang="en-US" sz="2400" b="1" dirty="0">
                <a:latin typeface="Adobe 繁黑體 Std B" pitchFamily="34" charset="-120"/>
                <a:ea typeface="Adobe 繁黑體 Std B" pitchFamily="34" charset="-120"/>
              </a:rPr>
              <a:t>無酵餅</a:t>
            </a:r>
            <a:r>
              <a:rPr lang="en-US" altLang="zh-HK" sz="2400" b="1" dirty="0">
                <a:latin typeface="Adobe 繁黑體 Std B" pitchFamily="34" charset="-120"/>
                <a:ea typeface="Adobe 繁黑體 Std B" pitchFamily="34" charset="-120"/>
              </a:rPr>
              <a:t>Matzah</a:t>
            </a:r>
            <a:endParaRPr lang="zh-HK" altLang="en-US" sz="24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23711" r="3557" b="22565"/>
          <a:stretch/>
        </p:blipFill>
        <p:spPr bwMode="auto">
          <a:xfrm>
            <a:off x="0" y="7936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3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逾越節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7493"/>
            <a:ext cx="981375" cy="46081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3"/>
            <a:ext cx="1133762" cy="45289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10" y="873995"/>
            <a:ext cx="2956316" cy="33159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08238"/>
            <a:ext cx="3413478" cy="33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771550"/>
            <a:ext cx="76557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HK" sz="2800" b="1" dirty="0"/>
              <a:t>救恩常常</a:t>
            </a:r>
            <a:r>
              <a:rPr lang="zh-TW" altLang="zh-HK" sz="2800" b="1" dirty="0" smtClean="0"/>
              <a:t>發生</a:t>
            </a:r>
            <a:endParaRPr lang="en-US" altLang="zh-TW" sz="2800" b="1" dirty="0"/>
          </a:p>
          <a:p>
            <a:pPr lvl="0"/>
            <a:endParaRPr lang="en-US" altLang="zh-TW" sz="2800" b="1" dirty="0" smtClean="0"/>
          </a:p>
          <a:p>
            <a:pPr lvl="0"/>
            <a:r>
              <a:rPr lang="zh-TW" altLang="zh-HK" sz="2800" b="1" dirty="0" smtClean="0"/>
              <a:t>上帝</a:t>
            </a:r>
            <a:r>
              <a:rPr lang="zh-TW" altLang="zh-HK" sz="2800" b="1" dirty="0"/>
              <a:t>沒有因為上一代子民</a:t>
            </a:r>
            <a:r>
              <a:rPr lang="zh-TW" altLang="zh-HK" sz="2800" b="1" dirty="0" smtClean="0"/>
              <a:t>背約</a:t>
            </a:r>
            <a:r>
              <a:rPr lang="zh-TW" altLang="en-US" sz="2800" b="1" dirty="0" smtClean="0"/>
              <a:t>，</a:t>
            </a:r>
            <a:r>
              <a:rPr lang="zh-TW" altLang="zh-HK" sz="2800" b="1" dirty="0" smtClean="0"/>
              <a:t>而</a:t>
            </a:r>
            <a:r>
              <a:rPr lang="zh-TW" altLang="zh-HK" sz="2800" b="1" dirty="0"/>
              <a:t>不履行「約</a:t>
            </a:r>
            <a:r>
              <a:rPr lang="zh-TW" altLang="zh-HK" sz="2800" b="1" dirty="0" smtClean="0"/>
              <a:t>」</a:t>
            </a:r>
            <a:endParaRPr lang="en-US" altLang="zh-TW" sz="2800" b="1" dirty="0" smtClean="0"/>
          </a:p>
          <a:p>
            <a:pPr lvl="0"/>
            <a:endParaRPr lang="en-US" altLang="zh-TW" sz="2800" b="1" dirty="0"/>
          </a:p>
          <a:p>
            <a:pPr lvl="0"/>
            <a:r>
              <a:rPr lang="zh-TW" altLang="zh-HK" sz="2800" b="1" dirty="0" smtClean="0"/>
              <a:t>人</a:t>
            </a:r>
            <a:r>
              <a:rPr lang="zh-TW" altLang="zh-HK" sz="2800" b="1" dirty="0" smtClean="0">
                <a:solidFill>
                  <a:srgbClr val="FF0000"/>
                </a:solidFill>
              </a:rPr>
              <a:t>背信棄義</a:t>
            </a:r>
            <a:r>
              <a:rPr lang="zh-TW" altLang="en-US" sz="2800" b="1" dirty="0" smtClean="0"/>
              <a:t>，</a:t>
            </a:r>
            <a:r>
              <a:rPr lang="zh-TW" altLang="zh-HK" sz="2800" b="1" dirty="0" smtClean="0"/>
              <a:t>再次</a:t>
            </a:r>
            <a:r>
              <a:rPr lang="zh-TW" altLang="zh-HK" sz="2800" b="1" dirty="0"/>
              <a:t>守節，</a:t>
            </a:r>
            <a:r>
              <a:rPr lang="zh-TW" altLang="zh-HK" sz="2800" b="1" dirty="0" smtClean="0"/>
              <a:t>象徵</a:t>
            </a:r>
            <a:r>
              <a:rPr lang="zh-TW" altLang="en-US" sz="2800" b="1" dirty="0" smtClean="0"/>
              <a:t>著</a:t>
            </a:r>
            <a:r>
              <a:rPr lang="zh-TW" altLang="zh-HK" sz="2800" b="1" dirty="0" smtClean="0"/>
              <a:t>上帝</a:t>
            </a:r>
            <a:r>
              <a:rPr lang="zh-TW" altLang="zh-HK" sz="2800" b="1" dirty="0"/>
              <a:t>仍</a:t>
            </a:r>
            <a:r>
              <a:rPr lang="zh-TW" altLang="zh-HK" sz="2800" b="1" dirty="0">
                <a:solidFill>
                  <a:srgbClr val="FF0000"/>
                </a:solidFill>
              </a:rPr>
              <a:t>不離不棄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23506" r="3227" b="21252"/>
          <a:stretch/>
        </p:blipFill>
        <p:spPr bwMode="auto">
          <a:xfrm>
            <a:off x="-14772" y="0"/>
            <a:ext cx="91587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9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“天上父親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7"/>
            <a:ext cx="9108504" cy="51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8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13266" y="1419622"/>
            <a:ext cx="64442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華康康楷體W5(P)" panose="03000500000000000000" pitchFamily="66" charset="-120"/>
                <a:ea typeface="華康康楷體W5(P)" panose="03000500000000000000" pitchFamily="66" charset="-120"/>
                <a:cs typeface="Times New Roman" pitchFamily="18" charset="0"/>
              </a:rPr>
              <a:t>5:12 他們喫了那地的出產、第二日嗎哪就止住了、以色列人也不再有嗎哪了．那一年他們卻喫迦南地的出產。</a:t>
            </a:r>
            <a:r>
              <a:rPr kumimoji="1" lang="zh-HK" altLang="zh-HK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 </a:t>
            </a:r>
            <a:endParaRPr kumimoji="1" lang="zh-HK" altLang="zh-HK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24648" r="2943" b="21511"/>
          <a:stretch/>
        </p:blipFill>
        <p:spPr bwMode="auto">
          <a:xfrm>
            <a:off x="-34698" y="16593"/>
            <a:ext cx="9178697" cy="51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23369" r="3762" b="21506"/>
          <a:stretch/>
        </p:blipFill>
        <p:spPr bwMode="auto">
          <a:xfrm>
            <a:off x="-34698" y="-53788"/>
            <a:ext cx="9178698" cy="51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8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555526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/>
              <a:t>食的經文意義：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800" dirty="0"/>
              <a:t>結束漂泊流離的生活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800" dirty="0"/>
              <a:t>不再是奴隸，自己當家作主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800" dirty="0"/>
              <a:t>新的群體、新的地方、經歷新的恩典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800" dirty="0"/>
              <a:t>以往靠「嗎哪」</a:t>
            </a:r>
            <a:r>
              <a:rPr lang="x-none" altLang="zh-HK" sz="2800" dirty="0"/>
              <a:t> </a:t>
            </a:r>
            <a:r>
              <a:rPr lang="en-US" altLang="zh-HK" sz="2800" dirty="0" smtClean="0"/>
              <a:t>, </a:t>
            </a:r>
            <a:r>
              <a:rPr lang="x-none" altLang="zh-HK" sz="2800" dirty="0" smtClean="0"/>
              <a:t> </a:t>
            </a:r>
            <a:r>
              <a:rPr lang="zh-TW" altLang="zh-HK" sz="2800" dirty="0"/>
              <a:t>現在可享用「迦南地的出產」</a:t>
            </a:r>
            <a:endParaRPr lang="zh-TW" altLang="zh-HK" dirty="0"/>
          </a:p>
          <a:p>
            <a:pPr lvl="4"/>
            <a:r>
              <a:rPr lang="en-US" altLang="zh-HK" sz="4000" b="1" dirty="0">
                <a:latin typeface="Bwhebb" panose="00000400000000000000" pitchFamily="2" charset="0"/>
              </a:rPr>
              <a:t>!M'øh;</a:t>
            </a:r>
            <a:r>
              <a:rPr lang="en-US" altLang="zh-HK" b="1" dirty="0">
                <a:latin typeface="Bwhebb" panose="00000400000000000000" pitchFamily="2" charset="0"/>
              </a:rPr>
              <a:t>  </a:t>
            </a:r>
            <a:r>
              <a:rPr lang="en-US" altLang="zh-HK" b="1" dirty="0"/>
              <a:t>(manna)          </a:t>
            </a:r>
            <a:endParaRPr lang="zh-TW" altLang="zh-HK" sz="2800" dirty="0"/>
          </a:p>
          <a:p>
            <a:pPr lvl="4"/>
            <a:r>
              <a:rPr lang="en-US" altLang="zh-HK" sz="3600" b="1" dirty="0">
                <a:latin typeface="Bwhebb" panose="00000400000000000000" pitchFamily="2" charset="0"/>
              </a:rPr>
              <a:t>ta;WbT.mi</a:t>
            </a:r>
            <a:r>
              <a:rPr lang="en-US" altLang="zh-HK" sz="2800" b="1" dirty="0">
                <a:latin typeface="Bwhebb" panose="00000400000000000000" pitchFamily="2" charset="0"/>
              </a:rPr>
              <a:t> </a:t>
            </a:r>
            <a:r>
              <a:rPr lang="en-US" altLang="zh-HK" sz="2800" b="1" dirty="0"/>
              <a:t>(</a:t>
            </a:r>
            <a:r>
              <a:rPr lang="en-US" altLang="zh-HK" b="1" dirty="0"/>
              <a:t>out of + produce)</a:t>
            </a:r>
            <a:endParaRPr lang="zh-TW" altLang="zh-H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t="23461" r="3801" b="21673"/>
          <a:stretch/>
        </p:blipFill>
        <p:spPr bwMode="auto">
          <a:xfrm>
            <a:off x="-10998" y="0"/>
            <a:ext cx="915499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3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23241" r="11776" b="3223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2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11510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TW" altLang="zh-HK" sz="3200" b="1" dirty="0" smtClean="0"/>
              <a:t>雖則出於</a:t>
            </a:r>
            <a:r>
              <a:rPr lang="zh-TW" altLang="zh-HK" sz="3200" b="1" dirty="0"/>
              <a:t>人的</a:t>
            </a:r>
            <a:r>
              <a:rPr lang="zh-TW" altLang="zh-HK" sz="3200" b="1" dirty="0" smtClean="0"/>
              <a:t>勞力</a:t>
            </a:r>
            <a:r>
              <a:rPr lang="zh-TW" altLang="en-US" sz="3200" b="1" dirty="0" smtClean="0"/>
              <a:t>，</a:t>
            </a:r>
            <a:r>
              <a:rPr lang="zh-TW" altLang="zh-HK" sz="3200" b="1" dirty="0" smtClean="0"/>
              <a:t>但</a:t>
            </a:r>
            <a:r>
              <a:rPr lang="zh-TW" altLang="en-US" sz="3200" b="1" dirty="0" smtClean="0"/>
              <a:t>謹</a:t>
            </a:r>
            <a:r>
              <a:rPr lang="zh-TW" altLang="zh-HK" sz="3200" b="1" dirty="0" smtClean="0"/>
              <a:t>記</a:t>
            </a:r>
            <a:r>
              <a:rPr lang="x-none" altLang="zh-HK" sz="3200" b="1" dirty="0" smtClean="0"/>
              <a:t> </a:t>
            </a:r>
            <a:r>
              <a:rPr lang="zh-TW" altLang="en-US" sz="3200" b="1" dirty="0" smtClean="0"/>
              <a:t>：</a:t>
            </a:r>
            <a:r>
              <a:rPr lang="zh-TW" altLang="zh-HK" sz="3200" b="1" dirty="0" smtClean="0"/>
              <a:t>新生活</a:t>
            </a:r>
            <a:r>
              <a:rPr lang="zh-TW" altLang="en-US" sz="3200" b="1" dirty="0" smtClean="0"/>
              <a:t>是</a:t>
            </a:r>
            <a:r>
              <a:rPr lang="zh-TW" altLang="zh-HK" sz="3200" b="1" dirty="0" smtClean="0"/>
              <a:t>源自</a:t>
            </a:r>
            <a:r>
              <a:rPr lang="zh-TW" altLang="zh-HK" sz="3200" b="1" dirty="0"/>
              <a:t>上帝的恩典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b="1" dirty="0"/>
              <a:t>踏進迦南</a:t>
            </a:r>
            <a:r>
              <a:rPr lang="zh-TW" altLang="zh-HK" sz="3200" b="1" dirty="0" smtClean="0"/>
              <a:t>地</a:t>
            </a:r>
            <a:r>
              <a:rPr lang="zh-TW" altLang="en-US" sz="3200" b="1" dirty="0" smtClean="0"/>
              <a:t>，</a:t>
            </a:r>
            <a:r>
              <a:rPr lang="zh-TW" altLang="zh-HK" sz="3200" b="1" dirty="0" smtClean="0"/>
              <a:t>路</a:t>
            </a:r>
            <a:r>
              <a:rPr lang="zh-TW" altLang="zh-HK" sz="3200" b="1" dirty="0"/>
              <a:t>仍</a:t>
            </a:r>
            <a:r>
              <a:rPr lang="zh-TW" altLang="zh-HK" sz="3200" b="1" dirty="0" smtClean="0"/>
              <a:t>漫長</a:t>
            </a:r>
            <a:r>
              <a:rPr lang="zh-TW" altLang="en-US" sz="3200" b="1" dirty="0" smtClean="0"/>
              <a:t>，還要</a:t>
            </a:r>
            <a:r>
              <a:rPr lang="zh-TW" altLang="zh-HK" sz="3200" b="1" dirty="0" smtClean="0"/>
              <a:t>繼續</a:t>
            </a:r>
            <a:r>
              <a:rPr lang="zh-TW" altLang="zh-HK" sz="3200" b="1" dirty="0"/>
              <a:t>走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b="1" dirty="0"/>
              <a:t>從吃「嗎哪」到「迦南地的出產</a:t>
            </a:r>
            <a:r>
              <a:rPr lang="zh-TW" altLang="zh-HK" sz="3200" b="1" dirty="0" smtClean="0"/>
              <a:t>」</a:t>
            </a:r>
            <a:r>
              <a:rPr lang="zh-TW" altLang="en-US" sz="3200" b="1" dirty="0" smtClean="0"/>
              <a:t>，由</a:t>
            </a:r>
            <a:r>
              <a:rPr lang="x-none" altLang="zh-HK" sz="3200" b="1" dirty="0" smtClean="0"/>
              <a:t> </a:t>
            </a:r>
            <a:r>
              <a:rPr lang="zh-TW" altLang="zh-HK" sz="3200" b="1" dirty="0"/>
              <a:t>「望天打掛」到「自食其力」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b="1" dirty="0"/>
              <a:t>不可靠「食老本」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b="1" dirty="0"/>
              <a:t>無「屬靈食老本」</a:t>
            </a:r>
            <a:r>
              <a:rPr lang="x-none" altLang="zh-HK" sz="3200" b="1" dirty="0"/>
              <a:t>  </a:t>
            </a:r>
            <a:endParaRPr lang="zh-TW" altLang="zh-HK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t="23419" r="4933" b="2187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8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933144"/>
              </p:ext>
            </p:extLst>
          </p:nvPr>
        </p:nvGraphicFramePr>
        <p:xfrm>
          <a:off x="395536" y="195486"/>
          <a:ext cx="8352928" cy="48683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8039"/>
                <a:gridCol w="1889399"/>
                <a:gridCol w="2436924"/>
                <a:gridCol w="2358566"/>
              </a:tblGrid>
              <a:tr h="54906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重點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含義</a:t>
                      </a:r>
                    </a:p>
                  </a:txBody>
                  <a:tcPr marL="68580" marR="68580" marT="0" marB="0" anchor="ctr"/>
                </a:tc>
              </a:tr>
              <a:tr h="10981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5:2-9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行割禮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更新身份</a:t>
                      </a:r>
                      <a:endParaRPr lang="zh-TW" sz="2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0" dirty="0">
                          <a:effectLst/>
                          <a:latin typeface="Bwhebb" panose="00000400000000000000" pitchFamily="2" charset="0"/>
                          <a:ea typeface="微軟正黑體" panose="020B0604030504040204" pitchFamily="34" charset="-120"/>
                        </a:rPr>
                        <a:t>hL'gUs</a:t>
                      </a:r>
                      <a:r>
                        <a:rPr lang="en-US" sz="36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 </a:t>
                      </a: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(segullah)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</a:tr>
              <a:tr h="10981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5:10</a:t>
                      </a:r>
                      <a:endParaRPr lang="zh-TW" sz="2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逾越節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更新關係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effectLst/>
                          <a:latin typeface="Bwgrkn" panose="00000400000000000000" pitchFamily="2" charset="0"/>
                          <a:ea typeface="微軟正黑體" panose="020B0604030504040204" pitchFamily="34" charset="-120"/>
                        </a:rPr>
                        <a:t>koinwno,j </a:t>
                      </a:r>
                      <a:r>
                        <a:rPr lang="en-US" sz="2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(koinonos)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</a:tr>
              <a:tr h="164718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5:11-12</a:t>
                      </a:r>
                      <a:endParaRPr lang="zh-TW" sz="2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吃迦南地的出產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更新生活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0" dirty="0" smtClean="0">
                          <a:effectLst/>
                          <a:latin typeface="Bwhebb" panose="00000400000000000000" pitchFamily="2" charset="0"/>
                          <a:ea typeface="微軟正黑體" panose="020B0604030504040204" pitchFamily="34" charset="-120"/>
                        </a:rPr>
                        <a:t>!ta;WbT.mi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3600" b="1" kern="0" dirty="0" smtClean="0">
                        <a:effectLst/>
                        <a:latin typeface="Bwhebb" panose="00000400000000000000" pitchFamily="2" charset="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 of + produce)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23641" r="3225" b="21254"/>
          <a:stretch/>
        </p:blipFill>
        <p:spPr bwMode="auto">
          <a:xfrm>
            <a:off x="0" y="7262"/>
            <a:ext cx="9144000" cy="513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4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488849" y="960820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約旦河的屬靈經歷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964032" y="97053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迦南地的日常生活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67888" y="149163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488849" y="2355726"/>
            <a:ext cx="3503075" cy="158417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+mn-ea"/>
              </a:rPr>
              <a:t>選擇性記憶</a:t>
            </a:r>
            <a:endParaRPr lang="zh-HK" altLang="en-US" sz="3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010723" y="236124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不可忘記上帝恩惠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3734690" y="293179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向右箭號 12"/>
          <p:cNvSpPr/>
          <p:nvPr/>
        </p:nvSpPr>
        <p:spPr>
          <a:xfrm>
            <a:off x="3790599" y="4326696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21188" r="2097" b="18689"/>
          <a:stretch/>
        </p:blipFill>
        <p:spPr bwMode="auto">
          <a:xfrm>
            <a:off x="-6390" y="0"/>
            <a:ext cx="91869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4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rot="10800000" flipV="1">
            <a:off x="372707" y="483518"/>
            <a:ext cx="84604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HK" altLang="zh-H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5:1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 約但河西亞摩利人的諸王、和靠海迦南人的諸王、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聽見耶和華在以色列人前面使約但河的水乾了、等到我們過去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、他們的心因以色列人的緣故就消化了、不再有膽氣。</a:t>
            </a:r>
            <a:r>
              <a:rPr kumimoji="1" lang="zh-HK" altLang="zh-H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HK" altLang="zh-HK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17971" r="3123" b="262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第35課   攻打耶利哥和艾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8"/>
            <a:ext cx="9144000" cy="517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380312" y="483518"/>
            <a:ext cx="864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預備打仗</a:t>
            </a:r>
            <a:endParaRPr lang="en-US" altLang="zh-TW" sz="4000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zh-HK" altLang="en-US" sz="40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18390" r="2964" b="26926"/>
          <a:stretch/>
        </p:blipFill>
        <p:spPr bwMode="auto">
          <a:xfrm>
            <a:off x="0" y="-26895"/>
            <a:ext cx="9144000" cy="517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8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相關圖片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8"/>
            <a:ext cx="91564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15262" y="32938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b="1" dirty="0" smtClean="0">
                <a:latin typeface="+mn-ea"/>
              </a:rPr>
              <a:t>First Things </a:t>
            </a:r>
            <a:r>
              <a:rPr lang="en-US" altLang="zh-HK" sz="3200" b="1" dirty="0">
                <a:latin typeface="+mn-ea"/>
              </a:rPr>
              <a:t>F</a:t>
            </a:r>
            <a:r>
              <a:rPr lang="en-US" altLang="zh-HK" sz="3200" b="1" dirty="0" smtClean="0">
                <a:latin typeface="+mn-ea"/>
              </a:rPr>
              <a:t>irst  </a:t>
            </a:r>
            <a:r>
              <a:rPr lang="zh-TW" altLang="en-US" sz="3200" b="1" dirty="0" smtClean="0">
                <a:latin typeface="+mn-ea"/>
              </a:rPr>
              <a:t>緊要事</a:t>
            </a:r>
            <a:r>
              <a:rPr lang="zh-TW" altLang="en-US" sz="3200" b="1" dirty="0">
                <a:latin typeface="+mn-ea"/>
              </a:rPr>
              <a:t>，</a:t>
            </a:r>
            <a:r>
              <a:rPr lang="zh-TW" altLang="en-US" sz="3200" b="1" dirty="0" smtClean="0">
                <a:latin typeface="+mn-ea"/>
              </a:rPr>
              <a:t>首先辦</a:t>
            </a:r>
            <a:endParaRPr lang="zh-HK" altLang="en-US" sz="3200" b="1" dirty="0">
              <a:latin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18581" r="2995" b="26174"/>
          <a:stretch/>
        </p:blipFill>
        <p:spPr bwMode="auto">
          <a:xfrm>
            <a:off x="-2649" y="0"/>
            <a:ext cx="9146649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3" y="1034300"/>
            <a:ext cx="6125974" cy="35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相關圖片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8"/>
            <a:ext cx="91564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0" y="526711"/>
            <a:ext cx="8637319" cy="40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62943"/>
            <a:ext cx="8712968" cy="506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行割禮</a:t>
            </a:r>
            <a:endParaRPr kumimoji="1" lang="en-US" altLang="zh-HK" sz="1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r>
              <a:rPr kumimoji="1" lang="zh-HK" altLang="zh-HK" sz="1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:2 那時耶和華吩咐約書亞說、你製造火石刀、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第二次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給以色列人行割禮。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5:3 約書亞就製造了火石刀、在除皮山那裡給以色列人行割禮。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5:4 約書亞行割禮的緣故、是因為從埃及出來的眾民、就是一切能打仗的男丁、出了埃及以後、都死在曠野的路上。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:5 因為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出來的眾民都受過割禮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．惟獨出埃及以後、在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曠野的路上所生的眾民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、都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沒有受過割禮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5:6 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以色列人在曠野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走了四十年、等到國民、就是出埃及的兵丁、都消滅了、因為他們沒有聽從耶和華的話。耶和華曾向他們起誓、必不容他們看見耶和華向他們列祖起誓應許賜給我們的地、就是流奶與蜜之地。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5:7 他們的子孫、就是耶和華所興起來接續他們的、都沒有受過割禮．因為在路上沒有給他們行割禮、約書亞這纔給他們行了</a:t>
            </a:r>
            <a:r>
              <a:rPr lang="zh-HK" altLang="zh-HK" sz="1900" b="1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endParaRPr lang="en-US" altLang="zh-HK" sz="1900" b="1" dirty="0" smtClean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5:8 國民都受完了割禮、就住在營中自己的地方、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等到痊愈了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5:9 耶和華對約書亞說、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我今日將埃及的羞辱從你們身上滾去了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。因此那地方名叫</a:t>
            </a:r>
            <a:r>
              <a:rPr lang="zh-HK" altLang="zh-HK" sz="19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吉甲</a:t>
            </a:r>
            <a:r>
              <a:rPr lang="zh-HK" altLang="zh-HK" sz="1900" b="1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、直到今日。〔吉甲就是滾的意思〕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3282" r="3852" b="2130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55526"/>
            <a:ext cx="3169658" cy="11581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15766"/>
            <a:ext cx="3169658" cy="11581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73910"/>
            <a:ext cx="3169658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9542</TotalTime>
  <Words>694</Words>
  <Application>Microsoft Office PowerPoint</Application>
  <PresentationFormat>如螢幕大小 (16:9)</PresentationFormat>
  <Paragraphs>140</Paragraphs>
  <Slides>31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632</cp:revision>
  <cp:lastPrinted>2019-09-03T03:30:30Z</cp:lastPrinted>
  <dcterms:created xsi:type="dcterms:W3CDTF">2018-02-28T01:54:56Z</dcterms:created>
  <dcterms:modified xsi:type="dcterms:W3CDTF">2020-01-20T03:05:09Z</dcterms:modified>
</cp:coreProperties>
</file>