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handoutMasterIdLst>
    <p:handoutMasterId r:id="rId21"/>
  </p:handoutMasterIdLst>
  <p:sldIdLst>
    <p:sldId id="301" r:id="rId2"/>
    <p:sldId id="262" r:id="rId3"/>
    <p:sldId id="295" r:id="rId4"/>
    <p:sldId id="269" r:id="rId5"/>
    <p:sldId id="264" r:id="rId6"/>
    <p:sldId id="276" r:id="rId7"/>
    <p:sldId id="270" r:id="rId8"/>
    <p:sldId id="265" r:id="rId9"/>
    <p:sldId id="274" r:id="rId10"/>
    <p:sldId id="283" r:id="rId11"/>
    <p:sldId id="271" r:id="rId12"/>
    <p:sldId id="296" r:id="rId13"/>
    <p:sldId id="279" r:id="rId14"/>
    <p:sldId id="280" r:id="rId15"/>
    <p:sldId id="272" r:id="rId16"/>
    <p:sldId id="285" r:id="rId17"/>
    <p:sldId id="291" r:id="rId18"/>
    <p:sldId id="297" r:id="rId19"/>
  </p:sldIdLst>
  <p:sldSz cx="9144000" cy="5143500" type="screen16x9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FF00"/>
    <a:srgbClr val="0033CC"/>
    <a:srgbClr val="FFFF99"/>
    <a:srgbClr val="008000"/>
    <a:srgbClr val="CC3300"/>
    <a:srgbClr val="585858"/>
    <a:srgbClr val="FEF5CE"/>
    <a:srgbClr val="FFCCCC"/>
    <a:srgbClr val="33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202" autoAdjust="0"/>
    <p:restoredTop sz="94261" autoAdjust="0"/>
  </p:normalViewPr>
  <p:slideViewPr>
    <p:cSldViewPr>
      <p:cViewPr varScale="1">
        <p:scale>
          <a:sx n="97" d="100"/>
          <a:sy n="97" d="100"/>
        </p:scale>
        <p:origin x="-114" y="-70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183BB8-ADCB-4A35-8B35-DC565E3CCB34}" type="datetimeFigureOut">
              <a:rPr lang="zh-TW" altLang="en-US" smtClean="0"/>
              <a:pPr/>
              <a:t>2019/12/23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2CD1B-53D2-4E30-801F-B26B2F2656A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F5ACFF-1D8D-43F2-B866-53FD59A01C6B}" type="datetimeFigureOut">
              <a:rPr lang="zh-TW" altLang="en-US" smtClean="0"/>
              <a:pPr/>
              <a:t>2019/12/23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8FF8C8-E1F6-4ED4-B32C-B8626EC5527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FF8C8-E1F6-4ED4-B32C-B8626EC5527A}" type="slidenum">
              <a:rPr lang="zh-TW" altLang="en-US" smtClean="0"/>
              <a:pPr/>
              <a:t>17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85800" y="2397515"/>
            <a:ext cx="7772400" cy="135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257301"/>
            <a:ext cx="7772400" cy="1153715"/>
          </a:xfrm>
        </p:spPr>
        <p:txBody>
          <a:bodyPr anchor="b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2411015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DD5D3-7926-4118-841B-BF6CF404372E}" type="datetimeFigureOut">
              <a:rPr lang="zh-TW" altLang="en-US" smtClean="0"/>
              <a:pPr/>
              <a:t>2019/12/23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780F7-DC94-4A39-8E21-A574E8F4D18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DD5D3-7926-4118-841B-BF6CF404372E}" type="datetimeFigureOut">
              <a:rPr lang="zh-TW" altLang="en-US" smtClean="0"/>
              <a:pPr/>
              <a:t>2019/12/23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780F7-DC94-4A39-8E21-A574E8F4D187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457200" y="1058052"/>
            <a:ext cx="8229600" cy="135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215206" y="205978"/>
            <a:ext cx="1471594" cy="4508912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05978"/>
            <a:ext cx="6686568" cy="4508912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DD5D3-7926-4118-841B-BF6CF404372E}" type="datetimeFigureOut">
              <a:rPr lang="zh-TW" altLang="en-US" smtClean="0"/>
              <a:pPr/>
              <a:t>2019/12/23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780F7-DC94-4A39-8E21-A574E8F4D18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57200" y="1058052"/>
            <a:ext cx="8229600" cy="135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73152" y="4800600"/>
            <a:ext cx="3200400" cy="212850"/>
          </a:xfrm>
        </p:spPr>
        <p:txBody>
          <a:bodyPr/>
          <a:lstStyle/>
          <a:p>
            <a:fld id="{0F9DD5D3-7926-4118-841B-BF6CF404372E}" type="datetimeFigureOut">
              <a:rPr lang="zh-TW" altLang="en-US" smtClean="0"/>
              <a:pPr/>
              <a:t>2019/12/23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5330952" y="4800600"/>
            <a:ext cx="3733800" cy="21285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780F7-DC94-4A39-8E21-A574E8F4D18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85800" y="2357436"/>
            <a:ext cx="7772400" cy="135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2357437"/>
            <a:ext cx="7772400" cy="1021556"/>
          </a:xfrm>
        </p:spPr>
        <p:txBody>
          <a:bodyPr anchor="t"/>
          <a:lstStyle>
            <a:lvl1pPr algn="ctr">
              <a:defRPr sz="4000" b="0" cap="all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1232296"/>
            <a:ext cx="7772400" cy="112514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DD5D3-7926-4118-841B-BF6CF404372E}" type="datetimeFigureOut">
              <a:rPr lang="zh-TW" altLang="en-US" smtClean="0"/>
              <a:pPr/>
              <a:t>2019/12/23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780F7-DC94-4A39-8E21-A574E8F4D18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457200" y="1058052"/>
            <a:ext cx="8229600" cy="135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DD5D3-7926-4118-841B-BF6CF404372E}" type="datetimeFigureOut">
              <a:rPr lang="zh-TW" altLang="en-US" smtClean="0"/>
              <a:pPr/>
              <a:t>2019/12/23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780F7-DC94-4A39-8E21-A574E8F4D18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457200" y="1058052"/>
            <a:ext cx="8229600" cy="135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DD5D3-7926-4118-841B-BF6CF404372E}" type="datetimeFigureOut">
              <a:rPr lang="zh-TW" altLang="en-US" smtClean="0"/>
              <a:pPr/>
              <a:t>2019/12/23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780F7-DC94-4A39-8E21-A574E8F4D18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57200" y="1058052"/>
            <a:ext cx="8229600" cy="135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DD5D3-7926-4118-841B-BF6CF404372E}" type="datetimeFigureOut">
              <a:rPr lang="zh-TW" altLang="en-US" smtClean="0"/>
              <a:pPr/>
              <a:t>2019/12/23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780F7-DC94-4A39-8E21-A574E8F4D18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DD5D3-7926-4118-841B-BF6CF404372E}" type="datetimeFigureOut">
              <a:rPr lang="zh-TW" altLang="en-US" smtClean="0"/>
              <a:pPr/>
              <a:t>2019/12/23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780F7-DC94-4A39-8E21-A574E8F4D18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2786050" y="790160"/>
            <a:ext cx="5904000" cy="135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786050" y="171450"/>
            <a:ext cx="5900752" cy="632210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786050" y="857238"/>
            <a:ext cx="5900750" cy="38576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5" y="857238"/>
            <a:ext cx="2257408" cy="3857652"/>
          </a:xfrm>
        </p:spPr>
        <p:txBody>
          <a:bodyPr anchor="ctr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DD5D3-7926-4118-841B-BF6CF404372E}" type="datetimeFigureOut">
              <a:rPr lang="zh-TW" altLang="en-US" smtClean="0"/>
              <a:pPr/>
              <a:t>2019/12/23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780F7-DC94-4A39-8E21-A574E8F4D18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6400800" cy="514350"/>
          </a:xfrm>
        </p:spPr>
        <p:txBody>
          <a:bodyPr anchor="ctr"/>
          <a:lstStyle>
            <a:lvl1pPr algn="l">
              <a:defRPr sz="24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701552" y="857250"/>
            <a:ext cx="7223248" cy="2985129"/>
          </a:xfrm>
          <a:prstGeom prst="roundRect">
            <a:avLst>
              <a:gd name="adj" fmla="val 18278"/>
            </a:avLst>
          </a:prstGeom>
          <a:solidFill>
            <a:schemeClr val="accent1">
              <a:tint val="40000"/>
            </a:schemeClr>
          </a:solidFill>
          <a:ln w="50800" cap="rnd">
            <a:gradFill flip="none" rotWithShape="1">
              <a:gsLst>
                <a:gs pos="0">
                  <a:schemeClr val="accent1">
                    <a:shade val="50000"/>
                  </a:schemeClr>
                </a:gs>
                <a:gs pos="20000">
                  <a:schemeClr val="accent2">
                    <a:shade val="50000"/>
                  </a:schemeClr>
                </a:gs>
                <a:gs pos="40000">
                  <a:schemeClr val="accent3">
                    <a:shade val="50000"/>
                  </a:schemeClr>
                </a:gs>
                <a:gs pos="60000">
                  <a:schemeClr val="accent4">
                    <a:shade val="50000"/>
                  </a:schemeClr>
                </a:gs>
                <a:gs pos="80000">
                  <a:schemeClr val="accent5">
                    <a:shade val="50000"/>
                  </a:schemeClr>
                </a:gs>
                <a:gs pos="100000">
                  <a:schemeClr val="accent6">
                    <a:shade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round/>
          </a:ln>
          <a:effectLst>
            <a:outerShdw blurRad="50800" dist="38100" dir="5400000" algn="tl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62200" y="4057650"/>
            <a:ext cx="5657888" cy="603647"/>
          </a:xfrm>
        </p:spPr>
        <p:txBody>
          <a:bodyPr anchor="ctr"/>
          <a:lstStyle>
            <a:lvl1pPr marL="0" indent="0" algn="r">
              <a:buNone/>
              <a:defRPr sz="1200" b="0"/>
            </a:lvl1pPr>
            <a:lvl2pPr marL="457200" indent="0" algn="r">
              <a:buNone/>
              <a:defRPr sz="1200" b="0"/>
            </a:lvl2pPr>
            <a:lvl3pPr marL="914400" indent="0" algn="r">
              <a:buNone/>
              <a:defRPr sz="1200" b="0"/>
            </a:lvl3pPr>
            <a:lvl4pPr marL="1371600" indent="0" algn="r">
              <a:buNone/>
              <a:defRPr sz="1200" b="0"/>
            </a:lvl4pPr>
            <a:lvl5pPr marL="1828800" indent="0" algn="r">
              <a:buNone/>
              <a:defRPr sz="1200" b="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DD5D3-7926-4118-841B-BF6CF404372E}" type="datetimeFigureOut">
              <a:rPr lang="zh-TW" altLang="en-US" smtClean="0"/>
              <a:pPr/>
              <a:t>2019/12/23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780F7-DC94-4A39-8E21-A574E8F4D18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5008500"/>
            <a:ext cx="9144000" cy="13500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51474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76200" y="4800600"/>
            <a:ext cx="3200400" cy="212850"/>
          </a:xfrm>
          <a:prstGeom prst="rect">
            <a:avLst/>
          </a:prstGeom>
        </p:spPr>
        <p:txBody>
          <a:bodyPr vert="horz" rtlCol="0" anchor="b"/>
          <a:lstStyle>
            <a:lvl1pPr algn="l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0F9DD5D3-7926-4118-841B-BF6CF404372E}" type="datetimeFigureOut">
              <a:rPr lang="zh-TW" altLang="en-US" smtClean="0"/>
              <a:pPr/>
              <a:t>2019/12/23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5334000" y="4800600"/>
            <a:ext cx="3733800" cy="212850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4114800" y="4800600"/>
            <a:ext cx="914400" cy="212598"/>
          </a:xfrm>
          <a:prstGeom prst="rect">
            <a:avLst/>
          </a:prstGeom>
          <a:noFill/>
        </p:spPr>
        <p:txBody>
          <a:bodyPr vert="horz" lIns="45720" rIns="45720" rtlCol="0" anchor="ctr"/>
          <a:lstStyle>
            <a:lvl1pPr algn="ctr" eaLnBrk="1" latinLnBrk="0" hangingPunct="1">
              <a:defRPr kumimoji="0" sz="1100" b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6CD780F7-DC94-4A39-8E21-A574E8F4D187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0" y="0"/>
            <a:ext cx="9144000" cy="8100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ß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Þ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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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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83100"/>
            <a:ext cx="9144000" cy="3921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矩形 4"/>
          <p:cNvSpPr/>
          <p:nvPr/>
        </p:nvSpPr>
        <p:spPr>
          <a:xfrm>
            <a:off x="1475656" y="141480"/>
            <a:ext cx="573426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7200" b="1" dirty="0">
                <a:solidFill>
                  <a:srgbClr val="FF0000"/>
                </a:solidFill>
                <a:latin typeface="新細明體" pitchFamily="18" charset="-120"/>
                <a:ea typeface="新細明體" pitchFamily="18" charset="-120"/>
              </a:rPr>
              <a:t>與</a:t>
            </a:r>
            <a:r>
              <a:rPr lang="zh-TW" altLang="en-US" sz="7200" b="1" dirty="0">
                <a:solidFill>
                  <a:srgbClr val="FF0000"/>
                </a:solidFill>
                <a:latin typeface="新細明體" pitchFamily="18" charset="-120"/>
                <a:ea typeface="新細明體" pitchFamily="18" charset="-120"/>
              </a:rPr>
              <a:t>祢</a:t>
            </a:r>
            <a:r>
              <a:rPr lang="zh-CN" altLang="en-US" sz="7200" b="1" dirty="0">
                <a:solidFill>
                  <a:srgbClr val="FF0000"/>
                </a:solidFill>
                <a:latin typeface="新細明體" pitchFamily="18" charset="-120"/>
                <a:ea typeface="新細明體" pitchFamily="18" charset="-120"/>
              </a:rPr>
              <a:t>重新開始</a:t>
            </a:r>
            <a:endParaRPr lang="zh-TW" altLang="en-US" sz="7200" b="1" dirty="0">
              <a:solidFill>
                <a:srgbClr val="FF0000"/>
              </a:solidFill>
              <a:latin typeface="新細明體" pitchFamily="18" charset="-120"/>
              <a:ea typeface="新細明體" pitchFamily="18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851920" y="1329612"/>
            <a:ext cx="448392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48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336600"/>
                  </a:outerShdw>
                </a:effectLst>
                <a:latin typeface="新細明體" pitchFamily="18" charset="-120"/>
                <a:ea typeface="新細明體" pitchFamily="18" charset="-120"/>
              </a:rPr>
              <a:t>以斯拉記 </a:t>
            </a:r>
            <a:r>
              <a:rPr lang="en-US" altLang="zh-CN" sz="48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336600"/>
                  </a:outerShdw>
                </a:effectLst>
                <a:latin typeface="新細明體" pitchFamily="18" charset="-120"/>
                <a:ea typeface="新細明體" pitchFamily="18" charset="-120"/>
              </a:rPr>
              <a:t>3: 1-13</a:t>
            </a:r>
            <a:endParaRPr lang="zh-TW" altLang="en-US" sz="4800" b="1" dirty="0">
              <a:solidFill>
                <a:schemeClr val="bg1"/>
              </a:solidFill>
              <a:effectLst>
                <a:outerShdw blurRad="50800" dist="50800" dir="5400000" algn="ctr" rotWithShape="0">
                  <a:srgbClr val="336600"/>
                </a:outerShdw>
              </a:effectLst>
              <a:latin typeface="新細明體" pitchFamily="18" charset="-120"/>
              <a:ea typeface="新細明體" pitchFamily="18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0" y="4866501"/>
            <a:ext cx="1027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/>
              <a:t>ibeliever</a:t>
            </a:r>
            <a:endParaRPr lang="zh-TW" altLang="en-US" dirty="0"/>
          </a:p>
        </p:txBody>
      </p:sp>
      <p:sp>
        <p:nvSpPr>
          <p:cNvPr id="2" name="矩形 1"/>
          <p:cNvSpPr/>
          <p:nvPr/>
        </p:nvSpPr>
        <p:spPr>
          <a:xfrm>
            <a:off x="850195" y="4197087"/>
            <a:ext cx="748564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5200" b="1" dirty="0">
                <a:solidFill>
                  <a:srgbClr val="00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標楷體" pitchFamily="65" charset="-120"/>
                <a:ea typeface="標楷體" pitchFamily="65" charset="-120"/>
              </a:rPr>
              <a:t>播道會康泉堂崇拜</a:t>
            </a:r>
            <a:r>
              <a:rPr lang="zh-TW" altLang="en-US" sz="5200" b="1" dirty="0">
                <a:solidFill>
                  <a:srgbClr val="00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CN" sz="5200" b="1" dirty="0">
                <a:solidFill>
                  <a:srgbClr val="00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標楷體" pitchFamily="65" charset="-120"/>
                <a:ea typeface="標楷體" pitchFamily="65" charset="-120"/>
              </a:rPr>
              <a:t> </a:t>
            </a:r>
            <a:endParaRPr kumimoji="1" lang="en-US" altLang="zh-TW" sz="5200" b="1" dirty="0">
              <a:solidFill>
                <a:srgbClr val="00FF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標楷體" pitchFamily="65" charset="-120"/>
              <a:ea typeface="標楷體" pitchFamily="65" charset="-120"/>
              <a:cs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340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79512" y="123110"/>
            <a:ext cx="8568952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3800" b="1" dirty="0">
                <a:solidFill>
                  <a:srgbClr val="FF0000"/>
                </a:solidFill>
                <a:latin typeface="SimSun" pitchFamily="2" charset="-122"/>
                <a:ea typeface="SimSun" pitchFamily="2" charset="-122"/>
              </a:rPr>
              <a:t>3:3 </a:t>
            </a:r>
            <a:r>
              <a:rPr lang="en-US" altLang="zh-TW" sz="3800" b="1" dirty="0">
                <a:latin typeface="SimSun" pitchFamily="2" charset="-122"/>
                <a:ea typeface="SimSun" pitchFamily="2" charset="-122"/>
              </a:rPr>
              <a:t>  </a:t>
            </a:r>
            <a:r>
              <a:rPr lang="zh-TW" altLang="zh-TW" sz="3800" b="1" dirty="0">
                <a:latin typeface="SimSun" pitchFamily="2" charset="-122"/>
                <a:ea typeface="SimSun" pitchFamily="2" charset="-122"/>
              </a:rPr>
              <a:t>他們在原有的根基上築壇、因懼怕鄰國的民．</a:t>
            </a:r>
            <a:endParaRPr lang="en-US" altLang="zh-TW" sz="3800" b="1" dirty="0">
              <a:latin typeface="SimSun" pitchFamily="2" charset="-122"/>
              <a:ea typeface="SimSun" pitchFamily="2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TW" sz="1500" b="1" dirty="0">
              <a:latin typeface="SimSun" pitchFamily="2" charset="-122"/>
              <a:ea typeface="SimSun" pitchFamily="2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3800" b="1" dirty="0">
                <a:solidFill>
                  <a:srgbClr val="FF0000"/>
                </a:solidFill>
                <a:latin typeface="SimSun" pitchFamily="2" charset="-122"/>
                <a:ea typeface="SimSun" pitchFamily="2" charset="-122"/>
                <a:cs typeface="新細明體" pitchFamily="18" charset="-120"/>
              </a:rPr>
              <a:t>出 </a:t>
            </a:r>
            <a:r>
              <a:rPr kumimoji="1" lang="en-US" altLang="zh-TW" sz="3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imSun" pitchFamily="2" charset="-122"/>
                <a:ea typeface="SimSun" pitchFamily="2" charset="-122"/>
                <a:cs typeface="新細明體" pitchFamily="18" charset="-120"/>
              </a:rPr>
              <a:t>29</a:t>
            </a:r>
            <a:r>
              <a:rPr kumimoji="1" lang="zh-TW" altLang="en-US" sz="3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imSun" pitchFamily="2" charset="-122"/>
                <a:ea typeface="SimSun" pitchFamily="2" charset="-122"/>
                <a:cs typeface="新細明體" pitchFamily="18" charset="-120"/>
              </a:rPr>
              <a:t>：</a:t>
            </a:r>
            <a:r>
              <a:rPr kumimoji="1" lang="en-US" altLang="zh-TW" sz="3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imSun" pitchFamily="2" charset="-122"/>
                <a:ea typeface="SimSun" pitchFamily="2" charset="-122"/>
                <a:cs typeface="新細明體" pitchFamily="18" charset="-120"/>
              </a:rPr>
              <a:t>38-42  </a:t>
            </a:r>
            <a:r>
              <a:rPr kumimoji="1" lang="zh-TW" altLang="en-US" sz="3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imSun" pitchFamily="2" charset="-122"/>
                <a:ea typeface="SimSun" pitchFamily="2" charset="-122"/>
                <a:cs typeface="新細明體" pitchFamily="18" charset="-120"/>
              </a:rPr>
              <a:t>你每天所要獻在壇上的、就是兩隻一歲的羊羔、 早晨要獻這一隻、黃昏的時候要獻那一隻</a:t>
            </a:r>
            <a:r>
              <a:rPr kumimoji="1" lang="en-US" altLang="zh-TW" sz="3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imSun" pitchFamily="2" charset="-122"/>
                <a:ea typeface="SimSun" pitchFamily="2" charset="-122"/>
                <a:cs typeface="新細明體" pitchFamily="18" charset="-120"/>
              </a:rPr>
              <a:t>…</a:t>
            </a:r>
            <a:r>
              <a:rPr kumimoji="1" lang="zh-TW" altLang="en-US" sz="3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imSun" pitchFamily="2" charset="-122"/>
                <a:ea typeface="SimSun" pitchFamily="2" charset="-122"/>
                <a:cs typeface="新細明體" pitchFamily="18" charset="-120"/>
              </a:rPr>
              <a:t>這要在耶和華面前、會幕門口、作你們世世代代常獻的燔祭．我要在那裏與你們相會、和你們說話。</a:t>
            </a:r>
            <a:endParaRPr kumimoji="1" lang="en-US" altLang="zh-TW" sz="3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imSun" pitchFamily="2" charset="-122"/>
              <a:ea typeface="SimSun" pitchFamily="2" charset="-122"/>
              <a:cs typeface="新細明體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179512" y="570697"/>
            <a:ext cx="8064896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914400" indent="-9144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kumimoji="1" lang="zh-TW" sz="4800" b="1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SimSun" pitchFamily="2" charset="-122"/>
                <a:ea typeface="SimSun" pitchFamily="2" charset="-122"/>
                <a:cs typeface="新細明體" pitchFamily="18" charset="-120"/>
              </a:rPr>
              <a:t>無論光景怎樣低沉</a:t>
            </a:r>
            <a:r>
              <a:rPr kumimoji="1" lang="zh-CN" altLang="en-US" sz="4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SimSun" pitchFamily="2" charset="-122"/>
                <a:ea typeface="SimSun" pitchFamily="2" charset="-122"/>
                <a:cs typeface="新細明體" pitchFamily="18" charset="-120"/>
              </a:rPr>
              <a:t>，</a:t>
            </a:r>
            <a:r>
              <a:rPr kumimoji="1" lang="zh-CN" altLang="en-US" sz="4800" b="1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SimSun" pitchFamily="2" charset="-122"/>
                <a:ea typeface="SimSun" pitchFamily="2" charset="-122"/>
                <a:cs typeface="新細明體" pitchFamily="18" charset="-120"/>
              </a:rPr>
              <a:t>都可重新開始</a:t>
            </a:r>
            <a:endParaRPr kumimoji="1" lang="en-US" altLang="zh-TW" sz="4800" b="1" i="0" u="none" strike="noStrike" cap="none" normalizeH="0" baseline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SimSun" pitchFamily="2" charset="-122"/>
              <a:ea typeface="SimSun" pitchFamily="2" charset="-122"/>
              <a:cs typeface="新細明體" pitchFamily="18" charset="-120"/>
            </a:endParaRPr>
          </a:p>
          <a:p>
            <a:pPr lvl="2" indent="-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SimSun" pitchFamily="2" charset="-122"/>
                <a:ea typeface="SimSun" pitchFamily="2" charset="-122"/>
              </a:rPr>
              <a:t>2. </a:t>
            </a:r>
            <a:r>
              <a:rPr lang="zh-TW" altLang="zh-TW" sz="4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SimSun" pitchFamily="2" charset="-122"/>
                <a:ea typeface="SimSun" pitchFamily="2" charset="-122"/>
              </a:rPr>
              <a:t>重新開始必須回歸基督</a:t>
            </a:r>
            <a:endParaRPr lang="en-US" altLang="zh-TW" sz="4800" b="1" dirty="0">
              <a:solidFill>
                <a:schemeClr val="tx1">
                  <a:lumMod val="50000"/>
                  <a:lumOff val="50000"/>
                </a:schemeClr>
              </a:solidFill>
              <a:latin typeface="SimSun" pitchFamily="2" charset="-122"/>
              <a:ea typeface="SimSun" pitchFamily="2" charset="-122"/>
            </a:endParaRPr>
          </a:p>
          <a:p>
            <a:pPr lvl="2" indent="-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800" b="1" dirty="0">
                <a:solidFill>
                  <a:srgbClr val="0033CC"/>
                </a:solidFill>
                <a:latin typeface="SimSun" pitchFamily="2" charset="-122"/>
                <a:ea typeface="SimSun" pitchFamily="2" charset="-122"/>
              </a:rPr>
              <a:t>3. </a:t>
            </a:r>
            <a:r>
              <a:rPr lang="zh-TW" altLang="zh-TW" sz="4800" b="1" dirty="0">
                <a:solidFill>
                  <a:srgbClr val="0033CC"/>
                </a:solidFill>
                <a:latin typeface="SimSun" pitchFamily="2" charset="-122"/>
                <a:ea typeface="SimSun" pitchFamily="2" charset="-122"/>
              </a:rPr>
              <a:t>重新開始必須回歸神的話</a:t>
            </a:r>
            <a:endParaRPr lang="en-US" altLang="zh-TW" sz="4800" b="1" dirty="0">
              <a:solidFill>
                <a:srgbClr val="0033CC"/>
              </a:solidFill>
              <a:latin typeface="SimSun" pitchFamily="2" charset="-122"/>
              <a:ea typeface="SimSun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339752" y="0"/>
            <a:ext cx="26468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4800" b="1" dirty="0">
                <a:solidFill>
                  <a:srgbClr val="FF0000"/>
                </a:solidFill>
              </a:rPr>
              <a:t>屬靈原則</a:t>
            </a:r>
            <a:endParaRPr lang="zh-TW" altLang="en-US" sz="4800" b="1" dirty="0">
              <a:solidFill>
                <a:srgbClr val="FF0000"/>
              </a:solidFill>
            </a:endParaRPr>
          </a:p>
        </p:txBody>
      </p:sp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3579862"/>
            <a:ext cx="9144001" cy="156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矩形 4"/>
          <p:cNvSpPr/>
          <p:nvPr/>
        </p:nvSpPr>
        <p:spPr>
          <a:xfrm>
            <a:off x="6407802" y="4866501"/>
            <a:ext cx="29386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altLang="zh-TW" dirty="0">
                <a:solidFill>
                  <a:schemeClr val="bg1"/>
                </a:solidFill>
              </a:rPr>
              <a:t>www.psychologytoday.com</a:t>
            </a:r>
            <a:endParaRPr lang="zh-TW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79512" y="222270"/>
            <a:ext cx="8856984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742950" indent="-74295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3200" b="1" i="0" u="none" strike="noStrike" cap="none" normalizeH="0" baseline="0" dirty="0">
                <a:ln>
                  <a:noFill/>
                </a:ln>
                <a:solidFill>
                  <a:srgbClr val="0033CC"/>
                </a:solidFill>
                <a:effectLst/>
                <a:latin typeface="SimSun" pitchFamily="2" charset="-122"/>
                <a:ea typeface="SimSun" pitchFamily="2" charset="-122"/>
                <a:cs typeface="新細明體" pitchFamily="18" charset="-120"/>
              </a:rPr>
              <a:t>3</a:t>
            </a:r>
            <a:r>
              <a:rPr kumimoji="1" lang="en-US" altLang="zh-TW" sz="3200" b="1" dirty="0">
                <a:solidFill>
                  <a:srgbClr val="0033CC"/>
                </a:solidFill>
                <a:latin typeface="SimSun" pitchFamily="2" charset="-122"/>
                <a:ea typeface="SimSun" pitchFamily="2" charset="-122"/>
                <a:cs typeface="新細明體" pitchFamily="18" charset="-120"/>
              </a:rPr>
              <a:t>:</a:t>
            </a:r>
            <a:r>
              <a:rPr kumimoji="1" lang="en-US" altLang="zh-TW" sz="3200" b="1" i="0" u="none" strike="noStrike" cap="none" normalizeH="0" baseline="0" dirty="0">
                <a:ln>
                  <a:noFill/>
                </a:ln>
                <a:solidFill>
                  <a:srgbClr val="0033CC"/>
                </a:solidFill>
                <a:effectLst/>
                <a:latin typeface="SimSun" pitchFamily="2" charset="-122"/>
                <a:ea typeface="SimSun" pitchFamily="2" charset="-122"/>
                <a:cs typeface="新細明體" pitchFamily="18" charset="-120"/>
              </a:rPr>
              <a:t>2  </a:t>
            </a:r>
            <a:r>
              <a:rPr kumimoji="1" lang="zh-TW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imSun" pitchFamily="2" charset="-122"/>
                <a:ea typeface="SimSun" pitchFamily="2" charset="-122"/>
                <a:cs typeface="新細明體" pitchFamily="18" charset="-120"/>
              </a:rPr>
              <a:t>約薩達的兒子耶書亞、和他的</a:t>
            </a:r>
            <a:r>
              <a:rPr kumimoji="1" lang="zh-TW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Sun" pitchFamily="2" charset="-122"/>
                <a:ea typeface="SimSun" pitchFamily="2" charset="-122"/>
                <a:cs typeface="新細明體" pitchFamily="18" charset="-120"/>
              </a:rPr>
              <a:t>弟兄</a:t>
            </a:r>
            <a:r>
              <a:rPr kumimoji="1" lang="en-US" altLang="zh-TW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Sun" pitchFamily="2" charset="-122"/>
                <a:ea typeface="SimSun" pitchFamily="2" charset="-122"/>
                <a:cs typeface="新細明體" pitchFamily="18" charset="-120"/>
              </a:rPr>
              <a:t>….</a:t>
            </a:r>
            <a:r>
              <a:rPr kumimoji="1" lang="zh-TW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Sun" pitchFamily="2" charset="-122"/>
                <a:ea typeface="SimSun" pitchFamily="2" charset="-122"/>
                <a:cs typeface="新細明體" pitchFamily="18" charset="-120"/>
              </a:rPr>
              <a:t>都起</a:t>
            </a:r>
            <a:endParaRPr kumimoji="1" lang="en-US" altLang="zh-TW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imSun" pitchFamily="2" charset="-122"/>
              <a:ea typeface="SimSun" pitchFamily="2" charset="-122"/>
              <a:cs typeface="新細明體" pitchFamily="18" charset="-120"/>
            </a:endParaRPr>
          </a:p>
          <a:p>
            <a:pPr marL="742950" indent="-74295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3200" b="1" dirty="0" smtClean="0">
                <a:latin typeface="SimSun" pitchFamily="2" charset="-122"/>
                <a:ea typeface="SimSun" pitchFamily="2" charset="-122"/>
                <a:cs typeface="新細明體" pitchFamily="18" charset="-120"/>
              </a:rPr>
              <a:t> </a:t>
            </a:r>
            <a:r>
              <a:rPr kumimoji="1" lang="en-US" altLang="zh-TW" sz="3200" b="1" dirty="0" smtClean="0">
                <a:latin typeface="SimSun" pitchFamily="2" charset="-122"/>
                <a:ea typeface="SimSun" pitchFamily="2" charset="-122"/>
                <a:cs typeface="新細明體" pitchFamily="18" charset="-120"/>
              </a:rPr>
              <a:t> </a:t>
            </a:r>
            <a:r>
              <a:rPr kumimoji="1" lang="zh-TW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Sun" pitchFamily="2" charset="-122"/>
                <a:ea typeface="SimSun" pitchFamily="2" charset="-122"/>
                <a:cs typeface="新細明體" pitchFamily="18" charset="-120"/>
              </a:rPr>
              <a:t>   來建築以色列神的壇、要</a:t>
            </a:r>
            <a:r>
              <a:rPr kumimoji="1" lang="zh-TW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imSun" pitchFamily="2" charset="-122"/>
                <a:ea typeface="SimSun" pitchFamily="2" charset="-122"/>
                <a:cs typeface="新細明體" pitchFamily="18" charset="-120"/>
              </a:rPr>
              <a:t>照神人摩西</a:t>
            </a:r>
            <a:r>
              <a:rPr kumimoji="1" lang="zh-TW" alt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imSun" pitchFamily="2" charset="-122"/>
                <a:ea typeface="SimSun" pitchFamily="2" charset="-122"/>
                <a:cs typeface="新細明體" pitchFamily="18" charset="-120"/>
              </a:rPr>
              <a:t>律法</a:t>
            </a:r>
            <a:endParaRPr kumimoji="1" lang="en-US" altLang="zh-TW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SimSun" pitchFamily="2" charset="-122"/>
              <a:ea typeface="SimSun" pitchFamily="2" charset="-122"/>
              <a:cs typeface="新細明體" pitchFamily="18" charset="-120"/>
            </a:endParaRPr>
          </a:p>
          <a:p>
            <a:pPr marL="742950" indent="-74295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3200" b="1" dirty="0" smtClean="0">
                <a:solidFill>
                  <a:srgbClr val="FF0000"/>
                </a:solidFill>
                <a:latin typeface="SimSun" pitchFamily="2" charset="-122"/>
                <a:ea typeface="SimSun" pitchFamily="2" charset="-122"/>
                <a:cs typeface="新細明體" pitchFamily="18" charset="-120"/>
              </a:rPr>
              <a:t> </a:t>
            </a:r>
            <a:r>
              <a:rPr kumimoji="1" lang="en-US" altLang="zh-TW" sz="3200" b="1" dirty="0" smtClean="0">
                <a:solidFill>
                  <a:srgbClr val="FF0000"/>
                </a:solidFill>
                <a:latin typeface="SimSun" pitchFamily="2" charset="-122"/>
                <a:ea typeface="SimSun" pitchFamily="2" charset="-122"/>
                <a:cs typeface="新細明體" pitchFamily="18" charset="-120"/>
              </a:rPr>
              <a:t>    </a:t>
            </a:r>
            <a:r>
              <a:rPr kumimoji="1" lang="zh-TW" alt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imSun" pitchFamily="2" charset="-122"/>
                <a:ea typeface="SimSun" pitchFamily="2" charset="-122"/>
                <a:cs typeface="新細明體" pitchFamily="18" charset="-120"/>
              </a:rPr>
              <a:t>書</a:t>
            </a:r>
            <a:r>
              <a:rPr kumimoji="1" lang="zh-TW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imSun" pitchFamily="2" charset="-122"/>
                <a:ea typeface="SimSun" pitchFamily="2" charset="-122"/>
                <a:cs typeface="新細明體" pitchFamily="18" charset="-120"/>
              </a:rPr>
              <a:t>上所寫的、</a:t>
            </a:r>
            <a:endParaRPr kumimoji="1" lang="en-US" altLang="zh-TW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imSun" pitchFamily="2" charset="-122"/>
              <a:ea typeface="SimSun" pitchFamily="2" charset="-122"/>
              <a:cs typeface="新細明體" pitchFamily="18" charset="-120"/>
            </a:endParaRPr>
          </a:p>
          <a:p>
            <a:pPr marL="742950" indent="-74295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3200" b="1" dirty="0">
                <a:latin typeface="SimSun" pitchFamily="2" charset="-122"/>
                <a:ea typeface="SimSun" pitchFamily="2" charset="-122"/>
                <a:cs typeface="新細明體" pitchFamily="18" charset="-120"/>
              </a:rPr>
              <a:t>   </a:t>
            </a:r>
            <a:r>
              <a:rPr kumimoji="1" lang="zh-TW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imSun" pitchFamily="2" charset="-122"/>
                <a:ea typeface="SimSun" pitchFamily="2" charset="-122"/>
                <a:cs typeface="新細明體" pitchFamily="18" charset="-120"/>
              </a:rPr>
              <a:t>  在壇上獻燔祭</a:t>
            </a:r>
            <a:r>
              <a:rPr kumimoji="1" lang="zh-CN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imSun" pitchFamily="2" charset="-122"/>
                <a:ea typeface="SimSun" pitchFamily="2" charset="-122"/>
                <a:cs typeface="新細明體" pitchFamily="18" charset="-120"/>
              </a:rPr>
              <a:t>。</a:t>
            </a:r>
            <a:endParaRPr kumimoji="1" lang="en-US" altLang="zh-TW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imSun" pitchFamily="2" charset="-122"/>
              <a:ea typeface="SimSun" pitchFamily="2" charset="-122"/>
              <a:cs typeface="新細明體" pitchFamily="18" charset="-120"/>
            </a:endParaRPr>
          </a:p>
          <a:p>
            <a:pPr marL="742950" indent="-7429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3200" b="1" i="0" u="none" strike="noStrike" cap="none" normalizeH="0" baseline="0" dirty="0">
                <a:ln>
                  <a:noFill/>
                </a:ln>
                <a:solidFill>
                  <a:srgbClr val="0033CC"/>
                </a:solidFill>
                <a:effectLst/>
                <a:latin typeface="SimSun" pitchFamily="2" charset="-122"/>
                <a:ea typeface="SimSun" pitchFamily="2" charset="-122"/>
                <a:cs typeface="新細明體" pitchFamily="18" charset="-120"/>
              </a:rPr>
              <a:t>3</a:t>
            </a:r>
            <a:r>
              <a:rPr kumimoji="1" lang="en-US" altLang="zh-TW" sz="3200" b="1" dirty="0">
                <a:solidFill>
                  <a:srgbClr val="0033CC"/>
                </a:solidFill>
                <a:latin typeface="SimSun" pitchFamily="2" charset="-122"/>
                <a:ea typeface="SimSun" pitchFamily="2" charset="-122"/>
                <a:cs typeface="新細明體" pitchFamily="18" charset="-120"/>
              </a:rPr>
              <a:t>:4</a:t>
            </a:r>
            <a:r>
              <a:rPr kumimoji="1" lang="en-US" altLang="zh-TW" sz="3200" b="1" i="0" u="none" strike="noStrike" cap="none" normalizeH="0" baseline="0" dirty="0">
                <a:ln>
                  <a:noFill/>
                </a:ln>
                <a:solidFill>
                  <a:srgbClr val="0033CC"/>
                </a:solidFill>
                <a:effectLst/>
                <a:latin typeface="SimSun" pitchFamily="2" charset="-122"/>
                <a:ea typeface="SimSun" pitchFamily="2" charset="-122"/>
                <a:cs typeface="新細明體" pitchFamily="18" charset="-120"/>
              </a:rPr>
              <a:t>  </a:t>
            </a:r>
            <a:r>
              <a:rPr kumimoji="1" lang="zh-TW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imSun" pitchFamily="2" charset="-122"/>
                <a:ea typeface="SimSun" pitchFamily="2" charset="-122"/>
                <a:cs typeface="新細明體" pitchFamily="18" charset="-120"/>
              </a:rPr>
              <a:t>又照</a:t>
            </a:r>
            <a:r>
              <a:rPr kumimoji="1" lang="zh-TW" altLang="en-US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imSun" pitchFamily="2" charset="-122"/>
                <a:ea typeface="SimSun" pitchFamily="2" charset="-122"/>
                <a:cs typeface="新細明體" pitchFamily="18" charset="-120"/>
              </a:rPr>
              <a:t>律法書</a:t>
            </a:r>
            <a:r>
              <a:rPr kumimoji="1" lang="zh-TW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imSun" pitchFamily="2" charset="-122"/>
                <a:ea typeface="SimSun" pitchFamily="2" charset="-122"/>
                <a:cs typeface="新細明體" pitchFamily="18" charset="-120"/>
              </a:rPr>
              <a:t>上所寫的、守住棚</a:t>
            </a:r>
            <a:r>
              <a:rPr kumimoji="1" lang="zh-CN" altLang="en-US" sz="3200" b="1" dirty="0">
                <a:latin typeface="SimSun" pitchFamily="2" charset="-122"/>
                <a:ea typeface="SimSun" pitchFamily="2" charset="-122"/>
                <a:cs typeface="新細明體" pitchFamily="18" charset="-120"/>
              </a:rPr>
              <a:t>節</a:t>
            </a:r>
            <a:r>
              <a:rPr kumimoji="1" lang="en-US" altLang="zh-CN" sz="3200" b="1" dirty="0">
                <a:latin typeface="SimSun" pitchFamily="2" charset="-122"/>
                <a:ea typeface="SimSun" pitchFamily="2" charset="-122"/>
                <a:cs typeface="新細明體" pitchFamily="18" charset="-120"/>
              </a:rPr>
              <a:t>.</a:t>
            </a:r>
            <a:endParaRPr kumimoji="1" lang="en-US" altLang="zh-TW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imSun" pitchFamily="2" charset="-122"/>
              <a:ea typeface="SimSun" pitchFamily="2" charset="-122"/>
              <a:cs typeface="新細明體" pitchFamily="18" charset="-120"/>
            </a:endParaRPr>
          </a:p>
          <a:p>
            <a:pPr marL="742950" indent="-7429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3200" b="1" dirty="0">
                <a:solidFill>
                  <a:srgbClr val="0033CC"/>
                </a:solidFill>
                <a:latin typeface="SimSun" pitchFamily="2" charset="-122"/>
                <a:ea typeface="SimSun" pitchFamily="2" charset="-122"/>
                <a:cs typeface="新細明體" pitchFamily="18" charset="-120"/>
              </a:rPr>
              <a:t>6:14 </a:t>
            </a:r>
            <a:r>
              <a:rPr kumimoji="1" lang="zh-TW" altLang="en-US" sz="3200" b="1" dirty="0">
                <a:latin typeface="SimSun" pitchFamily="2" charset="-122"/>
                <a:ea typeface="SimSun" pitchFamily="2" charset="-122"/>
                <a:cs typeface="新細明體" pitchFamily="18" charset="-120"/>
              </a:rPr>
              <a:t>他們遵著以色列</a:t>
            </a:r>
            <a:r>
              <a:rPr kumimoji="1" lang="zh-TW" altLang="en-US" sz="3200" b="1" dirty="0">
                <a:solidFill>
                  <a:srgbClr val="FF0000"/>
                </a:solidFill>
                <a:latin typeface="SimSun" pitchFamily="2" charset="-122"/>
                <a:ea typeface="SimSun" pitchFamily="2" charset="-122"/>
                <a:cs typeface="新細明體" pitchFamily="18" charset="-120"/>
              </a:rPr>
              <a:t>神的命令</a:t>
            </a:r>
            <a:r>
              <a:rPr kumimoji="1" lang="en-US" altLang="zh-TW" sz="3200" b="1" dirty="0">
                <a:latin typeface="SimSun" pitchFamily="2" charset="-122"/>
                <a:ea typeface="SimSun" pitchFamily="2" charset="-122"/>
                <a:cs typeface="新細明體" pitchFamily="18" charset="-120"/>
              </a:rPr>
              <a:t>…</a:t>
            </a:r>
            <a:r>
              <a:rPr kumimoji="1" lang="zh-TW" altLang="en-US" sz="3200" b="1" dirty="0">
                <a:latin typeface="SimSun" pitchFamily="2" charset="-122"/>
                <a:ea typeface="SimSun" pitchFamily="2" charset="-122"/>
                <a:cs typeface="新細明體" pitchFamily="18" charset="-120"/>
              </a:rPr>
              <a:t>建造</a:t>
            </a:r>
            <a:endParaRPr kumimoji="1" lang="en-US" altLang="zh-TW" sz="3200" b="1" dirty="0">
              <a:latin typeface="SimSun" pitchFamily="2" charset="-122"/>
              <a:ea typeface="SimSun" pitchFamily="2" charset="-122"/>
              <a:cs typeface="新細明體" pitchFamily="18" charset="-120"/>
            </a:endParaRPr>
          </a:p>
          <a:p>
            <a:pPr marL="742950" indent="-7429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3200" b="1" dirty="0">
                <a:latin typeface="SimSun" pitchFamily="2" charset="-122"/>
                <a:ea typeface="SimSun" pitchFamily="2" charset="-122"/>
                <a:cs typeface="新細明體" pitchFamily="18" charset="-120"/>
              </a:rPr>
              <a:t>     </a:t>
            </a:r>
            <a:r>
              <a:rPr kumimoji="1" lang="zh-TW" altLang="en-US" sz="3200" b="1" dirty="0">
                <a:latin typeface="SimSun" pitchFamily="2" charset="-122"/>
                <a:ea typeface="SimSun" pitchFamily="2" charset="-122"/>
                <a:cs typeface="新細明體" pitchFamily="18" charset="-120"/>
              </a:rPr>
              <a:t>完畢。</a:t>
            </a:r>
            <a:endParaRPr kumimoji="1" lang="en-US" altLang="zh-TW" sz="3200" b="1" dirty="0">
              <a:solidFill>
                <a:srgbClr val="0033CC"/>
              </a:solidFill>
              <a:latin typeface="SimSun" pitchFamily="2" charset="-122"/>
              <a:ea typeface="SimSun" pitchFamily="2" charset="-122"/>
              <a:cs typeface="新細明體" pitchFamily="18" charset="-120"/>
            </a:endParaRPr>
          </a:p>
          <a:p>
            <a:pPr marL="742950" indent="-7429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3200" b="1" dirty="0">
                <a:solidFill>
                  <a:srgbClr val="0033CC"/>
                </a:solidFill>
                <a:latin typeface="SimSun" pitchFamily="2" charset="-122"/>
                <a:ea typeface="SimSun" pitchFamily="2" charset="-122"/>
                <a:cs typeface="新細明體" pitchFamily="18" charset="-120"/>
              </a:rPr>
              <a:t>6:18 </a:t>
            </a:r>
            <a:r>
              <a:rPr kumimoji="1" lang="zh-TW" altLang="en-US" sz="3200" b="1" dirty="0">
                <a:latin typeface="SimSun" pitchFamily="2" charset="-122"/>
                <a:ea typeface="SimSun" pitchFamily="2" charset="-122"/>
                <a:cs typeface="新細明體" pitchFamily="18" charset="-120"/>
              </a:rPr>
              <a:t>且派祭司、和利未人、按著</a:t>
            </a:r>
            <a:r>
              <a:rPr kumimoji="1" lang="zh-TW" altLang="en-US" sz="3200" b="1" dirty="0" smtClean="0">
                <a:latin typeface="SimSun" pitchFamily="2" charset="-122"/>
                <a:ea typeface="SimSun" pitchFamily="2" charset="-122"/>
                <a:cs typeface="新細明體" pitchFamily="18" charset="-120"/>
              </a:rPr>
              <a:t>班次在</a:t>
            </a:r>
            <a:r>
              <a:rPr kumimoji="1" lang="zh-TW" altLang="en-US" sz="3200" b="1" dirty="0">
                <a:latin typeface="SimSun" pitchFamily="2" charset="-122"/>
                <a:ea typeface="SimSun" pitchFamily="2" charset="-122"/>
                <a:cs typeface="新細明體" pitchFamily="18" charset="-120"/>
              </a:rPr>
              <a:t>耶路</a:t>
            </a:r>
            <a:r>
              <a:rPr kumimoji="1" lang="zh-TW" altLang="en-US" sz="3200" b="1" dirty="0" smtClean="0">
                <a:latin typeface="SimSun" pitchFamily="2" charset="-122"/>
                <a:ea typeface="SimSun" pitchFamily="2" charset="-122"/>
                <a:cs typeface="新細明體" pitchFamily="18" charset="-120"/>
              </a:rPr>
              <a:t>撒</a:t>
            </a:r>
            <a:endParaRPr kumimoji="1" lang="en-US" altLang="zh-TW" sz="3200" b="1" dirty="0" smtClean="0">
              <a:latin typeface="SimSun" pitchFamily="2" charset="-122"/>
              <a:ea typeface="SimSun" pitchFamily="2" charset="-122"/>
              <a:cs typeface="新細明體" pitchFamily="18" charset="-120"/>
            </a:endParaRPr>
          </a:p>
          <a:p>
            <a:pPr marL="742950" indent="-7429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3200" b="1" dirty="0" smtClean="0">
                <a:latin typeface="SimSun" pitchFamily="2" charset="-122"/>
                <a:ea typeface="SimSun" pitchFamily="2" charset="-122"/>
                <a:cs typeface="新細明體" pitchFamily="18" charset="-120"/>
              </a:rPr>
              <a:t> </a:t>
            </a:r>
            <a:r>
              <a:rPr kumimoji="1" lang="en-US" altLang="zh-TW" sz="3200" b="1" dirty="0" smtClean="0">
                <a:latin typeface="SimSun" pitchFamily="2" charset="-122"/>
                <a:ea typeface="SimSun" pitchFamily="2" charset="-122"/>
                <a:cs typeface="新細明體" pitchFamily="18" charset="-120"/>
              </a:rPr>
              <a:t>    </a:t>
            </a:r>
            <a:r>
              <a:rPr kumimoji="1" lang="zh-TW" altLang="en-US" sz="3200" b="1" dirty="0" smtClean="0">
                <a:latin typeface="SimSun" pitchFamily="2" charset="-122"/>
                <a:ea typeface="SimSun" pitchFamily="2" charset="-122"/>
                <a:cs typeface="新細明體" pitchFamily="18" charset="-120"/>
              </a:rPr>
              <a:t>冷</a:t>
            </a:r>
            <a:r>
              <a:rPr kumimoji="1" lang="zh-TW" altLang="en-US" sz="3200" b="1" dirty="0">
                <a:latin typeface="SimSun" pitchFamily="2" charset="-122"/>
                <a:ea typeface="SimSun" pitchFamily="2" charset="-122"/>
                <a:cs typeface="新細明體" pitchFamily="18" charset="-120"/>
              </a:rPr>
              <a:t>事奉神、是照摩</a:t>
            </a:r>
            <a:r>
              <a:rPr kumimoji="1" lang="zh-TW" altLang="en-US" sz="3200" b="1" dirty="0" smtClean="0">
                <a:latin typeface="SimSun" pitchFamily="2" charset="-122"/>
                <a:ea typeface="SimSun" pitchFamily="2" charset="-122"/>
                <a:cs typeface="新細明體" pitchFamily="18" charset="-120"/>
              </a:rPr>
              <a:t>西</a:t>
            </a:r>
            <a:r>
              <a:rPr kumimoji="1" lang="zh-TW" altLang="en-US" sz="3200" b="1" dirty="0" smtClean="0">
                <a:solidFill>
                  <a:srgbClr val="FF0000"/>
                </a:solidFill>
                <a:latin typeface="SimSun" pitchFamily="2" charset="-122"/>
                <a:ea typeface="SimSun" pitchFamily="2" charset="-122"/>
                <a:cs typeface="新細明體" pitchFamily="18" charset="-120"/>
              </a:rPr>
              <a:t>律法</a:t>
            </a:r>
            <a:r>
              <a:rPr kumimoji="1" lang="zh-TW" altLang="en-US" sz="3200" b="1" dirty="0">
                <a:solidFill>
                  <a:srgbClr val="FF0000"/>
                </a:solidFill>
                <a:latin typeface="SimSun" pitchFamily="2" charset="-122"/>
                <a:ea typeface="SimSun" pitchFamily="2" charset="-122"/>
                <a:cs typeface="新細明體" pitchFamily="18" charset="-120"/>
              </a:rPr>
              <a:t>書</a:t>
            </a:r>
            <a:r>
              <a:rPr kumimoji="1" lang="zh-TW" altLang="en-US" sz="3200" b="1" dirty="0">
                <a:latin typeface="SimSun" pitchFamily="2" charset="-122"/>
                <a:ea typeface="SimSun" pitchFamily="2" charset="-122"/>
                <a:cs typeface="新細明體" pitchFamily="18" charset="-120"/>
              </a:rPr>
              <a:t>上所寫的。</a:t>
            </a:r>
            <a:endParaRPr kumimoji="1" lang="en-US" altLang="zh-CN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imSun" pitchFamily="2" charset="-122"/>
              <a:ea typeface="SimSun" pitchFamily="2" charset="-122"/>
              <a:cs typeface="新細明體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7504" y="249493"/>
            <a:ext cx="8928992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200" b="1" dirty="0">
                <a:solidFill>
                  <a:srgbClr val="FF0000"/>
                </a:solidFill>
                <a:latin typeface="新細明體" pitchFamily="18" charset="-120"/>
                <a:ea typeface="新細明體" pitchFamily="18" charset="-120"/>
              </a:rPr>
              <a:t>歷代志下 </a:t>
            </a:r>
            <a:r>
              <a:rPr lang="en-US" altLang="zh-CN" sz="4200" b="1" dirty="0">
                <a:solidFill>
                  <a:srgbClr val="FF0000"/>
                </a:solidFill>
                <a:latin typeface="新細明體" pitchFamily="18" charset="-120"/>
                <a:ea typeface="新細明體" pitchFamily="18" charset="-120"/>
              </a:rPr>
              <a:t>7:16-20 </a:t>
            </a:r>
          </a:p>
          <a:p>
            <a:r>
              <a:rPr lang="zh-TW" altLang="zh-TW" sz="4200" b="1" dirty="0">
                <a:latin typeface="SimSun" pitchFamily="2" charset="-122"/>
                <a:ea typeface="SimSun" pitchFamily="2" charset="-122"/>
              </a:rPr>
              <a:t>現在我已選擇這殿、分別為聖、使我的名永在其中．我的眼我的心也必常在那裏。你若在我面前效法你父大衛所行的、遵行我一切所</a:t>
            </a:r>
            <a:r>
              <a:rPr lang="zh-TW" altLang="zh-TW" sz="4200" b="1" dirty="0">
                <a:solidFill>
                  <a:srgbClr val="FF0000"/>
                </a:solidFill>
                <a:latin typeface="SimSun" pitchFamily="2" charset="-122"/>
                <a:ea typeface="SimSun" pitchFamily="2" charset="-122"/>
              </a:rPr>
              <a:t>吩咐</a:t>
            </a:r>
            <a:r>
              <a:rPr lang="zh-TW" altLang="zh-TW" sz="4200" b="1" dirty="0">
                <a:latin typeface="SimSun" pitchFamily="2" charset="-122"/>
                <a:ea typeface="SimSun" pitchFamily="2" charset="-122"/>
              </a:rPr>
              <a:t>你的、謹守我的</a:t>
            </a:r>
            <a:r>
              <a:rPr lang="zh-TW" altLang="zh-TW" sz="4200" b="1" dirty="0">
                <a:solidFill>
                  <a:srgbClr val="FF0000"/>
                </a:solidFill>
                <a:latin typeface="SimSun" pitchFamily="2" charset="-122"/>
                <a:ea typeface="SimSun" pitchFamily="2" charset="-122"/>
              </a:rPr>
              <a:t>律例典章</a:t>
            </a:r>
            <a:r>
              <a:rPr lang="zh-TW" altLang="zh-TW" sz="4200" b="1" dirty="0">
                <a:latin typeface="SimSun" pitchFamily="2" charset="-122"/>
                <a:ea typeface="SimSun" pitchFamily="2" charset="-122"/>
              </a:rPr>
              <a:t>． 我就必堅固你的國位</a:t>
            </a:r>
            <a:r>
              <a:rPr lang="en-US" altLang="zh-TW" sz="4200" b="1" dirty="0">
                <a:latin typeface="SimSun" pitchFamily="2" charset="-122"/>
                <a:ea typeface="SimSun" pitchFamily="2" charset="-122"/>
              </a:rPr>
              <a:t>… </a:t>
            </a:r>
            <a:endParaRPr lang="zh-TW" altLang="en-US" sz="4200" dirty="0">
              <a:latin typeface="SimSun" pitchFamily="2" charset="-122"/>
              <a:ea typeface="SimSun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7504" y="249493"/>
            <a:ext cx="903649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4400" b="1" dirty="0">
                <a:latin typeface="SimSun" pitchFamily="2" charset="-122"/>
                <a:ea typeface="SimSun" pitchFamily="2" charset="-122"/>
              </a:rPr>
              <a:t>倘若你們轉去丟棄我指示你們的</a:t>
            </a:r>
            <a:r>
              <a:rPr lang="zh-TW" altLang="zh-TW" sz="4400" b="1" dirty="0">
                <a:solidFill>
                  <a:srgbClr val="FF0000"/>
                </a:solidFill>
                <a:latin typeface="SimSun" pitchFamily="2" charset="-122"/>
                <a:ea typeface="SimSun" pitchFamily="2" charset="-122"/>
              </a:rPr>
              <a:t>律例誡命</a:t>
            </a:r>
            <a:r>
              <a:rPr lang="zh-TW" altLang="zh-TW" sz="4400" b="1" dirty="0">
                <a:latin typeface="SimSun" pitchFamily="2" charset="-122"/>
                <a:ea typeface="SimSun" pitchFamily="2" charset="-122"/>
              </a:rPr>
              <a:t>、去事奉敬拜別神． 我就必將以色列人從我賜給他們的地上拔出根來、並且我為己名所分別為聖的殿、也必捨棄不顧、使他在萬民中作笑談、被譏誚</a:t>
            </a:r>
            <a:r>
              <a:rPr lang="zh-TW" altLang="zh-TW" sz="5000" b="1" dirty="0">
                <a:latin typeface="SimSun" pitchFamily="2" charset="-122"/>
                <a:ea typeface="SimSun" pitchFamily="2" charset="-122"/>
              </a:rPr>
              <a:t>。</a:t>
            </a:r>
            <a:endParaRPr lang="zh-TW" altLang="en-US" sz="5000" dirty="0">
              <a:latin typeface="SimSun" pitchFamily="2" charset="-122"/>
              <a:ea typeface="SimSun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251520" y="786140"/>
            <a:ext cx="8064896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914400" indent="-9144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kumimoji="1" lang="zh-TW" sz="4000" b="1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SimSun" pitchFamily="2" charset="-122"/>
                <a:ea typeface="SimSun" pitchFamily="2" charset="-122"/>
                <a:cs typeface="新細明體" pitchFamily="18" charset="-120"/>
              </a:rPr>
              <a:t>無論光景怎樣低沉</a:t>
            </a:r>
            <a:r>
              <a:rPr kumimoji="1" lang="zh-CN" altLang="en-US" sz="4000" b="1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SimSun" pitchFamily="2" charset="-122"/>
                <a:ea typeface="SimSun" pitchFamily="2" charset="-122"/>
                <a:cs typeface="新細明體" pitchFamily="18" charset="-120"/>
              </a:rPr>
              <a:t>，都可重新開始</a:t>
            </a:r>
            <a:endParaRPr kumimoji="1" lang="en-US" altLang="zh-TW" sz="4000" b="1" i="0" u="none" strike="noStrike" cap="none" normalizeH="0" baseline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SimSun" pitchFamily="2" charset="-122"/>
              <a:ea typeface="SimSun" pitchFamily="2" charset="-122"/>
              <a:cs typeface="新細明體" pitchFamily="18" charset="-120"/>
            </a:endParaRPr>
          </a:p>
          <a:p>
            <a:pPr lvl="2" indent="-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SimSun" pitchFamily="2" charset="-122"/>
                <a:ea typeface="SimSun" pitchFamily="2" charset="-122"/>
              </a:rPr>
              <a:t>2. </a:t>
            </a:r>
            <a:r>
              <a:rPr lang="zh-TW" altLang="zh-TW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SimSun" pitchFamily="2" charset="-122"/>
                <a:ea typeface="SimSun" pitchFamily="2" charset="-122"/>
              </a:rPr>
              <a:t>重新開始必須回歸基督</a:t>
            </a:r>
            <a:endParaRPr lang="en-US" altLang="zh-TW" sz="4000" b="1" dirty="0">
              <a:solidFill>
                <a:schemeClr val="tx1">
                  <a:lumMod val="50000"/>
                  <a:lumOff val="50000"/>
                </a:schemeClr>
              </a:solidFill>
              <a:latin typeface="SimSun" pitchFamily="2" charset="-122"/>
              <a:ea typeface="SimSun" pitchFamily="2" charset="-122"/>
            </a:endParaRPr>
          </a:p>
          <a:p>
            <a:pPr lvl="2" indent="-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SimSun" pitchFamily="2" charset="-122"/>
                <a:ea typeface="SimSun" pitchFamily="2" charset="-122"/>
              </a:rPr>
              <a:t>3. </a:t>
            </a:r>
            <a:r>
              <a:rPr lang="zh-TW" altLang="zh-TW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SimSun" pitchFamily="2" charset="-122"/>
                <a:ea typeface="SimSun" pitchFamily="2" charset="-122"/>
              </a:rPr>
              <a:t>重新開始必須回歸神的話</a:t>
            </a:r>
            <a:endParaRPr lang="en-US" altLang="zh-TW" sz="4000" b="1" dirty="0">
              <a:solidFill>
                <a:schemeClr val="tx1">
                  <a:lumMod val="50000"/>
                  <a:lumOff val="50000"/>
                </a:schemeClr>
              </a:solidFill>
              <a:latin typeface="SimSun" pitchFamily="2" charset="-122"/>
              <a:ea typeface="SimSun" pitchFamily="2" charset="-122"/>
            </a:endParaRPr>
          </a:p>
          <a:p>
            <a:pPr lvl="2" indent="-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0033CC"/>
                </a:solidFill>
                <a:latin typeface="SimSun" pitchFamily="2" charset="-122"/>
                <a:ea typeface="SimSun" pitchFamily="2" charset="-122"/>
              </a:rPr>
              <a:t>4. </a:t>
            </a:r>
            <a:r>
              <a:rPr lang="zh-TW" altLang="zh-TW" sz="4000" b="1" dirty="0">
                <a:solidFill>
                  <a:srgbClr val="0033CC"/>
                </a:solidFill>
                <a:latin typeface="SimSun" pitchFamily="2" charset="-122"/>
                <a:ea typeface="SimSun" pitchFamily="2" charset="-122"/>
              </a:rPr>
              <a:t>重新開始必須回歸神的家</a:t>
            </a:r>
            <a:endParaRPr kumimoji="1" lang="zh-TW" sz="4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imSun" pitchFamily="2" charset="-122"/>
              <a:ea typeface="SimSun" pitchFamily="2" charset="-122"/>
              <a:cs typeface="新細明體" pitchFamily="18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411760" y="0"/>
            <a:ext cx="326243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6000" b="1" dirty="0">
                <a:solidFill>
                  <a:srgbClr val="FF0000"/>
                </a:solidFill>
              </a:rPr>
              <a:t>屬靈原則</a:t>
            </a:r>
            <a:endParaRPr lang="zh-TW" altLang="en-US" sz="6000" b="1" dirty="0">
              <a:solidFill>
                <a:srgbClr val="FF0000"/>
              </a:solidFill>
            </a:endParaRPr>
          </a:p>
        </p:txBody>
      </p:sp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67894"/>
            <a:ext cx="9144000" cy="1275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矩形 4"/>
          <p:cNvSpPr/>
          <p:nvPr/>
        </p:nvSpPr>
        <p:spPr>
          <a:xfrm>
            <a:off x="6407802" y="4866501"/>
            <a:ext cx="29386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altLang="zh-TW" dirty="0">
                <a:solidFill>
                  <a:schemeClr val="bg1"/>
                </a:solidFill>
              </a:rPr>
              <a:t>www.psychologytoday.com</a:t>
            </a:r>
            <a:endParaRPr lang="zh-TW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251520" y="987574"/>
            <a:ext cx="8064896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914400" indent="-9144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kumimoji="1" lang="zh-CN" altLang="en-US" sz="5000" b="1" dirty="0">
                <a:solidFill>
                  <a:srgbClr val="0033CC"/>
                </a:solidFill>
                <a:latin typeface="SimSun" pitchFamily="2" charset="-122"/>
                <a:ea typeface="SimSun" pitchFamily="2" charset="-122"/>
                <a:cs typeface="新細明體" pitchFamily="18" charset="-120"/>
              </a:rPr>
              <a:t>把回憶和夢想交托神</a:t>
            </a:r>
            <a:endParaRPr kumimoji="1" lang="en-US" altLang="zh-TW" sz="5000" b="1" i="0" u="none" strike="noStrike" cap="none" normalizeH="0" baseline="0" dirty="0">
              <a:ln>
                <a:noFill/>
              </a:ln>
              <a:solidFill>
                <a:srgbClr val="0033CC"/>
              </a:solidFill>
              <a:effectLst/>
              <a:latin typeface="SimSun" pitchFamily="2" charset="-122"/>
              <a:ea typeface="SimSun" pitchFamily="2" charset="-122"/>
              <a:cs typeface="新細明體" pitchFamily="18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835696" y="141481"/>
            <a:ext cx="41764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6000" b="1" dirty="0">
                <a:solidFill>
                  <a:srgbClr val="FF0000"/>
                </a:solidFill>
                <a:latin typeface="新細明體" pitchFamily="18" charset="-120"/>
                <a:ea typeface="新細明體" pitchFamily="18" charset="-120"/>
              </a:rPr>
              <a:t>反思和應用</a:t>
            </a:r>
            <a:endParaRPr lang="zh-TW" altLang="en-US" sz="6000" b="1" dirty="0">
              <a:solidFill>
                <a:srgbClr val="FF0000"/>
              </a:solidFill>
              <a:latin typeface="新細明體" pitchFamily="18" charset="-120"/>
              <a:ea typeface="新細明體" pitchFamily="18" charset="-120"/>
            </a:endParaRPr>
          </a:p>
        </p:txBody>
      </p:sp>
      <p:pic>
        <p:nvPicPr>
          <p:cNvPr id="38914" name="Picture 2" descr="林書豪的手環的圖片搜尋結果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2031690"/>
            <a:ext cx="3312368" cy="2710119"/>
          </a:xfrm>
          <a:prstGeom prst="rect">
            <a:avLst/>
          </a:prstGeom>
          <a:noFill/>
        </p:spPr>
      </p:pic>
      <p:sp>
        <p:nvSpPr>
          <p:cNvPr id="7" name="矩形 6"/>
          <p:cNvSpPr/>
          <p:nvPr/>
        </p:nvSpPr>
        <p:spPr>
          <a:xfrm>
            <a:off x="7092280" y="4866501"/>
            <a:ext cx="168026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altLang="zh-TW" sz="1600" dirty="0"/>
              <a:t>jstonemusic.com</a:t>
            </a:r>
            <a:endParaRPr lang="zh-TW" altLang="en-US" sz="1600" dirty="0"/>
          </a:p>
        </p:txBody>
      </p:sp>
      <p:pic>
        <p:nvPicPr>
          <p:cNvPr id="38916" name="Picture 4" descr="林書豪的圖片搜尋結果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923678"/>
            <a:ext cx="4688184" cy="3138154"/>
          </a:xfrm>
          <a:prstGeom prst="rect">
            <a:avLst/>
          </a:prstGeom>
          <a:noFill/>
        </p:spPr>
      </p:pic>
      <p:sp>
        <p:nvSpPr>
          <p:cNvPr id="9" name="矩形 8"/>
          <p:cNvSpPr/>
          <p:nvPr/>
        </p:nvSpPr>
        <p:spPr>
          <a:xfrm>
            <a:off x="5076056" y="4866501"/>
            <a:ext cx="14269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altLang="zh-TW" sz="1600" dirty="0"/>
              <a:t>blog.udn.com</a:t>
            </a:r>
            <a:endParaRPr lang="zh-TW" alt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1547664" y="-81657"/>
            <a:ext cx="6984776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914400" indent="-91440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4000" b="1" dirty="0">
                <a:solidFill>
                  <a:srgbClr val="0033CC"/>
                </a:solidFill>
                <a:latin typeface="SimSun" pitchFamily="2" charset="-122"/>
                <a:ea typeface="SimSun" pitchFamily="2" charset="-122"/>
                <a:cs typeface="新細明體" pitchFamily="18" charset="-120"/>
              </a:rPr>
              <a:t>1.</a:t>
            </a:r>
            <a:r>
              <a:rPr kumimoji="1" lang="zh-CN" altLang="en-US" sz="4000" b="1" dirty="0">
                <a:solidFill>
                  <a:srgbClr val="0033CC"/>
                </a:solidFill>
                <a:latin typeface="SimSun" pitchFamily="2" charset="-122"/>
                <a:ea typeface="SimSun" pitchFamily="2" charset="-122"/>
                <a:cs typeface="新細明體" pitchFamily="18" charset="-120"/>
              </a:rPr>
              <a:t>把回憶和夢想交托神</a:t>
            </a:r>
            <a:endParaRPr kumimoji="1" lang="en-US" altLang="zh-TW" sz="4000" b="1" i="0" u="none" strike="noStrike" cap="none" normalizeH="0" baseline="0" dirty="0">
              <a:ln>
                <a:noFill/>
              </a:ln>
              <a:solidFill>
                <a:srgbClr val="0033CC"/>
              </a:solidFill>
              <a:effectLst/>
              <a:latin typeface="SimSun" pitchFamily="2" charset="-122"/>
              <a:ea typeface="SimSun" pitchFamily="2" charset="-122"/>
              <a:cs typeface="新細明體" pitchFamily="18" charset="-120"/>
            </a:endParaRPr>
          </a:p>
          <a:p>
            <a:pPr lvl="2" indent="-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0033CC"/>
                </a:solidFill>
                <a:latin typeface="SimSun" pitchFamily="2" charset="-122"/>
                <a:ea typeface="SimSun" pitchFamily="2" charset="-122"/>
              </a:rPr>
              <a:t>2.</a:t>
            </a:r>
            <a:r>
              <a:rPr lang="zh-CN" altLang="en-US" sz="4000" b="1" dirty="0">
                <a:solidFill>
                  <a:srgbClr val="0033CC"/>
                </a:solidFill>
                <a:latin typeface="SimSun" pitchFamily="2" charset="-122"/>
                <a:ea typeface="SimSun" pitchFamily="2" charset="-122"/>
              </a:rPr>
              <a:t>認清自己</a:t>
            </a:r>
            <a:r>
              <a:rPr lang="en-US" altLang="zh-CN" sz="4000" b="1" dirty="0">
                <a:solidFill>
                  <a:srgbClr val="0033CC"/>
                </a:solidFill>
                <a:latin typeface="SimSun" pitchFamily="2" charset="-122"/>
                <a:ea typeface="SimSun" pitchFamily="2" charset="-122"/>
              </a:rPr>
              <a:t>,</a:t>
            </a:r>
            <a:r>
              <a:rPr lang="zh-CN" altLang="en-US" sz="4000" b="1" dirty="0">
                <a:solidFill>
                  <a:srgbClr val="0033CC"/>
                </a:solidFill>
                <a:latin typeface="SimSun" pitchFamily="2" charset="-122"/>
                <a:ea typeface="SimSun" pitchFamily="2" charset="-122"/>
              </a:rPr>
              <a:t>接受目前處境</a:t>
            </a:r>
            <a:endParaRPr lang="en-US" altLang="zh-TW" sz="4000" b="1" dirty="0">
              <a:solidFill>
                <a:srgbClr val="0033CC"/>
              </a:solidFill>
              <a:latin typeface="SimSun" pitchFamily="2" charset="-122"/>
              <a:ea typeface="SimSun" pitchFamily="2" charset="-122"/>
            </a:endParaRPr>
          </a:p>
          <a:p>
            <a:pPr lvl="2" indent="-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0033CC"/>
                </a:solidFill>
                <a:latin typeface="SimSun" pitchFamily="2" charset="-122"/>
                <a:ea typeface="SimSun" pitchFamily="2" charset="-122"/>
              </a:rPr>
              <a:t>3.</a:t>
            </a:r>
            <a:r>
              <a:rPr lang="zh-CN" altLang="en-US" sz="4000" b="1" dirty="0">
                <a:solidFill>
                  <a:srgbClr val="0033CC"/>
                </a:solidFill>
                <a:latin typeface="SimSun" pitchFamily="2" charset="-122"/>
                <a:ea typeface="SimSun" pitchFamily="2" charset="-122"/>
              </a:rPr>
              <a:t>凝聚共識</a:t>
            </a:r>
            <a:r>
              <a:rPr lang="en-US" altLang="zh-CN" sz="4000" b="1" dirty="0">
                <a:solidFill>
                  <a:srgbClr val="0033CC"/>
                </a:solidFill>
                <a:latin typeface="SimSun" pitchFamily="2" charset="-122"/>
                <a:ea typeface="SimSun" pitchFamily="2" charset="-122"/>
              </a:rPr>
              <a:t>,</a:t>
            </a:r>
            <a:r>
              <a:rPr lang="zh-CN" altLang="en-US" sz="4000" b="1" dirty="0">
                <a:solidFill>
                  <a:srgbClr val="0033CC"/>
                </a:solidFill>
                <a:latin typeface="SimSun" pitchFamily="2" charset="-122"/>
                <a:ea typeface="SimSun" pitchFamily="2" charset="-122"/>
              </a:rPr>
              <a:t>同心努力</a:t>
            </a:r>
            <a:endParaRPr lang="en-US" altLang="zh-CN" sz="4000" b="1" dirty="0">
              <a:solidFill>
                <a:srgbClr val="0033CC"/>
              </a:solidFill>
              <a:latin typeface="SimSun" pitchFamily="2" charset="-122"/>
              <a:ea typeface="SimSun" pitchFamily="2" charset="-122"/>
            </a:endParaRPr>
          </a:p>
          <a:p>
            <a:pPr lvl="2" indent="-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0033CC"/>
                </a:solidFill>
                <a:latin typeface="SimSun" pitchFamily="2" charset="-122"/>
                <a:ea typeface="SimSun" pitchFamily="2" charset="-122"/>
              </a:rPr>
              <a:t>4.</a:t>
            </a:r>
            <a:r>
              <a:rPr lang="zh-CN" altLang="en-US" sz="4000" b="1" dirty="0">
                <a:solidFill>
                  <a:srgbClr val="0033CC"/>
                </a:solidFill>
                <a:latin typeface="SimSun" pitchFamily="2" charset="-122"/>
                <a:ea typeface="SimSun" pitchFamily="2" charset="-122"/>
              </a:rPr>
              <a:t>重新過程必遇難阻</a:t>
            </a:r>
            <a:endParaRPr lang="en-US" altLang="zh-TW" sz="4000" b="1" dirty="0">
              <a:solidFill>
                <a:srgbClr val="0033CC"/>
              </a:solidFill>
              <a:latin typeface="SimSun" pitchFamily="2" charset="-122"/>
              <a:ea typeface="SimSun" pitchFamily="2" charset="-122"/>
            </a:endParaRPr>
          </a:p>
          <a:p>
            <a:pPr lvl="2" indent="-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0033CC"/>
                </a:solidFill>
                <a:latin typeface="SimSun" pitchFamily="2" charset="-122"/>
                <a:ea typeface="SimSun" pitchFamily="2" charset="-122"/>
              </a:rPr>
              <a:t>5.</a:t>
            </a:r>
            <a:r>
              <a:rPr lang="zh-CN" altLang="en-US" sz="4000" b="1" dirty="0">
                <a:solidFill>
                  <a:srgbClr val="0033CC"/>
                </a:solidFill>
                <a:latin typeface="SimSun" pitchFamily="2" charset="-122"/>
                <a:ea typeface="SimSun" pitchFamily="2" charset="-122"/>
              </a:rPr>
              <a:t>實踐步驟：</a:t>
            </a:r>
            <a:endParaRPr kumimoji="1" lang="zh-TW" sz="4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imSun" pitchFamily="2" charset="-122"/>
              <a:ea typeface="SimSun" pitchFamily="2" charset="-122"/>
              <a:cs typeface="新細明體" pitchFamily="18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7504" y="249492"/>
            <a:ext cx="108012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6000" b="1" dirty="0">
                <a:solidFill>
                  <a:srgbClr val="FF0000"/>
                </a:solidFill>
                <a:latin typeface="新細明體" pitchFamily="18" charset="-120"/>
                <a:ea typeface="新細明體" pitchFamily="18" charset="-120"/>
              </a:rPr>
              <a:t>反思和應用</a:t>
            </a:r>
            <a:endParaRPr lang="zh-TW" altLang="en-US" sz="6000" b="1" dirty="0">
              <a:solidFill>
                <a:srgbClr val="FF0000"/>
              </a:solidFill>
              <a:latin typeface="新細明體" pitchFamily="18" charset="-120"/>
              <a:ea typeface="新細明體" pitchFamily="18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979712" y="2949792"/>
            <a:ext cx="35283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914400" fontAlgn="base">
              <a:spcBef>
                <a:spcPct val="0"/>
              </a:spcBef>
              <a:spcAft>
                <a:spcPct val="0"/>
              </a:spcAft>
              <a:buFont typeface="+mj-lt"/>
              <a:buAutoNum type="alphaLcParenR"/>
            </a:pPr>
            <a:r>
              <a:rPr lang="zh-CN" altLang="en-US" sz="4000" b="1" dirty="0">
                <a:solidFill>
                  <a:srgbClr val="008000"/>
                </a:solidFill>
                <a:latin typeface="SimSun" pitchFamily="2" charset="-122"/>
                <a:ea typeface="SimSun" pitchFamily="2" charset="-122"/>
              </a:rPr>
              <a:t>悔改委身</a:t>
            </a:r>
            <a:endParaRPr lang="en-US" altLang="zh-CN" sz="4000" b="1" dirty="0">
              <a:solidFill>
                <a:srgbClr val="008000"/>
              </a:solidFill>
              <a:latin typeface="SimSun" pitchFamily="2" charset="-122"/>
              <a:ea typeface="SimSun" pitchFamily="2" charset="-122"/>
            </a:endParaRPr>
          </a:p>
          <a:p>
            <a:pPr indent="-914400" fontAlgn="base">
              <a:spcBef>
                <a:spcPct val="0"/>
              </a:spcBef>
              <a:spcAft>
                <a:spcPct val="0"/>
              </a:spcAft>
              <a:buFont typeface="+mj-lt"/>
              <a:buAutoNum type="alphaLcParenR"/>
            </a:pPr>
            <a:r>
              <a:rPr lang="zh-CN" altLang="en-US" sz="4000" b="1" dirty="0">
                <a:solidFill>
                  <a:srgbClr val="008000"/>
                </a:solidFill>
                <a:latin typeface="SimSun" pitchFamily="2" charset="-122"/>
                <a:ea typeface="SimSun" pitchFamily="2" charset="-122"/>
              </a:rPr>
              <a:t>團結一致</a:t>
            </a:r>
            <a:endParaRPr lang="en-US" altLang="zh-CN" sz="4000" b="1" dirty="0">
              <a:solidFill>
                <a:srgbClr val="008000"/>
              </a:solidFill>
              <a:latin typeface="SimSun" pitchFamily="2" charset="-122"/>
              <a:ea typeface="SimSun" pitchFamily="2" charset="-122"/>
            </a:endParaRPr>
          </a:p>
          <a:p>
            <a:pPr indent="-914400" fontAlgn="base">
              <a:spcBef>
                <a:spcPct val="0"/>
              </a:spcBef>
              <a:spcAft>
                <a:spcPct val="0"/>
              </a:spcAft>
              <a:buFont typeface="+mj-lt"/>
              <a:buAutoNum type="alphaLcParenR"/>
            </a:pPr>
            <a:r>
              <a:rPr lang="zh-CN" altLang="en-US" sz="4000" b="1" dirty="0">
                <a:solidFill>
                  <a:srgbClr val="008000"/>
                </a:solidFill>
                <a:latin typeface="SimSun" pitchFamily="2" charset="-122"/>
                <a:ea typeface="SimSun" pitchFamily="2" charset="-122"/>
              </a:rPr>
              <a:t>把握時機</a:t>
            </a:r>
            <a:r>
              <a:rPr lang="en-US" altLang="zh-TW" sz="4000" b="1" dirty="0">
                <a:solidFill>
                  <a:srgbClr val="008000"/>
                </a:solidFill>
                <a:latin typeface="SimSun" pitchFamily="2" charset="-122"/>
                <a:ea typeface="SimSun" pitchFamily="2" charset="-122"/>
              </a:rPr>
              <a:t> </a:t>
            </a:r>
            <a:endParaRPr kumimoji="1" lang="zh-TW" altLang="zh-TW" sz="4000" b="1" dirty="0">
              <a:solidFill>
                <a:srgbClr val="008000"/>
              </a:solidFill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2949792"/>
            <a:ext cx="2808312" cy="2074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矩形 6"/>
          <p:cNvSpPr/>
          <p:nvPr/>
        </p:nvSpPr>
        <p:spPr>
          <a:xfrm>
            <a:off x="0" y="4866501"/>
            <a:ext cx="176362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altLang="zh-TW" sz="1600" dirty="0"/>
              <a:t>bgassociates.com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7504" y="1023866"/>
            <a:ext cx="8784976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b="1" dirty="0">
                <a:solidFill>
                  <a:srgbClr val="0033CC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哈該書 </a:t>
            </a:r>
            <a:r>
              <a:rPr lang="en-US" altLang="zh-CN" sz="4000" b="1" dirty="0">
                <a:solidFill>
                  <a:srgbClr val="0033CC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2:6-9  </a:t>
            </a:r>
            <a:r>
              <a:rPr lang="zh-TW" altLang="zh-TW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萬軍之耶和華如此說、過不多時我必再一次震動天地</a:t>
            </a:r>
            <a:r>
              <a:rPr lang="zh-TW" altLang="zh-TW" sz="4000" b="1" dirty="0" smtClean="0"/>
              <a:t>、滄海、與旱地。我必震動萬國．萬國的珍寶、必都運來．我就使這殿滿了榮耀．這是萬軍之耶和華說的</a:t>
            </a:r>
            <a:r>
              <a:rPr lang="en-US" altLang="zh-TW" sz="4000" b="1" dirty="0" smtClean="0"/>
              <a:t>… </a:t>
            </a:r>
            <a:r>
              <a:rPr lang="zh-TW" altLang="zh-TW" sz="4000" b="1" dirty="0" smtClean="0"/>
              <a:t>這殿後來的榮耀、必大過先前的榮耀</a:t>
            </a:r>
            <a:r>
              <a:rPr lang="zh-CN" altLang="en-US" sz="4000" b="1" dirty="0" smtClean="0"/>
              <a:t>。</a:t>
            </a:r>
            <a:endParaRPr lang="zh-TW" altLang="en-US" sz="4000" dirty="0" smtClean="0"/>
          </a:p>
          <a:p>
            <a:endParaRPr lang="zh-TW" altLang="en-US" sz="3800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14182" y="87474"/>
            <a:ext cx="727280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5200" b="1" dirty="0">
                <a:solidFill>
                  <a:srgbClr val="FF0000"/>
                </a:solidFill>
                <a:latin typeface="新細明體" pitchFamily="18" charset="-120"/>
                <a:ea typeface="新細明體" pitchFamily="18" charset="-120"/>
              </a:rPr>
              <a:t>康泉堂：與</a:t>
            </a:r>
            <a:r>
              <a:rPr lang="zh-TW" altLang="en-US" sz="5200" b="1" dirty="0">
                <a:solidFill>
                  <a:srgbClr val="FF0000"/>
                </a:solidFill>
                <a:latin typeface="新細明體" pitchFamily="18" charset="-120"/>
                <a:ea typeface="新細明體" pitchFamily="18" charset="-120"/>
              </a:rPr>
              <a:t>祢</a:t>
            </a:r>
            <a:r>
              <a:rPr lang="zh-CN" altLang="en-US" sz="5200" b="1" dirty="0">
                <a:solidFill>
                  <a:srgbClr val="FF0000"/>
                </a:solidFill>
                <a:latin typeface="新細明體" pitchFamily="18" charset="-120"/>
                <a:ea typeface="新細明體" pitchFamily="18" charset="-120"/>
              </a:rPr>
              <a:t>重新開始</a:t>
            </a:r>
            <a:endParaRPr lang="zh-TW" altLang="en-US" sz="5200" b="1" dirty="0">
              <a:solidFill>
                <a:srgbClr val="FF0000"/>
              </a:solidFill>
              <a:latin typeface="新細明體" pitchFamily="18" charset="-12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092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79512" y="141480"/>
            <a:ext cx="8784976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3800" b="1" dirty="0">
                <a:latin typeface="SimSun" pitchFamily="2" charset="-122"/>
                <a:ea typeface="SimSun" pitchFamily="2" charset="-122"/>
              </a:rPr>
              <a:t>他們讚美耶和華的時候、眾民大聲呼喊、因耶和華殿的根基已經立定．然而有許多祭司、利未人、族長、就是見過舊殿的老年人、現在親眼看見立這殿的根基、便大聲哭號．也有許多人大聲歡呼．甚至百姓不能分辨歡呼的聲音、和哭號的聲音、因為眾人大聲呼喊、聲音聽到遠處</a:t>
            </a:r>
            <a:r>
              <a:rPr lang="zh-TW" altLang="zh-TW" sz="3800" b="1" dirty="0" smtClean="0">
                <a:latin typeface="SimSun" pitchFamily="2" charset="-122"/>
                <a:ea typeface="SimSun" pitchFamily="2" charset="-122"/>
              </a:rPr>
              <a:t>。</a:t>
            </a:r>
            <a:r>
              <a:rPr lang="zh-CN" altLang="en-US" sz="3800" b="1" dirty="0" smtClean="0">
                <a:solidFill>
                  <a:srgbClr val="FF0000"/>
                </a:solidFill>
                <a:latin typeface="SimSun" pitchFamily="2" charset="-122"/>
                <a:ea typeface="SimSun" pitchFamily="2" charset="-122"/>
              </a:rPr>
              <a:t>（</a:t>
            </a:r>
            <a:r>
              <a:rPr lang="en-US" altLang="zh-CN" sz="3800" b="1" dirty="0" smtClean="0">
                <a:solidFill>
                  <a:srgbClr val="FF0000"/>
                </a:solidFill>
                <a:latin typeface="SimSun" pitchFamily="2" charset="-122"/>
                <a:ea typeface="SimSun" pitchFamily="2" charset="-122"/>
              </a:rPr>
              <a:t>3</a:t>
            </a:r>
            <a:r>
              <a:rPr lang="en-US" altLang="zh-CN" sz="3800" b="1" dirty="0">
                <a:solidFill>
                  <a:srgbClr val="FF0000"/>
                </a:solidFill>
                <a:latin typeface="SimSun" pitchFamily="2" charset="-122"/>
                <a:ea typeface="SimSun" pitchFamily="2" charset="-122"/>
              </a:rPr>
              <a:t>: 1</a:t>
            </a:r>
            <a:r>
              <a:rPr lang="en-US" altLang="zh-TW" sz="3800" b="1" dirty="0">
                <a:solidFill>
                  <a:srgbClr val="FF0000"/>
                </a:solidFill>
                <a:latin typeface="SimSun" pitchFamily="2" charset="-122"/>
                <a:ea typeface="SimSun" pitchFamily="2" charset="-122"/>
              </a:rPr>
              <a:t>1</a:t>
            </a:r>
            <a:r>
              <a:rPr lang="en-US" altLang="zh-CN" sz="3800" b="1" dirty="0">
                <a:solidFill>
                  <a:srgbClr val="FF0000"/>
                </a:solidFill>
                <a:latin typeface="SimSun" pitchFamily="2" charset="-122"/>
                <a:ea typeface="SimSun" pitchFamily="2" charset="-122"/>
              </a:rPr>
              <a:t>-1</a:t>
            </a:r>
            <a:r>
              <a:rPr lang="en-US" altLang="zh-TW" sz="3800" b="1" dirty="0">
                <a:solidFill>
                  <a:srgbClr val="FF0000"/>
                </a:solidFill>
                <a:latin typeface="SimSun" pitchFamily="2" charset="-122"/>
                <a:ea typeface="SimSun" pitchFamily="2" charset="-122"/>
              </a:rPr>
              <a:t>3</a:t>
            </a:r>
            <a:r>
              <a:rPr lang="zh-CN" altLang="en-US" sz="3800" b="1" dirty="0">
                <a:solidFill>
                  <a:srgbClr val="FF0000"/>
                </a:solidFill>
                <a:latin typeface="SimSun" pitchFamily="2" charset="-122"/>
                <a:ea typeface="SimSun" pitchFamily="2" charset="-122"/>
              </a:rPr>
              <a:t>）</a:t>
            </a:r>
            <a:endParaRPr lang="zh-TW" altLang="en-US" sz="3800" dirty="0">
              <a:latin typeface="SimSun" pitchFamily="2" charset="-122"/>
              <a:ea typeface="SimSun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31690"/>
            <a:ext cx="9144000" cy="311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矩形 3"/>
          <p:cNvSpPr/>
          <p:nvPr/>
        </p:nvSpPr>
        <p:spPr>
          <a:xfrm>
            <a:off x="107504" y="87474"/>
            <a:ext cx="88569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zh-TW" altLang="en-US" sz="48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  <a:cs typeface="Arial" pitchFamily="34" charset="0"/>
              </a:rPr>
              <a:t>六代豪華，春去也、更無消息。空悵望，山川形勝，已非疇昔</a:t>
            </a:r>
            <a:r>
              <a:rPr kumimoji="1" lang="en-US" altLang="zh-TW" sz="44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  <a:cs typeface="Arial" pitchFamily="34" charset="0"/>
              </a:rPr>
              <a:t>…</a:t>
            </a:r>
            <a:endParaRPr lang="zh-TW" altLang="en-US" sz="4400" dirty="0"/>
          </a:p>
        </p:txBody>
      </p:sp>
      <p:sp>
        <p:nvSpPr>
          <p:cNvPr id="5" name="矩形 4"/>
          <p:cNvSpPr/>
          <p:nvPr/>
        </p:nvSpPr>
        <p:spPr>
          <a:xfrm>
            <a:off x="683568" y="1383618"/>
            <a:ext cx="72008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4400" b="1" dirty="0">
                <a:solidFill>
                  <a:srgbClr val="FF0000"/>
                </a:solidFill>
                <a:latin typeface="SimSun" pitchFamily="2" charset="-122"/>
                <a:ea typeface="SimSun" pitchFamily="2" charset="-122"/>
                <a:cs typeface="Arial" pitchFamily="34" charset="0"/>
              </a:rPr>
              <a:t>薩都剌</a:t>
            </a:r>
            <a:r>
              <a:rPr kumimoji="1" lang="en-US" altLang="zh-TW" sz="4400" b="1" dirty="0">
                <a:solidFill>
                  <a:srgbClr val="FF0000"/>
                </a:solidFill>
                <a:latin typeface="SimSun" pitchFamily="2" charset="-122"/>
                <a:ea typeface="SimSun" pitchFamily="2" charset="-122"/>
                <a:cs typeface="Arial" pitchFamily="34" charset="0"/>
              </a:rPr>
              <a:t>:</a:t>
            </a:r>
            <a:r>
              <a:rPr kumimoji="1" lang="en-US" altLang="zh-CN" sz="4400" b="1" dirty="0">
                <a:solidFill>
                  <a:srgbClr val="FF0000"/>
                </a:solidFill>
                <a:latin typeface="SimSun" pitchFamily="2" charset="-122"/>
                <a:ea typeface="SimSun" pitchFamily="2" charset="-122"/>
                <a:cs typeface="Arial" pitchFamily="34" charset="0"/>
              </a:rPr>
              <a:t>《</a:t>
            </a:r>
            <a:r>
              <a:rPr kumimoji="1" lang="zh-TW" altLang="en-US" sz="4400" b="1" dirty="0">
                <a:solidFill>
                  <a:srgbClr val="FF0000"/>
                </a:solidFill>
                <a:latin typeface="SimSun" pitchFamily="2" charset="-122"/>
                <a:ea typeface="SimSun" pitchFamily="2" charset="-122"/>
                <a:cs typeface="Arial" pitchFamily="34" charset="0"/>
              </a:rPr>
              <a:t>滿江紅</a:t>
            </a:r>
            <a:r>
              <a:rPr kumimoji="1" lang="en-US" altLang="zh-TW" sz="4400" b="1" dirty="0">
                <a:solidFill>
                  <a:srgbClr val="FF0000"/>
                </a:solidFill>
                <a:latin typeface="Arial"/>
                <a:ea typeface="SimSun" pitchFamily="2" charset="-122"/>
                <a:cs typeface="Arial" pitchFamily="34" charset="0"/>
              </a:rPr>
              <a:t>·</a:t>
            </a:r>
            <a:r>
              <a:rPr kumimoji="1" lang="zh-TW" altLang="en-US" sz="4400" b="1" dirty="0">
                <a:solidFill>
                  <a:srgbClr val="FF0000"/>
                </a:solidFill>
                <a:latin typeface="SimSun" pitchFamily="2" charset="-122"/>
                <a:ea typeface="SimSun" pitchFamily="2" charset="-122"/>
                <a:cs typeface="Arial" pitchFamily="34" charset="0"/>
              </a:rPr>
              <a:t>金陵懷古</a:t>
            </a:r>
            <a:r>
              <a:rPr kumimoji="1" lang="en-US" altLang="zh-CN" sz="4400" b="1" dirty="0">
                <a:solidFill>
                  <a:srgbClr val="FF0000"/>
                </a:solidFill>
                <a:latin typeface="SimSun" pitchFamily="2" charset="-122"/>
                <a:ea typeface="SimSun" pitchFamily="2" charset="-122"/>
                <a:cs typeface="Arial" pitchFamily="34" charset="0"/>
              </a:rPr>
              <a:t>》</a:t>
            </a:r>
            <a:endParaRPr kumimoji="1" lang="en-US" altLang="zh-TW" sz="4400" dirty="0">
              <a:solidFill>
                <a:srgbClr val="FF0000"/>
              </a:solidFill>
              <a:latin typeface="標楷體" pitchFamily="65" charset="-120"/>
              <a:ea typeface="標楷體" pitchFamily="65" charset="-120"/>
              <a:cs typeface="新細明體" pitchFamily="18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4889584"/>
            <a:ext cx="9637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altLang="zh-TW" sz="1600" dirty="0" err="1">
                <a:solidFill>
                  <a:schemeClr val="bg1"/>
                </a:solidFill>
              </a:rPr>
              <a:t>Pinterest</a:t>
            </a:r>
            <a:endParaRPr lang="zh-TW" alt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251520" y="1079399"/>
            <a:ext cx="806489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914400" indent="-9144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kumimoji="1" lang="zh-TW" sz="4800" b="1" i="0" u="none" strike="noStrike" cap="none" normalizeH="0" baseline="0" dirty="0">
                <a:ln>
                  <a:noFill/>
                </a:ln>
                <a:solidFill>
                  <a:srgbClr val="0033CC"/>
                </a:solidFill>
                <a:effectLst/>
                <a:latin typeface="SimSun" pitchFamily="2" charset="-122"/>
                <a:ea typeface="SimSun" pitchFamily="2" charset="-122"/>
                <a:cs typeface="新細明體" pitchFamily="18" charset="-120"/>
              </a:rPr>
              <a:t>無論光景怎樣低沉</a:t>
            </a:r>
            <a:r>
              <a:rPr kumimoji="1" lang="zh-CN" altLang="en-US" sz="4800" b="1" i="0" u="none" strike="noStrike" cap="none" normalizeH="0" baseline="0" dirty="0">
                <a:ln>
                  <a:noFill/>
                </a:ln>
                <a:solidFill>
                  <a:srgbClr val="0033CC"/>
                </a:solidFill>
                <a:effectLst/>
                <a:latin typeface="SimSun" pitchFamily="2" charset="-122"/>
                <a:ea typeface="SimSun" pitchFamily="2" charset="-122"/>
                <a:cs typeface="新細明體" pitchFamily="18" charset="-120"/>
              </a:rPr>
              <a:t>，都可重新開始</a:t>
            </a:r>
            <a:endParaRPr kumimoji="1" lang="en-US" altLang="zh-TW" sz="4800" b="1" i="0" u="none" strike="noStrike" cap="none" normalizeH="0" baseline="0" dirty="0">
              <a:ln>
                <a:noFill/>
              </a:ln>
              <a:solidFill>
                <a:srgbClr val="0033CC"/>
              </a:solidFill>
              <a:effectLst/>
              <a:latin typeface="SimSun" pitchFamily="2" charset="-122"/>
              <a:ea typeface="SimSun" pitchFamily="2" charset="-122"/>
              <a:cs typeface="新細明體" pitchFamily="18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411760" y="141481"/>
            <a:ext cx="326243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6000" b="1" dirty="0">
                <a:solidFill>
                  <a:srgbClr val="FF0000"/>
                </a:solidFill>
              </a:rPr>
              <a:t>屬靈原則</a:t>
            </a:r>
            <a:endParaRPr lang="zh-TW" altLang="en-US" sz="6000" b="1" dirty="0">
              <a:solidFill>
                <a:srgbClr val="FF0000"/>
              </a:solidFill>
            </a:endParaRPr>
          </a:p>
        </p:txBody>
      </p:sp>
      <p:pic>
        <p:nvPicPr>
          <p:cNvPr id="23555" name="Picture 3" descr="https://cdn.psychologytoday.com/sites/default/files/blogs/37082/2013/03/121021-1192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25757"/>
            <a:ext cx="9144000" cy="2684060"/>
          </a:xfrm>
          <a:prstGeom prst="rect">
            <a:avLst/>
          </a:prstGeom>
          <a:noFill/>
        </p:spPr>
      </p:pic>
      <p:sp>
        <p:nvSpPr>
          <p:cNvPr id="6" name="矩形 5"/>
          <p:cNvSpPr/>
          <p:nvPr/>
        </p:nvSpPr>
        <p:spPr>
          <a:xfrm>
            <a:off x="6689868" y="5016542"/>
            <a:ext cx="263405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altLang="zh-TW" sz="1600" dirty="0">
                <a:solidFill>
                  <a:schemeClr val="bg1"/>
                </a:solidFill>
              </a:rPr>
              <a:t>www.psychologytoday.com</a:t>
            </a:r>
            <a:endParaRPr lang="zh-TW" alt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51520" y="141481"/>
            <a:ext cx="849694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b="1" dirty="0">
                <a:solidFill>
                  <a:srgbClr val="FF0000"/>
                </a:solidFill>
                <a:latin typeface="新細明體" pitchFamily="18" charset="-120"/>
                <a:ea typeface="新細明體" pitchFamily="18" charset="-120"/>
              </a:rPr>
              <a:t>耶利米書  </a:t>
            </a:r>
            <a:r>
              <a:rPr lang="en-US" altLang="zh-CN" sz="4000" b="1" dirty="0">
                <a:solidFill>
                  <a:srgbClr val="FF0000"/>
                </a:solidFill>
                <a:latin typeface="新細明體" pitchFamily="18" charset="-120"/>
                <a:ea typeface="新細明體" pitchFamily="18" charset="-120"/>
              </a:rPr>
              <a:t>33: 10-11  </a:t>
            </a:r>
          </a:p>
          <a:p>
            <a:r>
              <a:rPr lang="zh-TW" altLang="zh-TW" sz="4000" b="1" dirty="0">
                <a:latin typeface="SimSun" pitchFamily="2" charset="-122"/>
                <a:ea typeface="SimSun" pitchFamily="2" charset="-122"/>
              </a:rPr>
              <a:t>耶和華如此說</a:t>
            </a:r>
            <a:r>
              <a:rPr lang="en-US" altLang="zh-TW" sz="4000" b="1" dirty="0">
                <a:latin typeface="SimSun" pitchFamily="2" charset="-122"/>
                <a:ea typeface="SimSun" pitchFamily="2" charset="-122"/>
              </a:rPr>
              <a:t>…</a:t>
            </a:r>
            <a:r>
              <a:rPr lang="zh-TW" altLang="zh-TW" sz="4000" b="1" dirty="0">
                <a:latin typeface="SimSun" pitchFamily="2" charset="-122"/>
                <a:ea typeface="SimSun" pitchFamily="2" charset="-122"/>
              </a:rPr>
              <a:t>在這荒涼無人民無牲畜的猶大城邑、和耶路撒冷的街上、必再聽見有歡喜和快樂的聲音</a:t>
            </a:r>
            <a:r>
              <a:rPr lang="en-US" altLang="zh-TW" sz="4000" b="1" dirty="0">
                <a:latin typeface="SimSun" pitchFamily="2" charset="-122"/>
                <a:ea typeface="SimSun" pitchFamily="2" charset="-122"/>
              </a:rPr>
              <a:t>…</a:t>
            </a:r>
            <a:r>
              <a:rPr lang="zh-TW" altLang="zh-TW" sz="4000" b="1" dirty="0">
                <a:latin typeface="SimSun" pitchFamily="2" charset="-122"/>
                <a:ea typeface="SimSun" pitchFamily="2" charset="-122"/>
              </a:rPr>
              <a:t>又有奉感謝祭到耶和華殿中之人的聲音．因為我必使這地被擄的人歸回．和起初一樣．這是耶和華說的。</a:t>
            </a:r>
            <a:endParaRPr lang="zh-TW" altLang="en-US" sz="4000" dirty="0">
              <a:latin typeface="SimSun" pitchFamily="2" charset="-122"/>
              <a:ea typeface="SimSun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4776523" y="249493"/>
            <a:ext cx="34563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b="1" dirty="0">
                <a:solidFill>
                  <a:srgbClr val="FF0000"/>
                </a:solidFill>
                <a:latin typeface="新細明體" pitchFamily="18" charset="-120"/>
                <a:ea typeface="新細明體" pitchFamily="18" charset="-120"/>
              </a:rPr>
              <a:t>亂世佳人</a:t>
            </a:r>
            <a:endParaRPr lang="zh-TW" altLang="en-US" sz="6000" b="1" dirty="0">
              <a:solidFill>
                <a:srgbClr val="FF0000"/>
              </a:solidFill>
              <a:latin typeface="新細明體" pitchFamily="18" charset="-120"/>
              <a:ea typeface="新細明體" pitchFamily="18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395536" y="483518"/>
            <a:ext cx="3816424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5400" b="1" dirty="0"/>
              <a:t>“Tomorrow is another day!”</a:t>
            </a:r>
          </a:p>
          <a:p>
            <a:endParaRPr lang="en-US" altLang="zh-TW" sz="2000" b="1" dirty="0"/>
          </a:p>
          <a:p>
            <a:r>
              <a:rPr lang="zh-CN" altLang="en-US" sz="5400" b="1" dirty="0"/>
              <a:t>明日又是新的一天！</a:t>
            </a:r>
            <a:endParaRPr lang="zh-TW" altLang="en-US" sz="5400" b="1" dirty="0"/>
          </a:p>
        </p:txBody>
      </p:sp>
      <p:pic>
        <p:nvPicPr>
          <p:cNvPr id="1028" name="Picture 4" descr="gone with  the wind的圖片搜尋結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3" y="1167594"/>
            <a:ext cx="3372875" cy="382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3669985" y="4969468"/>
            <a:ext cx="114005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HK" sz="1600" dirty="0"/>
              <a:t>Amazon.in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323528" y="1275606"/>
            <a:ext cx="806489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914400" indent="-9144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kumimoji="1" lang="zh-TW" sz="4800" b="1" i="0" u="none" strike="noStrike" cap="none" normalizeH="0" baseline="0" dirty="0">
                <a:ln>
                  <a:noFill/>
                </a:ln>
                <a:solidFill>
                  <a:srgbClr val="585858"/>
                </a:solidFill>
                <a:effectLst/>
                <a:latin typeface="SimSun" pitchFamily="2" charset="-122"/>
                <a:ea typeface="SimSun" pitchFamily="2" charset="-122"/>
                <a:cs typeface="新細明體" pitchFamily="18" charset="-120"/>
              </a:rPr>
              <a:t>無論光景怎樣低沉</a:t>
            </a:r>
            <a:r>
              <a:rPr kumimoji="1" lang="zh-CN" altLang="en-US" sz="4800" b="1" i="0" u="none" strike="noStrike" cap="none" normalizeH="0" baseline="0" dirty="0">
                <a:ln>
                  <a:noFill/>
                </a:ln>
                <a:solidFill>
                  <a:srgbClr val="585858"/>
                </a:solidFill>
                <a:effectLst/>
                <a:latin typeface="SimSun" pitchFamily="2" charset="-122"/>
                <a:ea typeface="SimSun" pitchFamily="2" charset="-122"/>
                <a:cs typeface="新細明體" pitchFamily="18" charset="-120"/>
              </a:rPr>
              <a:t>，都可重新開始</a:t>
            </a:r>
            <a:endParaRPr kumimoji="1" lang="en-US" altLang="zh-TW" sz="4800" b="1" i="0" u="none" strike="noStrike" cap="none" normalizeH="0" baseline="0" dirty="0">
              <a:ln>
                <a:noFill/>
              </a:ln>
              <a:solidFill>
                <a:srgbClr val="585858"/>
              </a:solidFill>
              <a:effectLst/>
              <a:latin typeface="SimSun" pitchFamily="2" charset="-122"/>
              <a:ea typeface="SimSun" pitchFamily="2" charset="-122"/>
              <a:cs typeface="新細明體" pitchFamily="18" charset="-120"/>
            </a:endParaRPr>
          </a:p>
          <a:p>
            <a:pPr lvl="2" indent="-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800" b="1" dirty="0">
                <a:solidFill>
                  <a:srgbClr val="0033CC"/>
                </a:solidFill>
                <a:latin typeface="SimSun" pitchFamily="2" charset="-122"/>
                <a:ea typeface="SimSun" pitchFamily="2" charset="-122"/>
              </a:rPr>
              <a:t>2. </a:t>
            </a:r>
            <a:r>
              <a:rPr lang="zh-TW" altLang="zh-TW" sz="4800" b="1" dirty="0">
                <a:solidFill>
                  <a:srgbClr val="0033CC"/>
                </a:solidFill>
                <a:latin typeface="SimSun" pitchFamily="2" charset="-122"/>
                <a:ea typeface="SimSun" pitchFamily="2" charset="-122"/>
              </a:rPr>
              <a:t>重新開始必須回歸基督</a:t>
            </a:r>
            <a:endParaRPr lang="en-US" altLang="zh-TW" sz="4800" b="1" dirty="0">
              <a:solidFill>
                <a:srgbClr val="0033CC"/>
              </a:solidFill>
              <a:latin typeface="SimSun" pitchFamily="2" charset="-122"/>
              <a:ea typeface="SimSun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411760" y="141481"/>
            <a:ext cx="326243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6000" b="1" dirty="0">
                <a:solidFill>
                  <a:srgbClr val="FF0000"/>
                </a:solidFill>
              </a:rPr>
              <a:t>屬靈原則</a:t>
            </a:r>
            <a:endParaRPr lang="zh-TW" altLang="en-US" sz="6000" b="1" dirty="0">
              <a:solidFill>
                <a:srgbClr val="FF0000"/>
              </a:solidFill>
            </a:endParaRPr>
          </a:p>
        </p:txBody>
      </p:sp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49792"/>
            <a:ext cx="9144000" cy="2193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矩形 4"/>
          <p:cNvSpPr/>
          <p:nvPr/>
        </p:nvSpPr>
        <p:spPr>
          <a:xfrm>
            <a:off x="6407802" y="4866501"/>
            <a:ext cx="29386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altLang="zh-TW" dirty="0">
                <a:solidFill>
                  <a:schemeClr val="bg1"/>
                </a:solidFill>
              </a:rPr>
              <a:t>www.psychologytoday.com</a:t>
            </a:r>
            <a:endParaRPr lang="zh-TW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51520" y="141481"/>
            <a:ext cx="8280920" cy="4755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solidFill>
                  <a:srgbClr val="FF0000"/>
                </a:solidFill>
                <a:latin typeface="SimSun" pitchFamily="2" charset="-122"/>
                <a:ea typeface="SimSun" pitchFamily="2" charset="-122"/>
              </a:rPr>
              <a:t>3: 2   </a:t>
            </a:r>
            <a:r>
              <a:rPr lang="zh-TW" altLang="zh-TW" sz="3600" b="1" dirty="0">
                <a:latin typeface="SimSun" pitchFamily="2" charset="-122"/>
                <a:ea typeface="SimSun" pitchFamily="2" charset="-122"/>
              </a:rPr>
              <a:t>約薩達的兒子耶書亞、和他的弟兄眾祭司、並撒拉鐵的兒子所羅巴伯、與他的弟兄、都起來建築以色列　神的壇、要照神人摩西律法書上所寫的、在壇上獻燔祭。</a:t>
            </a:r>
            <a:endParaRPr lang="en-US" altLang="zh-TW" sz="3600" b="1" dirty="0">
              <a:latin typeface="SimSun" pitchFamily="2" charset="-122"/>
              <a:ea typeface="SimSun" pitchFamily="2" charset="-122"/>
            </a:endParaRPr>
          </a:p>
          <a:p>
            <a:endParaRPr lang="en-US" altLang="zh-TW" sz="1500" b="1" dirty="0">
              <a:latin typeface="SimSun" pitchFamily="2" charset="-122"/>
              <a:ea typeface="SimSun" pitchFamily="2" charset="-122"/>
            </a:endParaRPr>
          </a:p>
          <a:p>
            <a:r>
              <a:rPr lang="zh-CN" altLang="en-US" sz="3600" b="1" dirty="0">
                <a:solidFill>
                  <a:srgbClr val="FF0000"/>
                </a:solidFill>
                <a:latin typeface="SimSun" pitchFamily="2" charset="-122"/>
                <a:ea typeface="SimSun" pitchFamily="2" charset="-122"/>
              </a:rPr>
              <a:t>約 </a:t>
            </a:r>
            <a:r>
              <a:rPr lang="en-US" altLang="zh-CN" sz="3600" b="1" dirty="0">
                <a:solidFill>
                  <a:srgbClr val="FF0000"/>
                </a:solidFill>
                <a:latin typeface="SimSun" pitchFamily="2" charset="-122"/>
                <a:ea typeface="SimSun" pitchFamily="2" charset="-122"/>
              </a:rPr>
              <a:t>1:29    </a:t>
            </a:r>
            <a:r>
              <a:rPr lang="zh-TW" altLang="zh-TW" sz="3600" b="1" dirty="0">
                <a:latin typeface="SimSun" pitchFamily="2" charset="-122"/>
                <a:ea typeface="SimSun" pitchFamily="2" charset="-122"/>
              </a:rPr>
              <a:t>約翰看見耶穌來到他那裏、就說、看哪、神的羔羊、除去世人罪孽的。</a:t>
            </a:r>
            <a:endParaRPr lang="zh-TW" altLang="en-US" sz="3600" dirty="0">
              <a:latin typeface="SimSun" pitchFamily="2" charset="-122"/>
              <a:ea typeface="SimSun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i.ytimg.com/vi/5VbU-iBEu5Q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340" y="-128550"/>
            <a:ext cx="9168341" cy="5272050"/>
          </a:xfrm>
          <a:prstGeom prst="rect">
            <a:avLst/>
          </a:prstGeom>
          <a:noFill/>
        </p:spPr>
      </p:pic>
      <p:sp>
        <p:nvSpPr>
          <p:cNvPr id="3" name="矩形 2"/>
          <p:cNvSpPr/>
          <p:nvPr/>
        </p:nvSpPr>
        <p:spPr>
          <a:xfrm>
            <a:off x="107504" y="0"/>
            <a:ext cx="6318448" cy="4524315"/>
          </a:xfrm>
          <a:prstGeom prst="rect">
            <a:avLst/>
          </a:prstGeom>
          <a:solidFill>
            <a:srgbClr val="FEF5CE">
              <a:alpha val="81961"/>
            </a:srgbClr>
          </a:solidFill>
        </p:spPr>
        <p:txBody>
          <a:bodyPr wrap="square">
            <a:spAutoFit/>
          </a:bodyPr>
          <a:lstStyle/>
          <a:p>
            <a:r>
              <a:rPr lang="zh-CN" altLang="en-US" sz="4800" b="1" dirty="0">
                <a:solidFill>
                  <a:srgbClr val="FF0000"/>
                </a:solidFill>
                <a:latin typeface="新細明體" pitchFamily="18" charset="-120"/>
                <a:ea typeface="新細明體" pitchFamily="18" charset="-120"/>
              </a:rPr>
              <a:t>希伯來書  </a:t>
            </a:r>
            <a:r>
              <a:rPr lang="en-US" altLang="zh-CN" sz="4800" b="1" dirty="0">
                <a:solidFill>
                  <a:srgbClr val="FF0000"/>
                </a:solidFill>
                <a:latin typeface="新細明體" pitchFamily="18" charset="-120"/>
                <a:ea typeface="新細明體" pitchFamily="18" charset="-120"/>
              </a:rPr>
              <a:t>9: 11-12</a:t>
            </a:r>
          </a:p>
          <a:p>
            <a:r>
              <a:rPr lang="zh-TW" altLang="zh-TW" sz="4800" b="1" dirty="0">
                <a:latin typeface="SimSun" pitchFamily="2" charset="-122"/>
                <a:ea typeface="SimSun" pitchFamily="2" charset="-122"/>
              </a:rPr>
              <a:t>但現在基督已經來到</a:t>
            </a:r>
            <a:r>
              <a:rPr lang="en-US" altLang="zh-TW" sz="4800" b="1" dirty="0">
                <a:latin typeface="SimSun" pitchFamily="2" charset="-122"/>
                <a:ea typeface="SimSun" pitchFamily="2" charset="-122"/>
              </a:rPr>
              <a:t>…</a:t>
            </a:r>
            <a:r>
              <a:rPr lang="zh-TW" altLang="zh-TW" sz="4800" b="1" dirty="0">
                <a:latin typeface="SimSun" pitchFamily="2" charset="-122"/>
                <a:ea typeface="SimSun" pitchFamily="2" charset="-122"/>
              </a:rPr>
              <a:t>不用山羊和牛犢的血、乃用自己的血、只一次進入聖所、成了永遠贖罪的事。</a:t>
            </a:r>
            <a:endParaRPr lang="zh-TW" altLang="en-US" sz="4800" b="1" dirty="0">
              <a:latin typeface="SimSun" pitchFamily="2" charset="-122"/>
              <a:ea typeface="SimSun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" y="4866501"/>
            <a:ext cx="184858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altLang="zh-TW" sz="1600" dirty="0">
                <a:solidFill>
                  <a:schemeClr val="bg1"/>
                </a:solidFill>
              </a:rPr>
              <a:t>www.youtube.com</a:t>
            </a:r>
            <a:endParaRPr lang="zh-TW" alt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暗香撲面">
  <a:themeElements>
    <a:clrScheme name="暗香撲面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918415"/>
      </a:accent1>
      <a:accent2>
        <a:srgbClr val="C47546"/>
      </a:accent2>
      <a:accent3>
        <a:srgbClr val="AFB591"/>
      </a:accent3>
      <a:accent4>
        <a:srgbClr val="B9945B"/>
      </a:accent4>
      <a:accent5>
        <a:srgbClr val="85ADBC"/>
      </a:accent5>
      <a:accent6>
        <a:srgbClr val="E5B440"/>
      </a:accent6>
      <a:hlink>
        <a:srgbClr val="00D5D5"/>
      </a:hlink>
      <a:folHlink>
        <a:srgbClr val="DD00DD"/>
      </a:folHlink>
    </a:clrScheme>
    <a:fontScheme name="暗香撲面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</a:majorFont>
      <a:minorFont>
        <a:latin typeface="Franklin Gothic Book"/>
        <a:ea typeface=""/>
        <a:cs typeface=""/>
        <a:font script="Jpan" typeface="HG創英角ｺﾞｼｯｸUB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n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暗香撲面">
      <a:fillStyleLst>
        <a:solidFill>
          <a:schemeClr val="phClr"/>
        </a:solidFill>
        <a:gradFill rotWithShape="1">
          <a:gsLst>
            <a:gs pos="0">
              <a:schemeClr val="phClr">
                <a:tint val="98000"/>
                <a:satMod val="220000"/>
              </a:schemeClr>
            </a:gs>
            <a:gs pos="31000">
              <a:schemeClr val="phClr">
                <a:tint val="30000"/>
                <a:satMod val="150000"/>
              </a:schemeClr>
            </a:gs>
            <a:gs pos="91000">
              <a:schemeClr val="phClr">
                <a:tint val="96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28000"/>
                <a:satMod val="100000"/>
              </a:schemeClr>
              <a:schemeClr val="phClr">
                <a:tint val="100000"/>
                <a:satMod val="200000"/>
              </a:schemeClr>
            </a:duotone>
          </a:blip>
          <a:tile tx="0" ty="0" sx="80000" sy="8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10000"/>
              </a:schemeClr>
            </a:glow>
          </a:effectLst>
        </a:effectStyle>
        <a:effectStyle>
          <a:effectLst>
            <a:outerShdw blurRad="34925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9525" prstMaterial="dkEdge">
            <a:bevelT w="12000" h="24150"/>
            <a:contourClr>
              <a:schemeClr val="phClr">
                <a:satMod val="110000"/>
              </a:schemeClr>
            </a:contourClr>
          </a:sp3d>
        </a:effectStyle>
        <a:effectStyle>
          <a:effectLst>
            <a:outerShdw blurRad="50800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18700" prstMaterial="dkEdge">
            <a:bevelT w="44450" h="80600"/>
            <a:contourClr>
              <a:schemeClr val="phClr"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0000"/>
                <a:satMod val="1000000"/>
              </a:schemeClr>
            </a:gs>
            <a:gs pos="31000">
              <a:schemeClr val="phClr">
                <a:shade val="85000"/>
                <a:satMod val="450000"/>
              </a:schemeClr>
            </a:gs>
            <a:gs pos="100000">
              <a:schemeClr val="phClr">
                <a:tint val="70000"/>
                <a:satMod val="300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2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9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Fan</Template>
  <TotalTime>1604</TotalTime>
  <Words>874</Words>
  <Application>Microsoft Office PowerPoint</Application>
  <PresentationFormat>如螢幕大小 (16:9)</PresentationFormat>
  <Paragraphs>71</Paragraphs>
  <Slides>18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19" baseType="lpstr">
      <vt:lpstr>暗香撲面</vt:lpstr>
      <vt:lpstr>投影片 1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  <vt:lpstr>投影片 14</vt:lpstr>
      <vt:lpstr>投影片 15</vt:lpstr>
      <vt:lpstr>投影片 16</vt:lpstr>
      <vt:lpstr>投影片 17</vt:lpstr>
      <vt:lpstr>投影片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Ken</dc:creator>
  <cp:lastModifiedBy>Andrew</cp:lastModifiedBy>
  <cp:revision>130</cp:revision>
  <cp:lastPrinted>2017-09-09T07:12:38Z</cp:lastPrinted>
  <dcterms:created xsi:type="dcterms:W3CDTF">2016-08-23T02:44:16Z</dcterms:created>
  <dcterms:modified xsi:type="dcterms:W3CDTF">2019-12-23T07:07:25Z</dcterms:modified>
</cp:coreProperties>
</file>