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6">
  <p:sldMasterIdLst>
    <p:sldMasterId id="2147484249" r:id="rId1"/>
  </p:sldMasterIdLst>
  <p:notesMasterIdLst>
    <p:notesMasterId r:id="rId50"/>
  </p:notesMasterIdLst>
  <p:handoutMasterIdLst>
    <p:handoutMasterId r:id="rId51"/>
  </p:handoutMasterIdLst>
  <p:sldIdLst>
    <p:sldId id="467" r:id="rId2"/>
    <p:sldId id="461" r:id="rId3"/>
    <p:sldId id="477" r:id="rId4"/>
    <p:sldId id="462" r:id="rId5"/>
    <p:sldId id="463" r:id="rId6"/>
    <p:sldId id="478" r:id="rId7"/>
    <p:sldId id="505" r:id="rId8"/>
    <p:sldId id="474" r:id="rId9"/>
    <p:sldId id="476" r:id="rId10"/>
    <p:sldId id="479" r:id="rId11"/>
    <p:sldId id="475" r:id="rId12"/>
    <p:sldId id="466" r:id="rId13"/>
    <p:sldId id="464" r:id="rId14"/>
    <p:sldId id="465" r:id="rId15"/>
    <p:sldId id="473" r:id="rId16"/>
    <p:sldId id="481" r:id="rId17"/>
    <p:sldId id="480" r:id="rId18"/>
    <p:sldId id="482" r:id="rId19"/>
    <p:sldId id="483" r:id="rId20"/>
    <p:sldId id="484" r:id="rId21"/>
    <p:sldId id="468" r:id="rId22"/>
    <p:sldId id="469" r:id="rId23"/>
    <p:sldId id="470" r:id="rId24"/>
    <p:sldId id="472" r:id="rId25"/>
    <p:sldId id="487" r:id="rId26"/>
    <p:sldId id="486" r:id="rId27"/>
    <p:sldId id="485" r:id="rId28"/>
    <p:sldId id="489" r:id="rId29"/>
    <p:sldId id="490" r:id="rId30"/>
    <p:sldId id="492" r:id="rId31"/>
    <p:sldId id="491" r:id="rId32"/>
    <p:sldId id="497" r:id="rId33"/>
    <p:sldId id="498" r:id="rId34"/>
    <p:sldId id="500" r:id="rId35"/>
    <p:sldId id="494" r:id="rId36"/>
    <p:sldId id="495" r:id="rId37"/>
    <p:sldId id="499" r:id="rId38"/>
    <p:sldId id="496" r:id="rId39"/>
    <p:sldId id="509" r:id="rId40"/>
    <p:sldId id="506" r:id="rId41"/>
    <p:sldId id="507" r:id="rId42"/>
    <p:sldId id="508" r:id="rId43"/>
    <p:sldId id="493" r:id="rId44"/>
    <p:sldId id="502" r:id="rId45"/>
    <p:sldId id="503" r:id="rId46"/>
    <p:sldId id="504" r:id="rId47"/>
    <p:sldId id="501" r:id="rId48"/>
    <p:sldId id="488" r:id="rId49"/>
  </p:sldIdLst>
  <p:sldSz cx="9144000" cy="5143500" type="screen16x9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33C03"/>
    <a:srgbClr val="000099"/>
    <a:srgbClr val="FBCD79"/>
    <a:srgbClr val="FFFF66"/>
    <a:srgbClr val="99FF99"/>
    <a:srgbClr val="C4EFFF"/>
    <a:srgbClr val="5BD4FF"/>
    <a:srgbClr val="00B0F0"/>
    <a:srgbClr val="DAD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79802" autoAdjust="0"/>
  </p:normalViewPr>
  <p:slideViewPr>
    <p:cSldViewPr>
      <p:cViewPr>
        <p:scale>
          <a:sx n="53" d="100"/>
          <a:sy n="53" d="100"/>
        </p:scale>
        <p:origin x="-1650" y="-10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BABB-DE25-4F88-B90E-8B8903306C21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5A3B-7D5A-4757-9F4B-A3E13657FC3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615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3417D-F6B0-46B4-8EE9-CEAE0AA56760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1D791-9828-47B0-B41B-39E1D6F6BB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4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5A998EF-58D7-43F9-AA25-41587B60630A}" type="datetimeFigureOut">
              <a:rPr lang="zh-HK" altLang="en-US" smtClean="0"/>
              <a:t>2/12/2019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立石為記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555526"/>
            <a:ext cx="8208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0070C0"/>
                </a:solidFill>
              </a:rPr>
              <a:t>書</a:t>
            </a:r>
            <a:r>
              <a:rPr lang="en-US" altLang="zh-TW" sz="2800" b="1" dirty="0">
                <a:solidFill>
                  <a:srgbClr val="0070C0"/>
                </a:solidFill>
              </a:rPr>
              <a:t>4:19 </a:t>
            </a:r>
            <a:r>
              <a:rPr lang="zh-TW" altLang="en-US" sz="2800" b="1" dirty="0">
                <a:solidFill>
                  <a:srgbClr val="0070C0"/>
                </a:solidFill>
              </a:rPr>
              <a:t>以色列人過了約但河之後，就在吉甲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安營</a:t>
            </a:r>
            <a:r>
              <a:rPr lang="en-US" altLang="zh-TW" sz="2800" b="1" dirty="0" smtClean="0">
                <a:solidFill>
                  <a:srgbClr val="0070C0"/>
                </a:solidFill>
              </a:rPr>
              <a:t>… … </a:t>
            </a:r>
          </a:p>
          <a:p>
            <a:r>
              <a:rPr lang="zh-TW" altLang="en-US" sz="2800" b="1" dirty="0">
                <a:solidFill>
                  <a:srgbClr val="0070C0"/>
                </a:solidFill>
              </a:rPr>
              <a:t>書</a:t>
            </a:r>
            <a:r>
              <a:rPr lang="en-US" altLang="zh-TW" sz="2800" b="1" dirty="0">
                <a:solidFill>
                  <a:srgbClr val="0070C0"/>
                </a:solidFill>
              </a:rPr>
              <a:t>14:6 </a:t>
            </a:r>
            <a:r>
              <a:rPr lang="zh-TW" altLang="en-US" sz="2800" b="1" dirty="0">
                <a:solidFill>
                  <a:srgbClr val="0070C0"/>
                </a:solidFill>
              </a:rPr>
              <a:t>約書亞在吉甲分地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給</a:t>
            </a:r>
            <a:r>
              <a:rPr lang="en-US" altLang="zh-TW" sz="2800" b="1" dirty="0" smtClean="0">
                <a:solidFill>
                  <a:srgbClr val="0070C0"/>
                </a:solidFill>
              </a:rPr>
              <a:t>… … </a:t>
            </a:r>
          </a:p>
          <a:p>
            <a:r>
              <a:rPr lang="zh-TW" altLang="en-US" sz="2800" b="1" dirty="0">
                <a:solidFill>
                  <a:srgbClr val="0070C0"/>
                </a:solidFill>
              </a:rPr>
              <a:t>撒上</a:t>
            </a:r>
            <a:r>
              <a:rPr lang="en-US" altLang="zh-TW" sz="2800" b="1" dirty="0">
                <a:solidFill>
                  <a:srgbClr val="0070C0"/>
                </a:solidFill>
              </a:rPr>
              <a:t>11:14 </a:t>
            </a:r>
            <a:r>
              <a:rPr lang="zh-TW" altLang="en-US" sz="2800" b="1" dirty="0">
                <a:solidFill>
                  <a:srgbClr val="0070C0"/>
                </a:solidFill>
              </a:rPr>
              <a:t>撒母耳在吉甲立國，並立掃羅為王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。</a:t>
            </a:r>
            <a:endParaRPr lang="en-US" altLang="zh-TW" sz="2800" b="1" dirty="0" smtClean="0">
              <a:solidFill>
                <a:srgbClr val="0070C0"/>
              </a:solidFill>
            </a:endParaRPr>
          </a:p>
          <a:p>
            <a:r>
              <a:rPr lang="zh-TW" altLang="en-US" sz="2800" b="1" dirty="0">
                <a:solidFill>
                  <a:srgbClr val="0070C0"/>
                </a:solidFill>
              </a:rPr>
              <a:t>撒上</a:t>
            </a:r>
            <a:r>
              <a:rPr lang="en-US" altLang="zh-TW" sz="2800" b="1" dirty="0">
                <a:solidFill>
                  <a:srgbClr val="0070C0"/>
                </a:solidFill>
              </a:rPr>
              <a:t>14:7 </a:t>
            </a:r>
            <a:r>
              <a:rPr lang="zh-TW" altLang="en-US" sz="2800" b="1" dirty="0">
                <a:solidFill>
                  <a:srgbClr val="0070C0"/>
                </a:solidFill>
              </a:rPr>
              <a:t>掃羅在吉甲擅自獻祭，得罪了神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。</a:t>
            </a:r>
            <a:endParaRPr lang="en-US" altLang="zh-TW" sz="2800" b="1" dirty="0" smtClean="0">
              <a:solidFill>
                <a:srgbClr val="0070C0"/>
              </a:solidFill>
            </a:endParaRPr>
          </a:p>
          <a:p>
            <a:r>
              <a:rPr lang="zh-TW" altLang="en-US" sz="2800" b="1" dirty="0">
                <a:solidFill>
                  <a:srgbClr val="0070C0"/>
                </a:solidFill>
              </a:rPr>
              <a:t>撒下</a:t>
            </a:r>
            <a:r>
              <a:rPr lang="en-US" altLang="zh-TW" sz="2800" b="1" dirty="0">
                <a:solidFill>
                  <a:srgbClr val="0070C0"/>
                </a:solidFill>
              </a:rPr>
              <a:t>19:15 </a:t>
            </a:r>
            <a:r>
              <a:rPr lang="zh-TW" altLang="en-US" sz="2800" b="1" dirty="0">
                <a:solidFill>
                  <a:srgbClr val="0070C0"/>
                </a:solidFill>
              </a:rPr>
              <a:t>押沙龍死後，大衛王就從基列回來，到了約但河，猶大人來到吉甲，要去迎接王，請他過約但河。</a:t>
            </a:r>
            <a:endParaRPr lang="zh-HK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3" t="23269" r="10022" b="3210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立石為記的圖片搜尋結果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"/>
          <p:cNvSpPr/>
          <p:nvPr/>
        </p:nvSpPr>
        <p:spPr>
          <a:xfrm>
            <a:off x="384849" y="2346012"/>
            <a:ext cx="3456384" cy="15121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約旦河的屬靈經歷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橢圓 2"/>
          <p:cNvSpPr/>
          <p:nvPr/>
        </p:nvSpPr>
        <p:spPr>
          <a:xfrm>
            <a:off x="4860032" y="2355726"/>
            <a:ext cx="3456384" cy="151216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迦南地的日常生活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3563888" y="2876822"/>
            <a:ext cx="1440160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4301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善忘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5124" name="Picture 4" descr="https://i3.read01.com/SIG=ha14fg/30475a6b554a324c3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 rot="19102578">
            <a:off x="505584" y="2672529"/>
            <a:ext cx="1785728" cy="359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我的手機呢</a:t>
            </a:r>
            <a:r>
              <a:rPr lang="en-US" altLang="zh-TW" b="1" dirty="0" smtClean="0">
                <a:solidFill>
                  <a:schemeClr val="tx1"/>
                </a:solidFill>
              </a:rPr>
              <a:t>?</a:t>
            </a:r>
            <a:endParaRPr lang="zh-HK" altLang="en-US" b="1" dirty="0">
              <a:solidFill>
                <a:schemeClr val="tx1"/>
              </a:solidFill>
            </a:endParaRPr>
          </a:p>
        </p:txBody>
      </p:sp>
      <p:sp>
        <p:nvSpPr>
          <p:cNvPr id="4" name="橢圓 3"/>
          <p:cNvSpPr/>
          <p:nvPr/>
        </p:nvSpPr>
        <p:spPr>
          <a:xfrm>
            <a:off x="2555776" y="159482"/>
            <a:ext cx="3528392" cy="1368152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" name="矩形 4"/>
          <p:cNvSpPr/>
          <p:nvPr/>
        </p:nvSpPr>
        <p:spPr>
          <a:xfrm rot="11039905" flipV="1">
            <a:off x="3722527" y="545870"/>
            <a:ext cx="2214414" cy="4967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我的鎖匙呢</a:t>
            </a:r>
            <a:r>
              <a:rPr lang="en-US" altLang="zh-TW" b="1" dirty="0" smtClean="0">
                <a:solidFill>
                  <a:schemeClr val="tx1"/>
                </a:solidFill>
              </a:rPr>
              <a:t>?</a:t>
            </a:r>
            <a:endParaRPr lang="zh-HK" altLang="en-US" b="1" dirty="0">
              <a:solidFill>
                <a:schemeClr val="tx1"/>
              </a:solidFill>
            </a:endParaRPr>
          </a:p>
        </p:txBody>
      </p:sp>
      <p:pic>
        <p:nvPicPr>
          <p:cNvPr id="5126" name="Picture 6" descr="key cartoon的圖片搜尋結果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307" y="403657"/>
            <a:ext cx="869194" cy="86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 rot="2442670">
            <a:off x="6930130" y="2095093"/>
            <a:ext cx="1691951" cy="397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我的錢包呢</a:t>
            </a:r>
            <a:r>
              <a:rPr lang="en-US" altLang="zh-TW" b="1" dirty="0" smtClean="0">
                <a:solidFill>
                  <a:schemeClr val="tx1"/>
                </a:solidFill>
              </a:rPr>
              <a:t>?</a:t>
            </a:r>
            <a:endParaRPr lang="zh-HK" altLang="en-US" b="1" dirty="0">
              <a:solidFill>
                <a:schemeClr val="tx1"/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7" t="23304" r="10678" b="30253"/>
          <a:stretch/>
        </p:blipFill>
        <p:spPr bwMode="auto">
          <a:xfrm>
            <a:off x="0" y="28634"/>
            <a:ext cx="9144000" cy="511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51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rgetting curve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50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" y="0"/>
            <a:ext cx="91323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21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地鐵讀書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02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立石為記的圖片搜尋結果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"/>
          <p:cNvSpPr/>
          <p:nvPr/>
        </p:nvSpPr>
        <p:spPr>
          <a:xfrm>
            <a:off x="384849" y="2346012"/>
            <a:ext cx="3456384" cy="15121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約旦河的屬靈經歷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橢圓 2"/>
          <p:cNvSpPr/>
          <p:nvPr/>
        </p:nvSpPr>
        <p:spPr>
          <a:xfrm>
            <a:off x="4860032" y="2355726"/>
            <a:ext cx="3456384" cy="151216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迦南地的日常生活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3563888" y="2876822"/>
            <a:ext cx="1440160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319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7544" y="339502"/>
            <a:ext cx="8261936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28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</a:t>
            </a:r>
            <a:r>
              <a:rPr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:8 以色列人就照約書亞所吩咐的、按著以色列人支派的數目、</a:t>
            </a:r>
            <a:r>
              <a:rPr lang="zh-HK" altLang="zh-HK" sz="2800" dirty="0">
                <a:solidFill>
                  <a:srgbClr val="F33C03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從約但河中取了十二塊石頭</a:t>
            </a:r>
            <a:r>
              <a:rPr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、都遵耶和華所吩咐約書亞的行了．他們把石頭帶過去、到他們所住宿的地方、就放在那裡。</a:t>
            </a:r>
            <a:endParaRPr lang="en-US" altLang="zh-HK" sz="28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HK" sz="28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4:9 </a:t>
            </a:r>
            <a:r>
              <a:rPr lang="zh-HK" altLang="zh-HK" sz="2800" dirty="0">
                <a:solidFill>
                  <a:srgbClr val="F33C03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約書亞另把十二塊石頭立在約但河中</a:t>
            </a:r>
            <a:r>
              <a:rPr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、在抬約櫃的</a:t>
            </a:r>
            <a:r>
              <a:rPr lang="zh-HK" altLang="zh-HK" sz="2800" dirty="0">
                <a:solidFill>
                  <a:srgbClr val="F33C03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祭司腳站立的地方．直到今日、那石頭還在那裡。4</a:t>
            </a:r>
            <a:r>
              <a:rPr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:10 抬約櫃的祭司站在約但河中、等到耶和華曉諭約書亞吩咐百姓的事辦完了、是照摩西所吩咐約書亞的一切話．於是百姓急速過去了。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23243" r="10973" b="31607"/>
          <a:stretch/>
        </p:blipFill>
        <p:spPr bwMode="auto">
          <a:xfrm>
            <a:off x="-33518" y="0"/>
            <a:ext cx="917751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70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5425" y="195486"/>
            <a:ext cx="82809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b="1" dirty="0"/>
              <a:t>從猶太教的角度來說，希伯來聖經正典包含三部分：「摩西五經 </a:t>
            </a:r>
            <a:r>
              <a:rPr lang="en-US" altLang="zh-TW" sz="2400" b="1" dirty="0"/>
              <a:t>(Pentateuch</a:t>
            </a:r>
            <a:r>
              <a:rPr lang="zh-TW" altLang="en-US" sz="2400" b="1" dirty="0"/>
              <a:t>，或稱作律法書</a:t>
            </a:r>
            <a:r>
              <a:rPr lang="en-US" altLang="zh-TW" sz="2400" b="1" dirty="0"/>
              <a:t>Torah/ Law) </a:t>
            </a:r>
            <a:r>
              <a:rPr lang="zh-TW" altLang="en-US" sz="2400" b="1" dirty="0"/>
              <a:t>」、「先知書 </a:t>
            </a:r>
            <a:r>
              <a:rPr lang="en-US" altLang="zh-TW" sz="2400" b="1" dirty="0"/>
              <a:t>(</a:t>
            </a:r>
            <a:r>
              <a:rPr lang="en-US" altLang="zh-TW" sz="2400" b="1" dirty="0" err="1"/>
              <a:t>Nebi’im</a:t>
            </a:r>
            <a:r>
              <a:rPr lang="en-US" altLang="zh-TW" sz="2400" b="1" dirty="0"/>
              <a:t>/ Prophets) </a:t>
            </a:r>
            <a:r>
              <a:rPr lang="zh-TW" altLang="en-US" sz="2400" b="1" dirty="0"/>
              <a:t>」 和「</a:t>
            </a:r>
            <a:r>
              <a:rPr lang="zh-TW" altLang="en-US" sz="2400" b="1" dirty="0" smtClean="0"/>
              <a:t>聖</a:t>
            </a:r>
            <a:r>
              <a:rPr lang="zh-TW" altLang="en-US" sz="2400" b="1" dirty="0"/>
              <a:t>卷 </a:t>
            </a:r>
            <a:r>
              <a:rPr lang="en-US" altLang="zh-TW" sz="2400" b="1" dirty="0"/>
              <a:t>(</a:t>
            </a:r>
            <a:r>
              <a:rPr lang="en-US" altLang="zh-TW" sz="2400" b="1" dirty="0" err="1"/>
              <a:t>Ketubim</a:t>
            </a:r>
            <a:r>
              <a:rPr lang="en-US" altLang="zh-TW" sz="2400" b="1" dirty="0"/>
              <a:t>/ the Writings)</a:t>
            </a:r>
            <a:r>
              <a:rPr lang="zh-TW" altLang="en-US" sz="2400" b="1" dirty="0"/>
              <a:t>」。</a:t>
            </a:r>
          </a:p>
          <a:p>
            <a:pPr algn="just"/>
            <a:r>
              <a:rPr lang="zh-TW" altLang="en-US" sz="2400" b="1" dirty="0"/>
              <a:t> </a:t>
            </a:r>
          </a:p>
          <a:p>
            <a:pPr algn="just"/>
            <a:r>
              <a:rPr lang="zh-TW" altLang="en-US" sz="2400" b="1" dirty="0"/>
              <a:t>希伯來聖經成書過程乃是先經過口傳</a:t>
            </a:r>
            <a:r>
              <a:rPr lang="en-US" altLang="zh-TW" sz="2400" b="1" dirty="0"/>
              <a:t>(</a:t>
            </a:r>
            <a:r>
              <a:rPr lang="zh-TW" altLang="en-US" sz="2400" b="1" dirty="0"/>
              <a:t>此口傳內容通常稱之為「</a:t>
            </a:r>
            <a:r>
              <a:rPr lang="en-US" altLang="zh-TW" sz="2400" b="1" dirty="0"/>
              <a:t>Oral Tradition</a:t>
            </a:r>
            <a:r>
              <a:rPr lang="zh-TW" altLang="en-US" sz="2400" b="1" dirty="0"/>
              <a:t>」</a:t>
            </a:r>
            <a:r>
              <a:rPr lang="en-US" altLang="zh-TW" sz="2400" b="1" dirty="0"/>
              <a:t>)</a:t>
            </a:r>
            <a:r>
              <a:rPr lang="zh-TW" altLang="en-US" sz="2400" b="1" dirty="0"/>
              <a:t>，而後再使用文字將此口傳內容加以紀錄，最後於</a:t>
            </a:r>
            <a:r>
              <a:rPr lang="zh-TW" altLang="en-US" sz="2400" b="1" dirty="0">
                <a:solidFill>
                  <a:srgbClr val="F33C03"/>
                </a:solidFill>
              </a:rPr>
              <a:t>主前第</a:t>
            </a:r>
            <a:r>
              <a:rPr lang="en-US" altLang="zh-TW" sz="2400" b="1" dirty="0">
                <a:solidFill>
                  <a:srgbClr val="F33C03"/>
                </a:solidFill>
              </a:rPr>
              <a:t>8</a:t>
            </a:r>
            <a:r>
              <a:rPr lang="zh-TW" altLang="en-US" sz="2400" b="1" dirty="0">
                <a:solidFill>
                  <a:srgbClr val="F33C03"/>
                </a:solidFill>
              </a:rPr>
              <a:t>世紀至第</a:t>
            </a:r>
            <a:r>
              <a:rPr lang="en-US" altLang="zh-TW" sz="2400" b="1" dirty="0">
                <a:solidFill>
                  <a:srgbClr val="F33C03"/>
                </a:solidFill>
              </a:rPr>
              <a:t>3</a:t>
            </a:r>
            <a:r>
              <a:rPr lang="zh-TW" altLang="en-US" sz="2400" b="1" dirty="0">
                <a:solidFill>
                  <a:srgbClr val="F33C03"/>
                </a:solidFill>
              </a:rPr>
              <a:t>世紀</a:t>
            </a:r>
            <a:r>
              <a:rPr lang="zh-TW" altLang="en-US" sz="2400" b="1" dirty="0"/>
              <a:t>之間將這些文字記錄加以收集完成。摩西五經</a:t>
            </a:r>
            <a:r>
              <a:rPr lang="en-US" altLang="zh-TW" sz="2400" b="1" dirty="0"/>
              <a:t>(Torah/ Law)</a:t>
            </a:r>
            <a:r>
              <a:rPr lang="zh-TW" altLang="en-US" sz="2400" b="1" dirty="0"/>
              <a:t>約在</a:t>
            </a:r>
            <a:r>
              <a:rPr lang="zh-TW" altLang="en-US" sz="2400" b="1" dirty="0">
                <a:solidFill>
                  <a:srgbClr val="F33C03"/>
                </a:solidFill>
              </a:rPr>
              <a:t>主前第</a:t>
            </a:r>
            <a:r>
              <a:rPr lang="en-US" altLang="zh-TW" sz="2400" b="1" dirty="0">
                <a:solidFill>
                  <a:srgbClr val="F33C03"/>
                </a:solidFill>
              </a:rPr>
              <a:t>4</a:t>
            </a:r>
            <a:r>
              <a:rPr lang="zh-TW" altLang="en-US" sz="2400" b="1" dirty="0">
                <a:solidFill>
                  <a:srgbClr val="F33C03"/>
                </a:solidFill>
              </a:rPr>
              <a:t>世紀</a:t>
            </a:r>
            <a:r>
              <a:rPr lang="zh-TW" altLang="en-US" sz="2400" b="1" dirty="0"/>
              <a:t>完成收集，先知書和聖卷則約在</a:t>
            </a:r>
            <a:r>
              <a:rPr lang="zh-TW" altLang="en-US" sz="2400" b="1" dirty="0">
                <a:solidFill>
                  <a:srgbClr val="F33C03"/>
                </a:solidFill>
              </a:rPr>
              <a:t>主後第</a:t>
            </a:r>
            <a:r>
              <a:rPr lang="en-US" altLang="zh-TW" sz="2400" b="1" dirty="0">
                <a:solidFill>
                  <a:srgbClr val="F33C03"/>
                </a:solidFill>
              </a:rPr>
              <a:t>1</a:t>
            </a:r>
            <a:r>
              <a:rPr lang="zh-TW" altLang="en-US" sz="2400" b="1" dirty="0">
                <a:solidFill>
                  <a:srgbClr val="F33C03"/>
                </a:solidFill>
              </a:rPr>
              <a:t>世紀及主前第</a:t>
            </a:r>
            <a:r>
              <a:rPr lang="en-US" altLang="zh-TW" sz="2400" b="1" dirty="0">
                <a:solidFill>
                  <a:srgbClr val="F33C03"/>
                </a:solidFill>
              </a:rPr>
              <a:t>5</a:t>
            </a:r>
            <a:r>
              <a:rPr lang="zh-TW" altLang="en-US" sz="2400" b="1" dirty="0">
                <a:solidFill>
                  <a:srgbClr val="F33C03"/>
                </a:solidFill>
              </a:rPr>
              <a:t>至</a:t>
            </a:r>
            <a:r>
              <a:rPr lang="en-US" altLang="zh-TW" sz="2400" b="1" dirty="0">
                <a:solidFill>
                  <a:srgbClr val="F33C03"/>
                </a:solidFill>
              </a:rPr>
              <a:t>3</a:t>
            </a:r>
            <a:r>
              <a:rPr lang="zh-TW" altLang="en-US" sz="2400" b="1" dirty="0">
                <a:solidFill>
                  <a:srgbClr val="F33C03"/>
                </a:solidFill>
              </a:rPr>
              <a:t>世紀</a:t>
            </a:r>
            <a:r>
              <a:rPr lang="zh-TW" altLang="en-US" sz="2400" b="1" dirty="0"/>
              <a:t>完成收集。聖經中最早成書的可能是</a:t>
            </a:r>
            <a:r>
              <a:rPr lang="en-US" altLang="zh-TW" sz="2400" b="1" dirty="0"/>
              <a:t>《</a:t>
            </a:r>
            <a:r>
              <a:rPr lang="zh-TW" altLang="en-US" sz="2400" b="1" dirty="0"/>
              <a:t>約伯記</a:t>
            </a:r>
            <a:r>
              <a:rPr lang="en-US" altLang="zh-TW" sz="2400" b="1" dirty="0"/>
              <a:t>》</a:t>
            </a:r>
            <a:r>
              <a:rPr lang="zh-TW" altLang="en-US" sz="2400" b="1" dirty="0"/>
              <a:t>，其它大多是摩西及以後的時代才出現。</a:t>
            </a:r>
          </a:p>
          <a:p>
            <a:pPr algn="just"/>
            <a:r>
              <a:rPr lang="zh-TW" altLang="en-US" sz="2400" b="1" dirty="0"/>
              <a:t>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5" t="23747" r="10739" b="31322"/>
          <a:stretch/>
        </p:blipFill>
        <p:spPr bwMode="auto">
          <a:xfrm>
            <a:off x="0" y="-1740"/>
            <a:ext cx="9144000" cy="514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33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5425" y="195486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b="1" dirty="0" smtClean="0"/>
              <a:t>至於</a:t>
            </a:r>
            <a:r>
              <a:rPr lang="zh-TW" altLang="en-US" sz="3200" b="1" dirty="0"/>
              <a:t>確立正典的工作則是在主後</a:t>
            </a:r>
            <a:r>
              <a:rPr lang="en-US" altLang="zh-TW" sz="3200" b="1" dirty="0"/>
              <a:t>70</a:t>
            </a:r>
            <a:r>
              <a:rPr lang="zh-TW" altLang="en-US" sz="3200" b="1" dirty="0"/>
              <a:t>年聖殿第二次被毀之後才開始進行。其工作乃是由猶太經士拉比</a:t>
            </a:r>
            <a:r>
              <a:rPr lang="en-US" altLang="zh-TW" sz="3200" b="1" dirty="0"/>
              <a:t>(rabbis)</a:t>
            </a:r>
            <a:r>
              <a:rPr lang="zh-TW" altLang="en-US" sz="3200" b="1" dirty="0"/>
              <a:t>負責確立出哪些經卷才是屬於聖經。到了</a:t>
            </a:r>
            <a:r>
              <a:rPr lang="zh-TW" altLang="en-US" sz="3200" b="1" dirty="0">
                <a:solidFill>
                  <a:srgbClr val="F33C03"/>
                </a:solidFill>
              </a:rPr>
              <a:t>主後</a:t>
            </a:r>
            <a:r>
              <a:rPr lang="en-US" altLang="zh-TW" sz="3200" b="1" dirty="0">
                <a:solidFill>
                  <a:srgbClr val="F33C03"/>
                </a:solidFill>
              </a:rPr>
              <a:t>70</a:t>
            </a:r>
            <a:r>
              <a:rPr lang="zh-TW" altLang="en-US" sz="3200" b="1" dirty="0">
                <a:solidFill>
                  <a:srgbClr val="F33C03"/>
                </a:solidFill>
              </a:rPr>
              <a:t>年</a:t>
            </a:r>
            <a:r>
              <a:rPr lang="zh-TW" altLang="en-US" sz="3200" b="1" dirty="0"/>
              <a:t>的猶太教</a:t>
            </a:r>
            <a:r>
              <a:rPr lang="zh-TW" altLang="en-US" sz="3200" b="1" dirty="0">
                <a:solidFill>
                  <a:srgbClr val="F33C03"/>
                </a:solidFill>
              </a:rPr>
              <a:t>雅麥尼亞會議</a:t>
            </a:r>
            <a:r>
              <a:rPr lang="en-US" altLang="zh-TW" sz="3200" b="1" dirty="0">
                <a:solidFill>
                  <a:srgbClr val="F33C03"/>
                </a:solidFill>
              </a:rPr>
              <a:t>(Synod of Jamnia)</a:t>
            </a:r>
            <a:r>
              <a:rPr lang="zh-TW" altLang="en-US" sz="3200" b="1" dirty="0"/>
              <a:t>正式確立出希伯來</a:t>
            </a:r>
            <a:r>
              <a:rPr lang="zh-TW" altLang="en-US" sz="3200" b="1" dirty="0" smtClean="0"/>
              <a:t>聖經正</a:t>
            </a:r>
            <a:r>
              <a:rPr lang="zh-TW" altLang="en-US" sz="3200" b="1" dirty="0"/>
              <a:t>典的書目。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0" t="23846" r="10940" b="32333"/>
          <a:stretch/>
        </p:blipFill>
        <p:spPr bwMode="auto">
          <a:xfrm>
            <a:off x="-34081" y="-15620"/>
            <a:ext cx="9178081" cy="515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53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200225"/>
              </p:ext>
            </p:extLst>
          </p:nvPr>
        </p:nvGraphicFramePr>
        <p:xfrm>
          <a:off x="-1" y="-1"/>
          <a:ext cx="9144001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420"/>
                <a:gridCol w="1548581"/>
                <a:gridCol w="1548581"/>
                <a:gridCol w="1327355"/>
                <a:gridCol w="1369492"/>
                <a:gridCol w="1306286"/>
                <a:gridCol w="1306286"/>
              </a:tblGrid>
              <a:tr h="407141">
                <a:tc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征服迦南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佔領迦南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3488112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分段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1-5</a:t>
                      </a:r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  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預備進入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勉勵領袖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探耶利哥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過約但河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(3)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立石為記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(4)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吉甲割禮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(5)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6-8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征服中部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HK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攻耶利哥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(6)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亞干犯罪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(7)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再攻艾城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(8)</a:t>
                      </a:r>
                    </a:p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9-12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南征北伐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HK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基遍結盟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(9)</a:t>
                      </a:r>
                    </a:p>
                    <a:p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諸王崩潰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(10-12)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13-17</a:t>
                      </a:r>
                    </a:p>
                    <a:p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五支派分地</a:t>
                      </a:r>
                      <a:endParaRPr lang="en-US" altLang="zh-TW" sz="16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吉甲</a:t>
                      </a:r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)</a:t>
                      </a:r>
                    </a:p>
                    <a:p>
                      <a:endParaRPr lang="en-US" altLang="zh-TW" sz="16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河東分地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(13)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猶大分地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(14,15)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以法蓮分地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(16)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瑪拿西分地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(17)</a:t>
                      </a:r>
                    </a:p>
                    <a:p>
                      <a:endParaRPr lang="en-US" altLang="zh-HK" sz="16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zh-HK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18-21</a:t>
                      </a:r>
                    </a:p>
                    <a:p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七支派分地</a:t>
                      </a:r>
                      <a:endParaRPr lang="en-US" altLang="zh-TW" sz="16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示羅</a:t>
                      </a:r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)</a:t>
                      </a:r>
                    </a:p>
                    <a:p>
                      <a:endParaRPr lang="en-US" altLang="zh-HK" sz="16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便雅憫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(18)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西緬、西布倫、以薩迦、亞設、拿弗他利、但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(19)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建立逃城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(20)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利未之業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(21)</a:t>
                      </a:r>
                      <a:endParaRPr lang="zh-HK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22-24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約書亞遺言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HK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見證之壇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(22)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約書亞遺言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(23-24)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20442">
                <a:tc rowSpan="2"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主題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進入迦南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規劃迦南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420442">
                <a:tc v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克敵致勝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定居迦南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407363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時間</a:t>
                      </a:r>
                      <a:endParaRPr lang="zh-HK" altLang="en-US" sz="2000" dirty="0">
                        <a:solidFill>
                          <a:srgbClr val="0070C0"/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大約有七年</a:t>
                      </a:r>
                      <a:endParaRPr lang="zh-HK" altLang="en-US" sz="2000" dirty="0">
                        <a:solidFill>
                          <a:srgbClr val="0070C0"/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大約有十八年</a:t>
                      </a:r>
                      <a:endParaRPr lang="zh-HK" altLang="en-US" sz="2000" dirty="0">
                        <a:solidFill>
                          <a:srgbClr val="0070C0"/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23671" r="10416" b="31227"/>
          <a:stretch/>
        </p:blipFill>
        <p:spPr bwMode="auto">
          <a:xfrm>
            <a:off x="0" y="13446"/>
            <a:ext cx="9144000" cy="513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0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7544" y="339502"/>
            <a:ext cx="8261936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28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</a:t>
            </a:r>
            <a:r>
              <a:rPr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:8 以色列人就照約書亞所吩咐的、按著以色列人支派的數目、</a:t>
            </a:r>
            <a:r>
              <a:rPr lang="zh-HK" altLang="zh-HK" sz="2800" dirty="0">
                <a:solidFill>
                  <a:srgbClr val="F33C03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從約但河中取了十二塊石頭</a:t>
            </a:r>
            <a:r>
              <a:rPr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、都遵耶和華所吩咐約書亞的行了．他們把石頭帶過去、到他們所住宿的地方、就放在那裡。</a:t>
            </a:r>
            <a:endParaRPr lang="en-US" altLang="zh-HK" sz="28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HK" sz="28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4:9 </a:t>
            </a:r>
            <a:r>
              <a:rPr lang="zh-HK" altLang="zh-HK" sz="2800" dirty="0">
                <a:solidFill>
                  <a:srgbClr val="F33C03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約書亞另把十二塊石頭立在約但河中</a:t>
            </a:r>
            <a:r>
              <a:rPr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、在抬約櫃的</a:t>
            </a:r>
            <a:r>
              <a:rPr lang="zh-HK" altLang="zh-HK" sz="2800" dirty="0">
                <a:solidFill>
                  <a:srgbClr val="F33C03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祭司腳站立的地方．直到今日、那石頭還在那裡。4</a:t>
            </a:r>
            <a:r>
              <a:rPr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:10 抬約櫃的祭司站在約但河中、等到耶和華曉諭約書亞吩咐百姓的事辦完了、是照摩西所吩咐約書亞的一切話．於是百姓急速過去了。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23243" r="10973" b="31607"/>
          <a:stretch/>
        </p:blipFill>
        <p:spPr bwMode="auto">
          <a:xfrm>
            <a:off x="-33518" y="0"/>
            <a:ext cx="917751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78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0" y="0"/>
            <a:ext cx="9144000" cy="5812110"/>
            <a:chOff x="0" y="0"/>
            <a:chExt cx="9144000" cy="5812110"/>
          </a:xfrm>
        </p:grpSpPr>
        <p:pic>
          <p:nvPicPr>
            <p:cNvPr id="2050" name="Picture 2" descr="選擇性記憶的圖片搜尋結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236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橢圓 1"/>
            <p:cNvSpPr/>
            <p:nvPr/>
          </p:nvSpPr>
          <p:spPr>
            <a:xfrm>
              <a:off x="395536" y="4011910"/>
              <a:ext cx="2088232" cy="18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9786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選擇性記憶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7"/>
          <a:stretch/>
        </p:blipFill>
        <p:spPr bwMode="auto">
          <a:xfrm>
            <a:off x="11016" y="0"/>
            <a:ext cx="913298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04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選擇性記憶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4100" name="Picture 4" descr="https://i1.kknews.cc/SIG=3jilhss/1756/24755412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7"/>
          <a:stretch/>
        </p:blipFill>
        <p:spPr bwMode="auto">
          <a:xfrm>
            <a:off x="0" y="-34468"/>
            <a:ext cx="9144000" cy="517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06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立石為記的圖片搜尋結果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83568" y="2139702"/>
            <a:ext cx="7848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4400" b="1" dirty="0" smtClean="0">
                <a:latin typeface="+mj-ea"/>
                <a:ea typeface="+mj-ea"/>
              </a:rPr>
              <a:t>人是善忘的</a:t>
            </a:r>
            <a:endParaRPr lang="en-US" altLang="zh-TW" sz="4400" b="1" dirty="0" smtClean="0">
              <a:latin typeface="+mj-ea"/>
              <a:ea typeface="+mj-ea"/>
            </a:endParaRPr>
          </a:p>
          <a:p>
            <a:pPr marL="342900" indent="-342900">
              <a:buAutoNum type="arabicPeriod"/>
            </a:pPr>
            <a:endParaRPr lang="en-US" altLang="zh-TW" sz="4400" b="1" dirty="0" smtClean="0">
              <a:latin typeface="+mj-ea"/>
              <a:ea typeface="+mj-ea"/>
            </a:endParaRPr>
          </a:p>
          <a:p>
            <a:pPr marL="342900" indent="-342900">
              <a:buAutoNum type="arabicPeriod"/>
            </a:pPr>
            <a:r>
              <a:rPr lang="zh-TW" altLang="en-US" sz="4400" b="1" dirty="0" smtClean="0">
                <a:latin typeface="+mj-ea"/>
                <a:ea typeface="+mj-ea"/>
              </a:rPr>
              <a:t>選擇性記憶</a:t>
            </a:r>
            <a:endParaRPr lang="zh-HK" altLang="en-US" sz="4400" b="1" dirty="0">
              <a:latin typeface="+mj-ea"/>
              <a:ea typeface="+mj-ea"/>
            </a:endParaRPr>
          </a:p>
        </p:txBody>
      </p:sp>
      <p:pic>
        <p:nvPicPr>
          <p:cNvPr id="6146" name="Picture 2" descr="選擇性記憶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0"/>
            <a:ext cx="44639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3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0" y="-25182"/>
            <a:ext cx="9254113" cy="6557371"/>
            <a:chOff x="-127861" y="-78009"/>
            <a:chExt cx="9254113" cy="6433014"/>
          </a:xfrm>
        </p:grpSpPr>
        <p:pic>
          <p:nvPicPr>
            <p:cNvPr id="9" name="Picture 2" descr="立石為記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16971"/>
            <a:stretch/>
          </p:blipFill>
          <p:spPr bwMode="auto">
            <a:xfrm>
              <a:off x="-127861" y="338590"/>
              <a:ext cx="9252520" cy="6016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立石為記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54" b="-16971"/>
            <a:stretch/>
          </p:blipFill>
          <p:spPr bwMode="auto">
            <a:xfrm>
              <a:off x="-126268" y="-78009"/>
              <a:ext cx="9252520" cy="5221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橢圓 1"/>
          <p:cNvSpPr/>
          <p:nvPr/>
        </p:nvSpPr>
        <p:spPr>
          <a:xfrm>
            <a:off x="488849" y="960820"/>
            <a:ext cx="3456384" cy="15121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約旦河的屬靈經歷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橢圓 2"/>
          <p:cNvSpPr/>
          <p:nvPr/>
        </p:nvSpPr>
        <p:spPr>
          <a:xfrm>
            <a:off x="4964032" y="970534"/>
            <a:ext cx="3456384" cy="151216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迦南地的日常生活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3667888" y="1491630"/>
            <a:ext cx="1440160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橢圓 5"/>
          <p:cNvSpPr/>
          <p:nvPr/>
        </p:nvSpPr>
        <p:spPr>
          <a:xfrm>
            <a:off x="488849" y="2355726"/>
            <a:ext cx="3503075" cy="158417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  <a:latin typeface="+mn-ea"/>
              </a:rPr>
              <a:t>選擇性記憶</a:t>
            </a:r>
            <a:endParaRPr lang="zh-HK" altLang="en-US" sz="3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5010723" y="2361244"/>
            <a:ext cx="3456384" cy="151216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不可忘記上帝恩惠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3734690" y="2931790"/>
            <a:ext cx="1440160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960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7544" y="831944"/>
            <a:ext cx="835292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32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</a:t>
            </a:r>
            <a:r>
              <a:rPr lang="zh-HK" altLang="zh-HK" sz="32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:6 這些石頭在你們中間可以</a:t>
            </a:r>
            <a:r>
              <a:rPr lang="zh-HK" altLang="zh-HK" sz="32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作為證據</a:t>
            </a:r>
            <a:r>
              <a:rPr lang="zh-HK" altLang="zh-HK" sz="32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．日後你們的子孫問你們說、這些石頭、是甚麼意思．4:7 你們就對他們說、這是因為約但河的水、在耶和華的約櫃前斷絕．約櫃過約但河的時候、約但河的水就斷絕了．這些石頭要作以色列人</a:t>
            </a:r>
            <a:r>
              <a:rPr lang="zh-HK" altLang="zh-HK" sz="32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永遠的紀念</a:t>
            </a:r>
            <a:r>
              <a:rPr lang="zh-HK" altLang="zh-HK" sz="32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。</a:t>
            </a:r>
            <a:br>
              <a:rPr lang="zh-HK" altLang="zh-HK" sz="32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endParaRPr lang="en-US" altLang="zh-HK" sz="32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4121" r="10428" b="31655"/>
          <a:stretch/>
        </p:blipFill>
        <p:spPr bwMode="auto">
          <a:xfrm>
            <a:off x="0" y="18557"/>
            <a:ext cx="9144000" cy="512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47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/>
          <p:cNvSpPr/>
          <p:nvPr/>
        </p:nvSpPr>
        <p:spPr>
          <a:xfrm>
            <a:off x="888905" y="1752908"/>
            <a:ext cx="3456384" cy="15121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上世代的辛勞成果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橢圓 3"/>
          <p:cNvSpPr/>
          <p:nvPr/>
        </p:nvSpPr>
        <p:spPr>
          <a:xfrm>
            <a:off x="5364088" y="1762622"/>
            <a:ext cx="3456384" cy="151216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今世代的前行挑戰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4067944" y="2283718"/>
            <a:ext cx="1440160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2555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7458688c-8d77-4eae-9e07-4b7d35beb6d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8195" name="Picture 3" descr="C:\Users\Shirley01\Downloads\WhatsApp Image 2019-11-11 at 19.44.2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01"/>
            <a:ext cx="4754039" cy="515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hirley01\Downloads\WhatsApp Image 2019-11-19 at 22.58.0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3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eb.whatsapp.com/pp?e=https%3A%2F%2Fpps.whatsapp.net%2Fv%2Ft61.24694-24%2F56528927_2167454616899383_9123513218294087680_n.jpg%3Foe%3D5DE87B6B%26oh%3D6817313b9ce4520f3634ddaee4de0c30&amp;t=l&amp;u=85261231664-1414908015%40g.us&amp;i=154557321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0243" name="Picture 3" descr="C:\Users\Shirley01\Downloads\p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937"/>
            <a:ext cx="45720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23241" r="11776" b="32235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24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hirley01\Downloads\WhatsApp Image 2019-11-12 at 22.53.0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24530"/>
            <a:ext cx="47088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69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hirley01\Downloads\WhatsApp Image 2019-11-12 at 11.31.1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24"/>
            <a:ext cx="9144000" cy="51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2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hirley01\Downloads\WhatsApp Image 2019-11-16 at 15.12.22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4"/>
            <a:ext cx="9144000" cy="513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8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hirley01\Downloads\WhatsApp Image 2019-11-16 at 15.12.2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98"/>
            <a:ext cx="9144000" cy="516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6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hirley01\Downloads\WhatsApp Image 2019-11-17 at 13.32.0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9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hirley01\Downloads\WhatsApp Image 2019-11-16 at 12.54.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" y="0"/>
            <a:ext cx="91214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8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hirley01\Downloads\WhatsApp Image 2019-11-16 at 12.53.5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9214"/>
            <a:ext cx="4032448" cy="513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5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hirley01\Downloads\WhatsApp Image 2019-11-17 at 13.32.0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" y="0"/>
            <a:ext cx="91092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99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hirley01\Downloads\WhatsApp Image 2019-11-16 at 15.11.5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53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兒童食堂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" y="-25764"/>
            <a:ext cx="9137975" cy="516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770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80923"/>
            <a:ext cx="9036496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4:1 國民盡都過了約但河、耶和華就對約書亞說、4:2 你從民中要揀選十二個人、每支派一人、4:3 吩咐他們說、你們從這裡、從約但河中、祭司腳站定的地方、</a:t>
            </a:r>
            <a:r>
              <a:rPr lang="zh-HK" altLang="zh-HK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取十二塊石頭帶過去</a:t>
            </a:r>
            <a:r>
              <a:rPr lang="zh-HK" altLang="zh-HK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、放在你們今夜要住宿的地方。4:4 於是約書亞將他從以色列人中所預備的那十二個人、每支派一人、都召了來．4:5 對他們說、你們下約但河中、過到耶和華你們　神的約櫃前頭、按著以色列人十二支派的數目、每人取一塊石頭扛在肩上。</a:t>
            </a:r>
            <a:br>
              <a:rPr lang="zh-HK" altLang="zh-HK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/>
            </a:r>
            <a:br>
              <a:rPr lang="zh-HK" altLang="zh-HK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4:6 這些石頭在你們中間可以</a:t>
            </a:r>
            <a:r>
              <a:rPr lang="zh-HK" altLang="zh-HK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作為證據</a:t>
            </a:r>
            <a:r>
              <a:rPr lang="zh-HK" altLang="zh-HK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．日後你們的子孫問你們說、這些石頭、是甚麼意思．4:7 你們就對他們說、這是因為約但河的水、在耶和華的約櫃前斷絕．約櫃過約但河的時候、約但河的水就斷絕了．這些石頭要作以色列人</a:t>
            </a:r>
            <a:r>
              <a:rPr lang="zh-HK" altLang="zh-HK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永遠的紀念</a:t>
            </a:r>
            <a:r>
              <a:rPr lang="zh-HK" altLang="zh-HK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。</a:t>
            </a:r>
            <a:br>
              <a:rPr lang="zh-HK" altLang="zh-HK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endParaRPr lang="en-US" altLang="zh-HK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4:8 以色列人就照約書亞所吩咐的、按著以色列人支派的數目、從約但河中取了十二塊石頭、都遵耶和華所吩咐約書亞的行了．他們把石頭帶過去、到他們所住宿的地方、就放在那裡。</a:t>
            </a:r>
            <a:endParaRPr lang="en-US" altLang="zh-HK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HK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4:9 約書亞另把十二塊石頭立在約但河中、在抬約櫃的祭司腳站立的地方．直到今日、那石頭還在那裡。4:10 抬約櫃的祭司站在約但河中、等到耶和華曉諭約書亞吩咐百姓的事辦完了、是照摩西所吩咐約書亞的一切話．於是百姓急速過去了。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3" t="23516" r="10445" b="31108"/>
          <a:stretch/>
        </p:blipFill>
        <p:spPr bwMode="auto">
          <a:xfrm>
            <a:off x="0" y="0"/>
            <a:ext cx="9144000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2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兒童食堂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12" y="0"/>
            <a:ext cx="91662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281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兒童食堂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7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兒童食堂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9" y="25991"/>
            <a:ext cx="9165269" cy="51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3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hirley01\Downloads\WhatsApp Image 2019-11-14 at 19.06.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15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hirley01\Downloads\WhatsApp Image 2019-11-21 at 19.00.36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7"/>
            <a:ext cx="9144000" cy="514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61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hirley01\Downloads\WhatsApp Image 2019-11-21 at 19.00.3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8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hirley01\Downloads\WhatsApp Image 2019-11-21 at 22.25.2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" y="0"/>
            <a:ext cx="911532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34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hirley01\Downloads\WhatsApp Image 2019-11-19 at 22.58.3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" y="0"/>
            <a:ext cx="913180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07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0" y="-25182"/>
            <a:ext cx="9254113" cy="6557371"/>
            <a:chOff x="-127861" y="-78009"/>
            <a:chExt cx="9254113" cy="6433014"/>
          </a:xfrm>
        </p:grpSpPr>
        <p:pic>
          <p:nvPicPr>
            <p:cNvPr id="9" name="Picture 2" descr="立石為記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16971"/>
            <a:stretch/>
          </p:blipFill>
          <p:spPr bwMode="auto">
            <a:xfrm>
              <a:off x="-127861" y="338590"/>
              <a:ext cx="9252520" cy="6016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立石為記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54" b="-16971"/>
            <a:stretch/>
          </p:blipFill>
          <p:spPr bwMode="auto">
            <a:xfrm>
              <a:off x="-126268" y="-78009"/>
              <a:ext cx="9252520" cy="5221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橢圓 1"/>
          <p:cNvSpPr/>
          <p:nvPr/>
        </p:nvSpPr>
        <p:spPr>
          <a:xfrm>
            <a:off x="488849" y="960820"/>
            <a:ext cx="3456384" cy="15121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約旦河的屬靈經歷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橢圓 2"/>
          <p:cNvSpPr/>
          <p:nvPr/>
        </p:nvSpPr>
        <p:spPr>
          <a:xfrm>
            <a:off x="4964032" y="970534"/>
            <a:ext cx="3456384" cy="151216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迦南地的日常生活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3667888" y="1491630"/>
            <a:ext cx="1440160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橢圓 5"/>
          <p:cNvSpPr/>
          <p:nvPr/>
        </p:nvSpPr>
        <p:spPr>
          <a:xfrm>
            <a:off x="488849" y="2355726"/>
            <a:ext cx="3503075" cy="158417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  <a:latin typeface="+mn-ea"/>
              </a:rPr>
              <a:t>選擇性記憶</a:t>
            </a:r>
            <a:endParaRPr lang="zh-HK" altLang="en-US" sz="3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5010723" y="2361244"/>
            <a:ext cx="3456384" cy="151216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不可忘記上帝恩惠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3734690" y="2931790"/>
            <a:ext cx="1440160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橢圓 10"/>
          <p:cNvSpPr/>
          <p:nvPr/>
        </p:nvSpPr>
        <p:spPr>
          <a:xfrm>
            <a:off x="611560" y="3795886"/>
            <a:ext cx="3456384" cy="15121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上世代的辛勞成果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5086743" y="3805600"/>
            <a:ext cx="3456384" cy="151216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</a:rPr>
              <a:t>今世代的前行挑戰</a:t>
            </a:r>
            <a:endParaRPr lang="zh-HK" altLang="en-US" sz="3600" b="1" dirty="0">
              <a:solidFill>
                <a:schemeClr val="tx1"/>
              </a:solidFill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3790599" y="4326696"/>
            <a:ext cx="1440160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444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8885" y="195486"/>
            <a:ext cx="8568952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4:19 </a:t>
            </a:r>
            <a:r>
              <a:rPr lang="zh-HK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正月初十日</a:t>
            </a:r>
            <a: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、百姓從約但河裡上來、就在</a:t>
            </a:r>
            <a:r>
              <a:rPr lang="zh-HK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吉甲</a:t>
            </a:r>
            <a: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、在耶利哥的東邊安營。</a:t>
            </a:r>
            <a:b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4:20 他們從約但河中取來的那十二塊石頭、約書亞就立在吉甲．</a:t>
            </a:r>
            <a:b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/>
            </a:r>
            <a:b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4:21 對以色列人說、日後你們的子孫問他們的父親說、這些石頭是甚麼意思．</a:t>
            </a:r>
            <a:b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4:22 你們就告訴他們說、以色列人曾走乾地過這約但河．</a:t>
            </a:r>
            <a:b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4:23 因為耶和華你們的　神、在你們前面、使約但河的水乾了、等著你們過來、就如耶和華你們的　神、</a:t>
            </a:r>
            <a:r>
              <a:rPr lang="zh-HK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從前在我們前面、使紅海乾了、等著我們過來一樣．</a:t>
            </a:r>
            <a:br>
              <a:rPr lang="zh-HK" altLang="zh-HK" sz="24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2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4:24 要使地上萬民都知道耶和華的手、大有能力．也要使你們永遠敬畏耶和華你們的　神。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5" t="24012" r="10560" b="31895"/>
          <a:stretch/>
        </p:blipFill>
        <p:spPr bwMode="auto">
          <a:xfrm>
            <a:off x="6566" y="-8258"/>
            <a:ext cx="9137434" cy="515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2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猶太人曆法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8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立石為記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3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296366"/>
            <a:ext cx="9036496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4:1 國民盡都過了約但河、耶和華就對約書亞說、4:2 你從民中要揀選十二個人、每支派一人、4:3 吩咐他們說、你們從這裡、從約但河中、</a:t>
            </a:r>
            <a:r>
              <a:rPr lang="zh-HK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祭司腳站定的地方</a:t>
            </a:r>
            <a: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</a:t>
            </a:r>
            <a:r>
              <a:rPr lang="zh-HK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取十二塊石頭帶過去</a:t>
            </a:r>
            <a: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、放在你們今夜要住宿的地方。4:4 於是約書亞將他從以色列人中所預備的</a:t>
            </a:r>
            <a:r>
              <a:rPr lang="zh-HK" altLang="zh-HK" sz="2000" dirty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那</a:t>
            </a:r>
            <a:r>
              <a:rPr lang="zh-HK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十二個人、每支派一人</a:t>
            </a:r>
            <a: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、都召了來．4:5 對他們說、你們下約但河中、過到耶和華你們　</a:t>
            </a:r>
            <a:r>
              <a:rPr lang="zh-HK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神的約櫃前頭</a:t>
            </a:r>
            <a: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、按著以色列人十二支派的數目、每人取一塊石頭</a:t>
            </a:r>
            <a:r>
              <a:rPr lang="zh-HK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扛在肩上</a:t>
            </a:r>
            <a: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。</a:t>
            </a:r>
            <a:b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/>
            </a:r>
            <a:b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4:6 這些石頭在你們中間可以</a:t>
            </a:r>
            <a:r>
              <a:rPr lang="zh-HK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作為</a:t>
            </a:r>
            <a:r>
              <a:rPr lang="zh-HK" altLang="zh-HK" sz="20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證據</a:t>
            </a:r>
            <a:r>
              <a:rPr lang="en-US" altLang="zh-HK" sz="20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… … 4:7</a:t>
            </a:r>
            <a:r>
              <a:rPr lang="zh-TW" altLang="en-US" sz="20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下  </a:t>
            </a:r>
            <a:r>
              <a:rPr lang="zh-HK" altLang="zh-HK" sz="20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這些</a:t>
            </a:r>
            <a: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石頭要作以色列人</a:t>
            </a:r>
            <a:r>
              <a:rPr lang="zh-HK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永遠的紀念</a:t>
            </a:r>
            <a: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。</a:t>
            </a:r>
            <a:b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endParaRPr lang="en-US" altLang="zh-HK" sz="20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4:8 以色列人就照約書亞所吩咐的、按著以色列人支派的數目、從約但河中取了十二塊石頭、都遵耶和華所吩咐約書亞的行了．</a:t>
            </a:r>
            <a:r>
              <a:rPr lang="zh-HK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他們把石頭帶過去、到他們所住宿的地方、就放在那裡</a:t>
            </a:r>
            <a:r>
              <a:rPr lang="zh-HK" altLang="zh-HK" sz="20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。</a:t>
            </a:r>
            <a:endParaRPr lang="en-US" altLang="zh-HK" sz="20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HK" sz="20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7" t="22996" r="10292" b="317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3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iblegeography.holylight.org.tw/images/index/condensedbible/map_thumbs/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2546"/>
            <a:ext cx="6552728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55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氣流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氣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8963</TotalTime>
  <Words>413</Words>
  <Application>Microsoft Office PowerPoint</Application>
  <PresentationFormat>如螢幕大小 (16:9)</PresentationFormat>
  <Paragraphs>101</Paragraphs>
  <Slides>48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49" baseType="lpstr">
      <vt:lpstr>氣流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Shirley Ho</dc:creator>
  <cp:lastModifiedBy>Shirley01</cp:lastModifiedBy>
  <cp:revision>606</cp:revision>
  <cp:lastPrinted>2019-09-03T03:30:30Z</cp:lastPrinted>
  <dcterms:created xsi:type="dcterms:W3CDTF">2018-02-28T01:54:56Z</dcterms:created>
  <dcterms:modified xsi:type="dcterms:W3CDTF">2019-12-02T04:25:38Z</dcterms:modified>
</cp:coreProperties>
</file>