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5">
  <p:sldMasterIdLst>
    <p:sldMasterId id="2147484249" r:id="rId1"/>
  </p:sldMasterIdLst>
  <p:notesMasterIdLst>
    <p:notesMasterId r:id="rId34"/>
  </p:notesMasterIdLst>
  <p:handoutMasterIdLst>
    <p:handoutMasterId r:id="rId35"/>
  </p:handoutMasterIdLst>
  <p:sldIdLst>
    <p:sldId id="461" r:id="rId2"/>
    <p:sldId id="411" r:id="rId3"/>
    <p:sldId id="473" r:id="rId4"/>
    <p:sldId id="475" r:id="rId5"/>
    <p:sldId id="474" r:id="rId6"/>
    <p:sldId id="476" r:id="rId7"/>
    <p:sldId id="477" r:id="rId8"/>
    <p:sldId id="420" r:id="rId9"/>
    <p:sldId id="491" r:id="rId10"/>
    <p:sldId id="481" r:id="rId11"/>
    <p:sldId id="482" r:id="rId12"/>
    <p:sldId id="483" r:id="rId13"/>
    <p:sldId id="484" r:id="rId14"/>
    <p:sldId id="492" r:id="rId15"/>
    <p:sldId id="486" r:id="rId16"/>
    <p:sldId id="485" r:id="rId17"/>
    <p:sldId id="487" r:id="rId18"/>
    <p:sldId id="490" r:id="rId19"/>
    <p:sldId id="489" r:id="rId20"/>
    <p:sldId id="478" r:id="rId21"/>
    <p:sldId id="493" r:id="rId22"/>
    <p:sldId id="498" r:id="rId23"/>
    <p:sldId id="497" r:id="rId24"/>
    <p:sldId id="494" r:id="rId25"/>
    <p:sldId id="495" r:id="rId26"/>
    <p:sldId id="488" r:id="rId27"/>
    <p:sldId id="499" r:id="rId28"/>
    <p:sldId id="500" r:id="rId29"/>
    <p:sldId id="501" r:id="rId30"/>
    <p:sldId id="480" r:id="rId31"/>
    <p:sldId id="479" r:id="rId32"/>
    <p:sldId id="496" r:id="rId33"/>
  </p:sldIdLst>
  <p:sldSz cx="9144000" cy="5143500" type="screen16x9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0099"/>
    <a:srgbClr val="FBCD79"/>
    <a:srgbClr val="FFFF66"/>
    <a:srgbClr val="99FF99"/>
    <a:srgbClr val="C4EFFF"/>
    <a:srgbClr val="F33C03"/>
    <a:srgbClr val="5BD4FF"/>
    <a:srgbClr val="00B0F0"/>
    <a:srgbClr val="DADA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7292A2E-F333-43FB-9621-5CBBE7FDCDCB}" styleName="淺色樣式 2 - 輔色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27102A9-8310-4765-A935-A1911B00CA55}" styleName="淺色樣式 1 - 輔色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EBBBCC-DAD2-459C-BE2E-F6DE35CF9A28}" styleName="深色樣式 2 - 輔色 3/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2" autoAdjust="0"/>
    <p:restoredTop sz="79802" autoAdjust="0"/>
  </p:normalViewPr>
  <p:slideViewPr>
    <p:cSldViewPr>
      <p:cViewPr>
        <p:scale>
          <a:sx n="86" d="100"/>
          <a:sy n="86" d="100"/>
        </p:scale>
        <p:origin x="-690" y="-5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0BABB-DE25-4F88-B90E-8B8903306C21}" type="datetimeFigureOut">
              <a:rPr lang="zh-HK" altLang="en-US" smtClean="0"/>
              <a:t>4/11/2019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15A3B-7D5A-4757-9F4B-A3E13657FC3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66157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3417D-F6B0-46B4-8EE9-CEAE0AA56760}" type="datetimeFigureOut">
              <a:rPr lang="zh-HK" altLang="en-US" smtClean="0"/>
              <a:t>4/11/2019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1D791-9828-47B0-B41B-39E1D6F6BB6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54191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00257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5743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5743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20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5743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26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5743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30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5743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31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5743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09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4/11/2019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2349218"/>
            <a:ext cx="7175351" cy="1344875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4/11/2019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548640"/>
            <a:ext cx="4829287" cy="367104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4/11/2019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4/11/2019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6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4/11/2019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4/11/2019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4/11/2019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4/11/2019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4/11/2019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548640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51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4/11/2019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0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4/11/2019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5A998EF-58D7-43F9-AA25-41587B60630A}" type="datetimeFigureOut">
              <a:rPr lang="zh-HK" altLang="en-US" smtClean="0"/>
              <a:t>4/11/2019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629150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0" r:id="rId1"/>
    <p:sldLayoutId id="2147484251" r:id="rId2"/>
    <p:sldLayoutId id="2147484252" r:id="rId3"/>
    <p:sldLayoutId id="2147484253" r:id="rId4"/>
    <p:sldLayoutId id="2147484254" r:id="rId5"/>
    <p:sldLayoutId id="2147484255" r:id="rId6"/>
    <p:sldLayoutId id="2147484256" r:id="rId7"/>
    <p:sldLayoutId id="2147484257" r:id="rId8"/>
    <p:sldLayoutId id="2147484258" r:id="rId9"/>
    <p:sldLayoutId id="2147484259" r:id="rId10"/>
    <p:sldLayoutId id="2147484260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http://photo.hanyu.iciba.com/upload/encyclopedia_2/76/d3/bk_76d32643ac4f76d123ab25ca87136629_h8yoGt.jpg" TargetMode="External"/><Relationship Id="rId5" Type="http://schemas.openxmlformats.org/officeDocument/2006/relationships/image" Target="../media/image3.jpeg"/><Relationship Id="rId4" Type="http://schemas.openxmlformats.org/officeDocument/2006/relationships/image" Target="http://upload.wikimedia.org/wikipedia/commons/thumb/a/a9/JordanRiver_en.svg/256px-JordanRiver_en.svg.pn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200225"/>
              </p:ext>
            </p:extLst>
          </p:nvPr>
        </p:nvGraphicFramePr>
        <p:xfrm>
          <a:off x="-1" y="-1"/>
          <a:ext cx="9144001" cy="5143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7420"/>
                <a:gridCol w="1548581"/>
                <a:gridCol w="1548581"/>
                <a:gridCol w="1327355"/>
                <a:gridCol w="1369492"/>
                <a:gridCol w="1306286"/>
                <a:gridCol w="1306286"/>
              </a:tblGrid>
              <a:tr h="407141">
                <a:tc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征服迦南</a:t>
                      </a:r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HK" altLang="en-US" sz="200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佔領迦南</a:t>
                      </a:r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</a:tr>
              <a:tr h="3488112"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分段</a:t>
                      </a:r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1-5</a:t>
                      </a:r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  </a:t>
                      </a:r>
                      <a:endParaRPr lang="en-US" altLang="zh-TW" sz="20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zh-TW" altLang="en-US" sz="2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預備進入</a:t>
                      </a:r>
                      <a:endParaRPr lang="en-US" altLang="zh-TW" sz="20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endParaRPr lang="en-US" altLang="zh-TW" sz="20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勉勵領袖</a:t>
                      </a:r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(1)</a:t>
                      </a: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探耶利哥</a:t>
                      </a:r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(2)</a:t>
                      </a: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過約但河</a:t>
                      </a:r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(3)</a:t>
                      </a: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立石為記</a:t>
                      </a:r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(4)</a:t>
                      </a: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吉甲割禮</a:t>
                      </a:r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(5)</a:t>
                      </a:r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6-8</a:t>
                      </a:r>
                    </a:p>
                    <a:p>
                      <a:r>
                        <a:rPr lang="zh-TW" altLang="en-US" sz="2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征服中部</a:t>
                      </a:r>
                      <a:endParaRPr lang="en-US" altLang="zh-TW" sz="20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endParaRPr lang="en-US" altLang="zh-HK" sz="20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攻耶利哥</a:t>
                      </a:r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(6)</a:t>
                      </a: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亞干犯罪</a:t>
                      </a:r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(7)</a:t>
                      </a: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再攻艾城</a:t>
                      </a:r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(8)</a:t>
                      </a:r>
                    </a:p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9-12</a:t>
                      </a:r>
                    </a:p>
                    <a:p>
                      <a:r>
                        <a:rPr lang="zh-TW" altLang="en-US" sz="2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南征北伐</a:t>
                      </a:r>
                      <a:endParaRPr lang="en-US" altLang="zh-TW" sz="20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endParaRPr lang="en-US" altLang="zh-HK" sz="20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基遍結盟</a:t>
                      </a:r>
                      <a:endParaRPr lang="en-US" altLang="zh-TW" sz="20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(9)</a:t>
                      </a:r>
                    </a:p>
                    <a:p>
                      <a:endParaRPr lang="en-US" altLang="zh-TW" sz="20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諸王崩潰</a:t>
                      </a:r>
                      <a:endParaRPr lang="en-US" altLang="zh-TW" sz="20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(10-12)</a:t>
                      </a:r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13-17</a:t>
                      </a:r>
                    </a:p>
                    <a:p>
                      <a:r>
                        <a:rPr lang="zh-TW" altLang="en-US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五支派分地</a:t>
                      </a:r>
                      <a:endParaRPr lang="en-US" altLang="zh-TW" sz="16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en-US" altLang="zh-TW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(</a:t>
                      </a:r>
                      <a:r>
                        <a:rPr lang="zh-TW" altLang="en-US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吉甲</a:t>
                      </a:r>
                      <a:r>
                        <a:rPr lang="en-US" altLang="zh-TW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)</a:t>
                      </a:r>
                    </a:p>
                    <a:p>
                      <a:endParaRPr lang="en-US" altLang="zh-TW" sz="16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zh-TW" altLang="en-US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河東分地</a:t>
                      </a:r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(13)</a:t>
                      </a:r>
                    </a:p>
                    <a:p>
                      <a:r>
                        <a:rPr lang="zh-TW" altLang="en-US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猶大分地</a:t>
                      </a:r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(14,15)</a:t>
                      </a:r>
                    </a:p>
                    <a:p>
                      <a:r>
                        <a:rPr lang="zh-TW" altLang="en-US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以法蓮分地</a:t>
                      </a:r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(16)</a:t>
                      </a:r>
                    </a:p>
                    <a:p>
                      <a:r>
                        <a:rPr lang="zh-TW" altLang="en-US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瑪拿西分地</a:t>
                      </a:r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(17)</a:t>
                      </a:r>
                    </a:p>
                    <a:p>
                      <a:endParaRPr lang="en-US" altLang="zh-HK" sz="16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endParaRPr lang="zh-HK" altLang="en-US" sz="16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18-21</a:t>
                      </a:r>
                    </a:p>
                    <a:p>
                      <a:r>
                        <a:rPr lang="zh-TW" altLang="en-US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七支派分地</a:t>
                      </a:r>
                      <a:endParaRPr lang="en-US" altLang="zh-TW" sz="16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en-US" altLang="zh-TW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(</a:t>
                      </a:r>
                      <a:r>
                        <a:rPr lang="zh-TW" altLang="en-US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示羅</a:t>
                      </a:r>
                      <a:r>
                        <a:rPr lang="en-US" altLang="zh-TW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)</a:t>
                      </a:r>
                    </a:p>
                    <a:p>
                      <a:endParaRPr lang="en-US" altLang="zh-HK" sz="16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zh-TW" altLang="en-US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便雅憫</a:t>
                      </a:r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(18)</a:t>
                      </a:r>
                    </a:p>
                    <a:p>
                      <a:r>
                        <a:rPr lang="zh-TW" altLang="en-US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西緬、西布倫、以薩迦、亞設、拿弗他利、但</a:t>
                      </a:r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(19)</a:t>
                      </a:r>
                    </a:p>
                    <a:p>
                      <a:r>
                        <a:rPr lang="zh-TW" altLang="en-US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建立逃城</a:t>
                      </a:r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(20)</a:t>
                      </a:r>
                    </a:p>
                    <a:p>
                      <a:r>
                        <a:rPr lang="zh-TW" altLang="en-US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利未之業</a:t>
                      </a:r>
                      <a:r>
                        <a:rPr lang="en-US" altLang="zh-TW" sz="16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(21)</a:t>
                      </a:r>
                      <a:endParaRPr lang="zh-HK" altLang="en-US" sz="16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22-24</a:t>
                      </a:r>
                    </a:p>
                    <a:p>
                      <a:r>
                        <a:rPr lang="zh-TW" altLang="en-US" sz="2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約書亞遺言</a:t>
                      </a:r>
                      <a:endParaRPr lang="en-US" altLang="zh-TW" sz="20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endParaRPr lang="en-US" altLang="zh-HK" sz="20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見證之壇</a:t>
                      </a:r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(22)</a:t>
                      </a:r>
                    </a:p>
                    <a:p>
                      <a:r>
                        <a:rPr lang="zh-TW" altLang="en-US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約書亞遺言</a:t>
                      </a:r>
                      <a:endParaRPr lang="en-US" altLang="zh-TW" sz="2000" dirty="0" smtClean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  <a:p>
                      <a:r>
                        <a:rPr lang="en-US" altLang="zh-TW" sz="2000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(23-24)</a:t>
                      </a:r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420442">
                <a:tc rowSpan="2"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主題</a:t>
                      </a:r>
                      <a:endParaRPr lang="zh-HK" altLang="en-US" sz="2000" dirty="0">
                        <a:solidFill>
                          <a:schemeClr val="tx2">
                            <a:lumMod val="25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進入迦南</a:t>
                      </a:r>
                      <a:endParaRPr lang="zh-HK" altLang="en-US" sz="2000" dirty="0">
                        <a:solidFill>
                          <a:schemeClr val="tx2">
                            <a:lumMod val="25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規劃迦南</a:t>
                      </a:r>
                      <a:endParaRPr lang="zh-HK" altLang="en-US" sz="2000" dirty="0">
                        <a:solidFill>
                          <a:schemeClr val="tx2">
                            <a:lumMod val="25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</a:tr>
              <a:tr h="420442">
                <a:tc v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克敵致勝</a:t>
                      </a:r>
                      <a:endParaRPr lang="zh-HK" altLang="en-US" sz="2000" dirty="0">
                        <a:solidFill>
                          <a:schemeClr val="tx2">
                            <a:lumMod val="25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 sz="200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定居迦南</a:t>
                      </a:r>
                      <a:endParaRPr lang="zh-HK" altLang="en-US" sz="2000" dirty="0">
                        <a:solidFill>
                          <a:schemeClr val="tx2">
                            <a:lumMod val="25000"/>
                          </a:schemeClr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 sz="200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</a:tr>
              <a:tr h="407363"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rgbClr val="0070C0"/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時間</a:t>
                      </a:r>
                      <a:endParaRPr lang="zh-HK" altLang="en-US" sz="2000" dirty="0">
                        <a:solidFill>
                          <a:srgbClr val="0070C0"/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rgbClr val="0070C0"/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大約有七年</a:t>
                      </a:r>
                      <a:endParaRPr lang="zh-HK" altLang="en-US" sz="2000" dirty="0">
                        <a:solidFill>
                          <a:srgbClr val="0070C0"/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solidFill>
                            <a:srgbClr val="0070C0"/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大約有十八年</a:t>
                      </a:r>
                      <a:endParaRPr lang="zh-HK" altLang="en-US" sz="2000" dirty="0">
                        <a:solidFill>
                          <a:srgbClr val="0070C0"/>
                        </a:solidFill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HK" altLang="en-US" sz="200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sz="2000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23671" r="10416" b="31227"/>
          <a:stretch/>
        </p:blipFill>
        <p:spPr bwMode="auto">
          <a:xfrm>
            <a:off x="0" y="13446"/>
            <a:ext cx="9144000" cy="513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01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9512" y="195486"/>
            <a:ext cx="871296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sz="2800" dirty="0">
                <a:latin typeface="Adobe 繁黑體 Std B" pitchFamily="34" charset="-120"/>
                <a:ea typeface="Adobe 繁黑體 Std B" pitchFamily="34" charset="-120"/>
              </a:rPr>
              <a:t>過</a:t>
            </a:r>
            <a:r>
              <a:rPr lang="zh-TW" altLang="zh-HK" sz="2800" dirty="0" smtClean="0">
                <a:latin typeface="Adobe 繁黑體 Std B" pitchFamily="34" charset="-120"/>
                <a:ea typeface="Adobe 繁黑體 Std B" pitchFamily="34" charset="-120"/>
              </a:rPr>
              <a:t>河</a:t>
            </a:r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敍事</a:t>
            </a:r>
            <a:r>
              <a:rPr lang="zh-TW" altLang="zh-HK" sz="2800" dirty="0" smtClean="0">
                <a:latin typeface="Adobe 繁黑體 Std B" pitchFamily="34" charset="-120"/>
                <a:ea typeface="Adobe 繁黑體 Std B" pitchFamily="34" charset="-120"/>
              </a:rPr>
              <a:t>：</a:t>
            </a:r>
            <a:endParaRPr lang="zh-TW" altLang="zh-HK" sz="2800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HK" sz="2000" dirty="0">
                <a:latin typeface="Adobe 繁黑體 Std B" pitchFamily="34" charset="-120"/>
                <a:ea typeface="Adobe 繁黑體 Std B" pitchFamily="34" charset="-120"/>
              </a:rPr>
              <a:t>3:3 [</a:t>
            </a:r>
            <a:r>
              <a:rPr lang="zh-TW" altLang="zh-HK" sz="2000" dirty="0">
                <a:latin typeface="Adobe 繁黑體 Std B" pitchFamily="34" charset="-120"/>
                <a:ea typeface="Adobe 繁黑體 Std B" pitchFamily="34" charset="-120"/>
              </a:rPr>
              <a:t>約書亞</a:t>
            </a:r>
            <a:r>
              <a:rPr lang="en-US" altLang="zh-HK" sz="2000" dirty="0">
                <a:latin typeface="Adobe 繁黑體 Std B" pitchFamily="34" charset="-120"/>
                <a:ea typeface="Adobe 繁黑體 Std B" pitchFamily="34" charset="-120"/>
              </a:rPr>
              <a:t>] </a:t>
            </a:r>
            <a:r>
              <a:rPr lang="zh-TW" altLang="zh-HK" sz="2000" dirty="0">
                <a:latin typeface="Adobe 繁黑體 Std B" pitchFamily="34" charset="-120"/>
                <a:ea typeface="Adobe 繁黑體 Std B" pitchFamily="34" charset="-120"/>
              </a:rPr>
              <a:t>吩咐百姓說：你們看見耶和華─你們　神的約櫃，又見祭司利未人抬著，就要離開所住的地方，</a:t>
            </a:r>
            <a:r>
              <a:rPr lang="zh-TW" altLang="zh-HK" sz="20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跟著約櫃去</a:t>
            </a:r>
            <a:r>
              <a:rPr lang="zh-TW" altLang="zh-HK" sz="2000" dirty="0">
                <a:latin typeface="Adobe 繁黑體 Std B" pitchFamily="34" charset="-120"/>
                <a:ea typeface="Adobe 繁黑體 Std B" pitchFamily="34" charset="-120"/>
              </a:rPr>
              <a:t>。</a:t>
            </a:r>
            <a:r>
              <a:rPr lang="en-US" altLang="zh-HK" sz="2000" dirty="0">
                <a:latin typeface="Adobe 繁黑體 Std B" pitchFamily="34" charset="-120"/>
                <a:ea typeface="Adobe 繁黑體 Std B" pitchFamily="34" charset="-120"/>
              </a:rPr>
              <a:t> 4 </a:t>
            </a:r>
            <a:r>
              <a:rPr lang="zh-TW" altLang="zh-HK" sz="2000" dirty="0">
                <a:latin typeface="Adobe 繁黑體 Std B" pitchFamily="34" charset="-120"/>
                <a:ea typeface="Adobe 繁黑體 Std B" pitchFamily="34" charset="-120"/>
              </a:rPr>
              <a:t>只是你們和約櫃相離要量二千肘，不可與約櫃相近，使你們知道所當走的路。</a:t>
            </a:r>
          </a:p>
          <a:p>
            <a:r>
              <a:rPr lang="en-US" altLang="zh-HK" sz="2000" dirty="0">
                <a:latin typeface="Adobe 繁黑體 Std B" pitchFamily="34" charset="-120"/>
                <a:ea typeface="Adobe 繁黑體 Std B" pitchFamily="34" charset="-120"/>
              </a:rPr>
              <a:t> </a:t>
            </a:r>
            <a:endParaRPr lang="zh-TW" altLang="zh-HK" sz="2000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HK" sz="2000" dirty="0">
                <a:latin typeface="Adobe 繁黑體 Std B" pitchFamily="34" charset="-120"/>
                <a:ea typeface="Adobe 繁黑體 Std B" pitchFamily="34" charset="-120"/>
              </a:rPr>
              <a:t>3:6 </a:t>
            </a:r>
            <a:r>
              <a:rPr lang="zh-TW" altLang="zh-HK" sz="2000" dirty="0">
                <a:latin typeface="Adobe 繁黑體 Std B" pitchFamily="34" charset="-120"/>
                <a:ea typeface="Adobe 繁黑體 Std B" pitchFamily="34" charset="-120"/>
              </a:rPr>
              <a:t>約書亞又吩咐</a:t>
            </a:r>
            <a:r>
              <a:rPr lang="zh-TW" altLang="zh-HK" sz="20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祭司</a:t>
            </a:r>
            <a:r>
              <a:rPr lang="zh-TW" altLang="zh-HK" sz="2000" dirty="0">
                <a:latin typeface="Adobe 繁黑體 Std B" pitchFamily="34" charset="-120"/>
                <a:ea typeface="Adobe 繁黑體 Std B" pitchFamily="34" charset="-120"/>
              </a:rPr>
              <a:t>說：你們抬起約櫃，在百姓前頭過去。於是他們</a:t>
            </a:r>
            <a:r>
              <a:rPr lang="zh-TW" altLang="zh-HK" sz="20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抬起約櫃，在百姓前頭走。</a:t>
            </a:r>
          </a:p>
          <a:p>
            <a:r>
              <a:rPr lang="en-US" altLang="zh-HK" sz="2000" dirty="0">
                <a:latin typeface="Adobe 繁黑體 Std B" pitchFamily="34" charset="-120"/>
                <a:ea typeface="Adobe 繁黑體 Std B" pitchFamily="34" charset="-120"/>
              </a:rPr>
              <a:t> </a:t>
            </a:r>
            <a:endParaRPr lang="zh-TW" altLang="zh-HK" sz="2000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HK" sz="2000" dirty="0">
                <a:latin typeface="Adobe 繁黑體 Std B" pitchFamily="34" charset="-120"/>
                <a:ea typeface="Adobe 繁黑體 Std B" pitchFamily="34" charset="-120"/>
              </a:rPr>
              <a:t>3:8 </a:t>
            </a:r>
            <a:r>
              <a:rPr lang="zh-TW" altLang="zh-HK" sz="2000" dirty="0">
                <a:latin typeface="Adobe 繁黑體 Std B" pitchFamily="34" charset="-120"/>
                <a:ea typeface="Adobe 繁黑體 Std B" pitchFamily="34" charset="-120"/>
              </a:rPr>
              <a:t>你要吩咐抬約櫃的祭司說：你們</a:t>
            </a:r>
            <a:r>
              <a:rPr lang="zh-TW" altLang="zh-HK" sz="20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到了約但河的水邊上，就要在約但河水裡站住</a:t>
            </a:r>
            <a:r>
              <a:rPr lang="zh-TW" altLang="zh-HK" sz="2000" dirty="0">
                <a:latin typeface="Adobe 繁黑體 Std B" pitchFamily="34" charset="-120"/>
                <a:ea typeface="Adobe 繁黑體 Std B" pitchFamily="34" charset="-120"/>
              </a:rPr>
              <a:t>。</a:t>
            </a:r>
          </a:p>
          <a:p>
            <a:r>
              <a:rPr lang="en-US" altLang="zh-HK" sz="2000" dirty="0">
                <a:latin typeface="Adobe 繁黑體 Std B" pitchFamily="34" charset="-120"/>
                <a:ea typeface="Adobe 繁黑體 Std B" pitchFamily="34" charset="-120"/>
              </a:rPr>
              <a:t> </a:t>
            </a:r>
            <a:endParaRPr lang="zh-TW" altLang="zh-HK" sz="2000" dirty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HK" sz="2000" dirty="0">
                <a:latin typeface="Adobe 繁黑體 Std B" pitchFamily="34" charset="-120"/>
                <a:ea typeface="Adobe 繁黑體 Std B" pitchFamily="34" charset="-120"/>
              </a:rPr>
              <a:t>3:16 </a:t>
            </a:r>
            <a:r>
              <a:rPr lang="zh-TW" altLang="zh-HK" sz="2000" dirty="0">
                <a:latin typeface="Adobe 繁黑體 Std B" pitchFamily="34" charset="-120"/>
                <a:ea typeface="Adobe 繁黑體 Std B" pitchFamily="34" charset="-120"/>
              </a:rPr>
              <a:t>那</a:t>
            </a:r>
            <a:r>
              <a:rPr lang="zh-TW" altLang="zh-HK" sz="20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從上往下流的水</a:t>
            </a:r>
            <a:r>
              <a:rPr lang="zh-TW" altLang="zh-HK" sz="2000" dirty="0">
                <a:latin typeface="Adobe 繁黑體 Std B" pitchFamily="34" charset="-120"/>
                <a:ea typeface="Adobe 繁黑體 Std B" pitchFamily="34" charset="-120"/>
              </a:rPr>
              <a:t>便在極遠之地、撒拉但旁的</a:t>
            </a:r>
            <a:r>
              <a:rPr lang="zh-TW" altLang="zh-HK" sz="20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亞當城那裡停住</a:t>
            </a:r>
            <a:r>
              <a:rPr lang="zh-TW" altLang="zh-HK" sz="2000" dirty="0">
                <a:latin typeface="Adobe 繁黑體 Std B" pitchFamily="34" charset="-120"/>
                <a:ea typeface="Adobe 繁黑體 Std B" pitchFamily="34" charset="-120"/>
              </a:rPr>
              <a:t>，</a:t>
            </a:r>
            <a:r>
              <a:rPr lang="zh-TW" altLang="zh-HK" sz="20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立起成壘</a:t>
            </a:r>
            <a:r>
              <a:rPr lang="zh-TW" altLang="zh-HK" sz="2000" dirty="0">
                <a:latin typeface="Adobe 繁黑體 Std B" pitchFamily="34" charset="-120"/>
                <a:ea typeface="Adobe 繁黑體 Std B" pitchFamily="34" charset="-120"/>
              </a:rPr>
              <a:t>；那往亞拉巴的海，就是</a:t>
            </a:r>
            <a:r>
              <a:rPr lang="zh-TW" altLang="zh-HK" sz="20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鹽海，下流的水全然斷絕</a:t>
            </a:r>
            <a:r>
              <a:rPr lang="zh-TW" altLang="zh-HK" sz="2000" dirty="0">
                <a:latin typeface="Adobe 繁黑體 Std B" pitchFamily="34" charset="-120"/>
                <a:ea typeface="Adobe 繁黑體 Std B" pitchFamily="34" charset="-120"/>
              </a:rPr>
              <a:t>。於是百姓在</a:t>
            </a:r>
            <a:r>
              <a:rPr lang="zh-TW" altLang="zh-HK" sz="20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耶利哥的對面過去了</a:t>
            </a:r>
            <a:r>
              <a:rPr lang="zh-TW" altLang="zh-HK" sz="2000" dirty="0">
                <a:latin typeface="Adobe 繁黑體 Std B" pitchFamily="34" charset="-120"/>
                <a:ea typeface="Adobe 繁黑體 Std B" pitchFamily="34" charset="-120"/>
              </a:rPr>
              <a:t>。</a:t>
            </a:r>
            <a:r>
              <a:rPr lang="en-US" altLang="zh-HK" sz="2000" dirty="0">
                <a:latin typeface="Adobe 繁黑體 Std B" pitchFamily="34" charset="-120"/>
                <a:ea typeface="Adobe 繁黑體 Std B" pitchFamily="34" charset="-120"/>
              </a:rPr>
              <a:t> 17 </a:t>
            </a:r>
            <a:r>
              <a:rPr lang="zh-TW" altLang="zh-HK" sz="2000" dirty="0">
                <a:latin typeface="Adobe 繁黑體 Std B" pitchFamily="34" charset="-120"/>
                <a:ea typeface="Adobe 繁黑體 Std B" pitchFamily="34" charset="-120"/>
              </a:rPr>
              <a:t>抬耶和華約櫃的祭司在約但河中的</a:t>
            </a:r>
            <a:r>
              <a:rPr lang="zh-TW" altLang="zh-HK" sz="20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乾地上站定</a:t>
            </a:r>
            <a:r>
              <a:rPr lang="zh-TW" altLang="zh-HK" sz="2000" dirty="0">
                <a:latin typeface="Adobe 繁黑體 Std B" pitchFamily="34" charset="-120"/>
                <a:ea typeface="Adobe 繁黑體 Std B" pitchFamily="34" charset="-120"/>
              </a:rPr>
              <a:t>，以色列眾人都從乾地上過去，直到國民</a:t>
            </a:r>
            <a:r>
              <a:rPr lang="zh-TW" altLang="zh-HK" sz="20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盡都過了約但河</a:t>
            </a:r>
            <a:r>
              <a:rPr lang="zh-TW" altLang="zh-HK" sz="2000" dirty="0">
                <a:latin typeface="Adobe 繁黑體 Std B" pitchFamily="34" charset="-120"/>
                <a:ea typeface="Adobe 繁黑體 Std B" pitchFamily="34" charset="-120"/>
              </a:rPr>
              <a:t>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6" t="23333" r="10517" b="30222"/>
          <a:stretch/>
        </p:blipFill>
        <p:spPr bwMode="auto">
          <a:xfrm>
            <a:off x="11484" y="15506"/>
            <a:ext cx="9171542" cy="5127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179512" y="915566"/>
            <a:ext cx="8712968" cy="648072"/>
            <a:chOff x="179512" y="915566"/>
            <a:chExt cx="8712968" cy="648072"/>
          </a:xfrm>
        </p:grpSpPr>
        <p:sp>
          <p:nvSpPr>
            <p:cNvPr id="4" name="圓角矩形 3"/>
            <p:cNvSpPr/>
            <p:nvPr/>
          </p:nvSpPr>
          <p:spPr>
            <a:xfrm>
              <a:off x="5292080" y="915566"/>
              <a:ext cx="3600400" cy="360040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6" name="圓角矩形 5"/>
            <p:cNvSpPr/>
            <p:nvPr/>
          </p:nvSpPr>
          <p:spPr>
            <a:xfrm>
              <a:off x="179512" y="1203598"/>
              <a:ext cx="5832648" cy="360040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8943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1560" y="771550"/>
            <a:ext cx="7776864" cy="3618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ts val="5500"/>
              </a:lnSpc>
              <a:buFont typeface="+mj-lt"/>
              <a:buAutoNum type="arabicPeriod"/>
            </a:pPr>
            <a:r>
              <a:rPr lang="en-US" altLang="zh-HK" sz="3200" b="1" dirty="0"/>
              <a:t>1</a:t>
            </a:r>
            <a:r>
              <a:rPr lang="zh-TW" altLang="zh-HK" sz="3200" b="1" dirty="0"/>
              <a:t>肘</a:t>
            </a:r>
            <a:r>
              <a:rPr lang="en-US" altLang="zh-HK" sz="3200" b="1" dirty="0"/>
              <a:t> = </a:t>
            </a:r>
            <a:r>
              <a:rPr lang="zh-TW" altLang="zh-HK" sz="3200" b="1" dirty="0" smtClean="0"/>
              <a:t>約</a:t>
            </a:r>
            <a:r>
              <a:rPr lang="en-US" altLang="zh-HK" sz="3200" b="1" dirty="0" smtClean="0"/>
              <a:t>________cm  </a:t>
            </a:r>
          </a:p>
          <a:p>
            <a:pPr marL="514350" indent="-514350">
              <a:lnSpc>
                <a:spcPts val="5500"/>
              </a:lnSpc>
              <a:buFont typeface="+mj-lt"/>
              <a:buAutoNum type="arabicPeriod"/>
            </a:pPr>
            <a:r>
              <a:rPr lang="en-US" altLang="zh-HK" sz="3200" b="1" dirty="0" smtClean="0"/>
              <a:t>2000</a:t>
            </a:r>
            <a:r>
              <a:rPr lang="zh-TW" altLang="zh-HK" sz="3200" b="1" dirty="0"/>
              <a:t>肘</a:t>
            </a:r>
            <a:r>
              <a:rPr lang="en-US" altLang="zh-HK" sz="3200" b="1" dirty="0"/>
              <a:t> = </a:t>
            </a:r>
            <a:r>
              <a:rPr lang="en-US" altLang="zh-HK" sz="3200" b="1" dirty="0" smtClean="0"/>
              <a:t>________ </a:t>
            </a:r>
            <a:r>
              <a:rPr lang="en-US" altLang="zh-HK" sz="3200" b="1" dirty="0"/>
              <a:t>//  </a:t>
            </a:r>
            <a:r>
              <a:rPr lang="zh-TW" altLang="zh-HK" sz="3200" b="1" dirty="0"/>
              <a:t>約</a:t>
            </a:r>
            <a:r>
              <a:rPr lang="en-US" altLang="zh-HK" sz="3200" b="1" dirty="0"/>
              <a:t>_____</a:t>
            </a:r>
            <a:r>
              <a:rPr lang="zh-TW" altLang="zh-HK" sz="3200" b="1" dirty="0" smtClean="0"/>
              <a:t>公里</a:t>
            </a:r>
            <a:endParaRPr lang="en-US" altLang="zh-TW" sz="3200" b="1" dirty="0" smtClean="0"/>
          </a:p>
          <a:p>
            <a:pPr marL="514350" indent="-514350">
              <a:lnSpc>
                <a:spcPts val="5500"/>
              </a:lnSpc>
              <a:buFont typeface="+mj-lt"/>
              <a:buAutoNum type="arabicPeriod"/>
            </a:pPr>
            <a:r>
              <a:rPr lang="zh-TW" altLang="zh-HK" sz="3200" b="1" dirty="0" smtClean="0"/>
              <a:t>一般</a:t>
            </a:r>
            <a:r>
              <a:rPr lang="zh-TW" altLang="zh-HK" sz="3200" b="1" dirty="0"/>
              <a:t>人走路的時速：每小時</a:t>
            </a:r>
            <a:r>
              <a:rPr lang="en-US" altLang="zh-HK" sz="3200" b="1" dirty="0" smtClean="0"/>
              <a:t>_____</a:t>
            </a:r>
            <a:r>
              <a:rPr lang="zh-TW" altLang="zh-HK" sz="3200" b="1" dirty="0" smtClean="0"/>
              <a:t>公里</a:t>
            </a:r>
            <a:endParaRPr lang="en-US" altLang="zh-TW" sz="3200" b="1" dirty="0" smtClean="0"/>
          </a:p>
          <a:p>
            <a:pPr marL="514350" indent="-514350">
              <a:lnSpc>
                <a:spcPts val="5500"/>
              </a:lnSpc>
              <a:buFont typeface="+mj-lt"/>
              <a:buAutoNum type="arabicPeriod"/>
            </a:pPr>
            <a:r>
              <a:rPr lang="en-US" altLang="zh-HK" sz="3200" b="1" dirty="0" smtClean="0"/>
              <a:t>2000</a:t>
            </a:r>
            <a:r>
              <a:rPr lang="zh-TW" altLang="zh-HK" sz="3200" b="1" dirty="0"/>
              <a:t>肘</a:t>
            </a:r>
            <a:r>
              <a:rPr lang="en-US" altLang="zh-HK" sz="3200" b="1" dirty="0"/>
              <a:t>/ ______ </a:t>
            </a:r>
            <a:r>
              <a:rPr lang="zh-TW" altLang="zh-HK" sz="3200" b="1" dirty="0"/>
              <a:t>公里</a:t>
            </a:r>
            <a:r>
              <a:rPr lang="en-US" altLang="zh-HK" sz="3200" b="1" dirty="0"/>
              <a:t> </a:t>
            </a:r>
            <a:endParaRPr lang="en-US" altLang="zh-HK" sz="3200" b="1" dirty="0" smtClean="0"/>
          </a:p>
          <a:p>
            <a:pPr>
              <a:lnSpc>
                <a:spcPts val="5500"/>
              </a:lnSpc>
            </a:pPr>
            <a:r>
              <a:rPr lang="en-US" altLang="zh-HK" sz="3200" b="1" dirty="0"/>
              <a:t> </a:t>
            </a:r>
            <a:r>
              <a:rPr lang="en-US" altLang="zh-HK" sz="3200" b="1" dirty="0" smtClean="0"/>
              <a:t>    = _______</a:t>
            </a:r>
            <a:r>
              <a:rPr lang="zh-TW" altLang="zh-HK" sz="3200" b="1" dirty="0"/>
              <a:t>分鐘的路程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6" t="25522" r="12215" b="31730"/>
          <a:stretch/>
        </p:blipFill>
        <p:spPr bwMode="auto">
          <a:xfrm>
            <a:off x="-12281" y="-29027"/>
            <a:ext cx="9156281" cy="517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955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5576" y="699542"/>
            <a:ext cx="75608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3600" dirty="0" smtClean="0">
                <a:latin typeface="Adobe 繁黑體 Std B" pitchFamily="34" charset="-120"/>
                <a:ea typeface="Adobe 繁黑體 Std B" pitchFamily="34" charset="-120"/>
              </a:rPr>
              <a:t>3:4 </a:t>
            </a:r>
            <a:r>
              <a:rPr lang="zh-TW" altLang="zh-HK" sz="3600" dirty="0">
                <a:latin typeface="Adobe 繁黑體 Std B" pitchFamily="34" charset="-120"/>
                <a:ea typeface="Adobe 繁黑體 Std B" pitchFamily="34" charset="-120"/>
              </a:rPr>
              <a:t>只是你們和約櫃相離要量二千肘，</a:t>
            </a:r>
            <a:r>
              <a:rPr lang="zh-TW" altLang="zh-HK" sz="36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不可</a:t>
            </a:r>
            <a:r>
              <a:rPr lang="zh-TW" altLang="zh-HK" sz="3600" dirty="0">
                <a:latin typeface="Adobe 繁黑體 Std B" pitchFamily="34" charset="-120"/>
                <a:ea typeface="Adobe 繁黑體 Std B" pitchFamily="34" charset="-120"/>
              </a:rPr>
              <a:t>與約櫃</a:t>
            </a:r>
            <a:r>
              <a:rPr lang="zh-TW" altLang="zh-HK" sz="36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相近</a:t>
            </a:r>
            <a:r>
              <a:rPr lang="zh-TW" altLang="zh-HK" sz="3600" dirty="0">
                <a:latin typeface="Adobe 繁黑體 Std B" pitchFamily="34" charset="-120"/>
                <a:ea typeface="Adobe 繁黑體 Std B" pitchFamily="34" charset="-120"/>
              </a:rPr>
              <a:t>，</a:t>
            </a:r>
            <a:r>
              <a:rPr lang="zh-TW" altLang="zh-HK" sz="36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使你們知道所當走的路。</a:t>
            </a:r>
            <a:endParaRPr lang="zh-HK" altLang="en-US" sz="3600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8" t="24100" r="11129" b="3122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25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約櫃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" y="11386"/>
            <a:ext cx="9138093" cy="513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14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27584" y="915566"/>
            <a:ext cx="730830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希伯來書</a:t>
            </a:r>
            <a:r>
              <a:rPr kumimoji="1" lang="zh-HK" altLang="zh-HK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9:4 </a:t>
            </a:r>
            <a:r>
              <a:rPr kumimoji="1" lang="zh-TW" altLang="en-US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</a:t>
            </a:r>
            <a:r>
              <a:rPr kumimoji="1" lang="zh-HK" altLang="zh-HK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有包金的約櫃、櫃裡有盛嗎哪的金罐、和亞倫發過芽的杖、並兩塊約版．</a:t>
            </a:r>
            <a:r>
              <a:rPr kumimoji="1" lang="zh-HK" altLang="zh-HK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kumimoji="1" lang="zh-HK" altLang="zh-HK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2" t="25171" r="10581" b="31250"/>
          <a:stretch/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110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相關圖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80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5576" y="699542"/>
            <a:ext cx="75608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3600" dirty="0" smtClean="0">
                <a:latin typeface="Adobe 繁黑體 Std B" pitchFamily="34" charset="-120"/>
                <a:ea typeface="Adobe 繁黑體 Std B" pitchFamily="34" charset="-120"/>
              </a:rPr>
              <a:t>3:4 </a:t>
            </a:r>
            <a:r>
              <a:rPr lang="zh-TW" altLang="zh-HK" sz="3600" dirty="0">
                <a:latin typeface="Adobe 繁黑體 Std B" pitchFamily="34" charset="-120"/>
                <a:ea typeface="Adobe 繁黑體 Std B" pitchFamily="34" charset="-120"/>
              </a:rPr>
              <a:t>只是你們和約櫃相離要量二千肘，</a:t>
            </a:r>
            <a:r>
              <a:rPr lang="zh-TW" altLang="zh-HK" sz="36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不可</a:t>
            </a:r>
            <a:r>
              <a:rPr lang="zh-TW" altLang="zh-HK" sz="3600" dirty="0">
                <a:latin typeface="Adobe 繁黑體 Std B" pitchFamily="34" charset="-120"/>
                <a:ea typeface="Adobe 繁黑體 Std B" pitchFamily="34" charset="-120"/>
              </a:rPr>
              <a:t>與約櫃</a:t>
            </a:r>
            <a:r>
              <a:rPr lang="zh-TW" altLang="zh-HK" sz="36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相近</a:t>
            </a:r>
            <a:r>
              <a:rPr lang="zh-TW" altLang="zh-HK" sz="3600" dirty="0">
                <a:latin typeface="Adobe 繁黑體 Std B" pitchFamily="34" charset="-120"/>
                <a:ea typeface="Adobe 繁黑體 Std B" pitchFamily="34" charset="-120"/>
              </a:rPr>
              <a:t>，</a:t>
            </a:r>
            <a:r>
              <a:rPr lang="zh-TW" altLang="zh-HK" sz="36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使你們知道所當走的路。</a:t>
            </a:r>
            <a:endParaRPr lang="zh-HK" altLang="en-US" sz="3600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8" t="24100" r="11129" b="3122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87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75656" y="669925"/>
            <a:ext cx="60179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5400" dirty="0">
                <a:latin typeface="Bwhebb" panose="00000400000000000000" pitchFamily="2" charset="0"/>
              </a:rPr>
              <a:t>WLq")yE yz:ïboW dBeÞk;a] yd:îB.k;m.-yKi(</a:t>
            </a:r>
          </a:p>
        </p:txBody>
      </p:sp>
      <p:sp>
        <p:nvSpPr>
          <p:cNvPr id="3" name="矩形 2"/>
          <p:cNvSpPr/>
          <p:nvPr/>
        </p:nvSpPr>
        <p:spPr>
          <a:xfrm>
            <a:off x="1540943" y="1995686"/>
            <a:ext cx="5976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Adobe 繁黑體 Std B" pitchFamily="34" charset="-120"/>
                <a:ea typeface="Adobe 繁黑體 Std B" pitchFamily="34" charset="-120"/>
              </a:rPr>
              <a:t>因為</a:t>
            </a:r>
            <a:r>
              <a:rPr lang="zh-TW" altLang="en-US" sz="36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尊重</a:t>
            </a:r>
            <a:r>
              <a:rPr lang="zh-TW" altLang="en-US" sz="3600" dirty="0">
                <a:latin typeface="Adobe 繁黑體 Std B" pitchFamily="34" charset="-120"/>
                <a:ea typeface="Adobe 繁黑體 Std B" pitchFamily="34" charset="-120"/>
              </a:rPr>
              <a:t>我的、我必</a:t>
            </a:r>
            <a:r>
              <a:rPr lang="zh-TW" altLang="en-US" sz="36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重看</a:t>
            </a:r>
            <a:r>
              <a:rPr lang="zh-TW" altLang="en-US" sz="3600" dirty="0" smtClean="0">
                <a:latin typeface="Adobe 繁黑體 Std B" pitchFamily="34" charset="-120"/>
                <a:ea typeface="Adobe 繁黑體 Std B" pitchFamily="34" charset="-120"/>
              </a:rPr>
              <a:t>他</a:t>
            </a:r>
            <a:r>
              <a:rPr lang="zh-TW" altLang="en-US" sz="3600" dirty="0">
                <a:latin typeface="Adobe 繁黑體 Std B" pitchFamily="34" charset="-120"/>
                <a:ea typeface="Adobe 繁黑體 Std B" pitchFamily="34" charset="-120"/>
              </a:rPr>
              <a:t>；</a:t>
            </a:r>
            <a:r>
              <a:rPr lang="zh-TW" altLang="en-US" sz="3600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藐視</a:t>
            </a:r>
            <a:r>
              <a:rPr lang="zh-TW" altLang="en-US" sz="3600" dirty="0">
                <a:latin typeface="Adobe 繁黑體 Std B" pitchFamily="34" charset="-120"/>
                <a:ea typeface="Adobe 繁黑體 Std B" pitchFamily="34" charset="-120"/>
              </a:rPr>
              <a:t>我的、他必</a:t>
            </a:r>
            <a:r>
              <a:rPr lang="zh-TW" altLang="en-US" sz="36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被輕視</a:t>
            </a:r>
            <a:r>
              <a:rPr lang="zh-TW" altLang="en-US" sz="3600" dirty="0">
                <a:latin typeface="Adobe 繁黑體 Std B" pitchFamily="34" charset="-120"/>
                <a:ea typeface="Adobe 繁黑體 Std B" pitchFamily="34" charset="-120"/>
              </a:rPr>
              <a:t>。</a:t>
            </a:r>
            <a:endParaRPr lang="zh-HK" altLang="en-US" sz="36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0" t="24153" r="11467" b="31197"/>
          <a:stretch/>
        </p:blipFill>
        <p:spPr bwMode="auto">
          <a:xfrm>
            <a:off x="4313" y="0"/>
            <a:ext cx="9139687" cy="523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47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75656" y="339502"/>
            <a:ext cx="72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zh-TW" altLang="en-US" sz="3200" dirty="0" smtClean="0"/>
              <a:t>尊重上帝的說話</a:t>
            </a:r>
            <a:endParaRPr lang="en-US" altLang="zh-TW" sz="3200" dirty="0" smtClean="0"/>
          </a:p>
          <a:p>
            <a:pPr marL="342900" indent="-342900">
              <a:buAutoNum type="arabicPeriod"/>
            </a:pPr>
            <a:r>
              <a:rPr lang="zh-TW" altLang="en-US" sz="3200" dirty="0"/>
              <a:t>尊重上帝的</a:t>
            </a:r>
            <a:r>
              <a:rPr lang="zh-TW" altLang="en-US" sz="3200" dirty="0" smtClean="0"/>
              <a:t>權柄</a:t>
            </a:r>
            <a:endParaRPr lang="en-US" altLang="zh-TW" sz="3200" dirty="0" smtClean="0"/>
          </a:p>
          <a:p>
            <a:pPr marL="342900" indent="-342900">
              <a:buAutoNum type="arabicPeriod"/>
            </a:pPr>
            <a:r>
              <a:rPr lang="zh-TW" altLang="en-US" sz="3200" dirty="0" smtClean="0"/>
              <a:t>尊重上帝的大能</a:t>
            </a:r>
            <a:endParaRPr lang="zh-HK" altLang="en-US" sz="3200" dirty="0"/>
          </a:p>
        </p:txBody>
      </p:sp>
      <p:pic>
        <p:nvPicPr>
          <p:cNvPr id="3" name="Picture 2" descr="相關圖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2"/>
          <a:stretch/>
        </p:blipFill>
        <p:spPr bwMode="auto">
          <a:xfrm>
            <a:off x="1619672" y="1995686"/>
            <a:ext cx="4982014" cy="284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0" t="23732" r="11215" b="30836"/>
          <a:stretch/>
        </p:blipFill>
        <p:spPr bwMode="auto">
          <a:xfrm>
            <a:off x="0" y="6412"/>
            <a:ext cx="9144000" cy="513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43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1560" y="483518"/>
            <a:ext cx="806489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sz="3200" dirty="0">
                <a:latin typeface="Adobe 繁黑體 Std B" pitchFamily="34" charset="-120"/>
                <a:ea typeface="Adobe 繁黑體 Std B" pitchFamily="34" charset="-120"/>
              </a:rPr>
              <a:t>詩篇</a:t>
            </a:r>
            <a:r>
              <a:rPr lang="en-US" altLang="zh-HK" sz="3200" dirty="0">
                <a:latin typeface="Adobe 繁黑體 Std B" pitchFamily="34" charset="-120"/>
                <a:ea typeface="Adobe 繁黑體 Std B" pitchFamily="34" charset="-120"/>
              </a:rPr>
              <a:t>25:12 </a:t>
            </a:r>
            <a:endParaRPr lang="en-US" altLang="zh-HK" sz="32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zh-HK" sz="3200" dirty="0" smtClean="0">
                <a:latin typeface="Adobe 繁黑體 Std B" pitchFamily="34" charset="-120"/>
                <a:ea typeface="Adobe 繁黑體 Std B" pitchFamily="34" charset="-120"/>
              </a:rPr>
              <a:t>誰</a:t>
            </a:r>
            <a:r>
              <a:rPr lang="zh-TW" altLang="zh-HK" sz="3200" dirty="0">
                <a:latin typeface="Adobe 繁黑體 Std B" pitchFamily="34" charset="-120"/>
                <a:ea typeface="Adobe 繁黑體 Std B" pitchFamily="34" charset="-120"/>
              </a:rPr>
              <a:t>敬畏耶和華，耶和華必指示他當選擇的道路。</a:t>
            </a:r>
          </a:p>
          <a:p>
            <a:endParaRPr lang="en-US" altLang="zh-TW" sz="32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zh-HK" sz="3200" dirty="0" smtClean="0">
                <a:latin typeface="Adobe 繁黑體 Std B" pitchFamily="34" charset="-120"/>
                <a:ea typeface="Adobe 繁黑體 Std B" pitchFamily="34" charset="-120"/>
              </a:rPr>
              <a:t>詩篇</a:t>
            </a:r>
            <a:r>
              <a:rPr lang="en-US" altLang="zh-HK" sz="3200" dirty="0">
                <a:latin typeface="Adobe 繁黑體 Std B" pitchFamily="34" charset="-120"/>
                <a:ea typeface="Adobe 繁黑體 Std B" pitchFamily="34" charset="-120"/>
              </a:rPr>
              <a:t>123:2 </a:t>
            </a:r>
            <a:endParaRPr lang="en-US" altLang="zh-HK" sz="3200" dirty="0" smtClean="0"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zh-HK" sz="3200" dirty="0" smtClean="0">
                <a:latin typeface="Adobe 繁黑體 Std B" pitchFamily="34" charset="-120"/>
                <a:ea typeface="Adobe 繁黑體 Std B" pitchFamily="34" charset="-120"/>
              </a:rPr>
              <a:t>看</a:t>
            </a:r>
            <a:r>
              <a:rPr lang="zh-TW" altLang="zh-HK" sz="3200" dirty="0">
                <a:latin typeface="Adobe 繁黑體 Std B" pitchFamily="34" charset="-120"/>
                <a:ea typeface="Adobe 繁黑體 Std B" pitchFamily="34" charset="-120"/>
              </a:rPr>
              <a:t>哪，僕人的眼睛怎樣望主人的手，使女的眼睛怎樣望主母的手，我們的眼睛也照樣望耶和華─我們的　神，直到他憐憫我們。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23020" r="11956" b="31472"/>
          <a:stretch/>
        </p:blipFill>
        <p:spPr bwMode="auto">
          <a:xfrm>
            <a:off x="0" y="27542"/>
            <a:ext cx="9144000" cy="511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92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67544" y="407158"/>
            <a:ext cx="5148064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zh-HK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進佔的前奏</a:t>
            </a:r>
            <a:r>
              <a:rPr kumimoji="1" lang="zh-TW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 </a:t>
            </a:r>
            <a:r>
              <a:rPr kumimoji="1" lang="en-US" altLang="zh-TW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- </a:t>
            </a:r>
            <a:r>
              <a:rPr kumimoji="1" lang="zh-TW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整裝待發</a:t>
            </a:r>
            <a:endParaRPr kumimoji="1" lang="zh-TW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dobe 繁黑體 Std B" pitchFamily="34" charset="-120"/>
              <a:ea typeface="Adobe 繁黑體 Std B" pitchFamily="34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dobe 繁黑體 Std B" pitchFamily="34" charset="-120"/>
              <a:ea typeface="Adobe 繁黑體 Std B" pitchFamily="34" charset="-120"/>
              <a:cs typeface="新細明體" pitchFamily="18" charset="-120"/>
            </a:endParaRPr>
          </a:p>
        </p:txBody>
      </p:sp>
      <p:pic>
        <p:nvPicPr>
          <p:cNvPr id="9217" name="Picture 1" descr="約旦河流經以色列、巴勒斯坦和約旦邊界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6765">
            <a:off x="1089060" y="2108175"/>
            <a:ext cx="360040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99592" y="1222767"/>
            <a:ext cx="39352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zh-HK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華康隸書體W7(P)" panose="03000700000000000000" pitchFamily="66" charset="-120"/>
                <a:ea typeface="華康隸書體W7(P)" panose="03000700000000000000" pitchFamily="66" charset="-120"/>
                <a:cs typeface="Times New Roman" pitchFamily="18" charset="0"/>
              </a:rPr>
              <a:t>第三章：過約旦河</a:t>
            </a:r>
            <a:endParaRPr kumimoji="1" lang="zh-TW" altLang="zh-HK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華康隸書體W7(P)" panose="03000700000000000000" pitchFamily="66" charset="-120"/>
              <a:ea typeface="華康隸書體W7(P)" panose="03000700000000000000" pitchFamily="66" charset="-120"/>
              <a:cs typeface="新細明體" pitchFamily="18" charset="-120"/>
            </a:endParaRPr>
          </a:p>
        </p:txBody>
      </p:sp>
      <p:pic>
        <p:nvPicPr>
          <p:cNvPr id="9220" name="irc_mi" descr="http://photo.hanyu.iciba.com/upload/encyclopedia_2/76/d3/bk_76d32643ac4f76d123ab25ca87136629_h8yoGt.jpg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2758">
            <a:off x="4978242" y="1027002"/>
            <a:ext cx="3667279" cy="297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7" t="23772" r="11817" b="32896"/>
          <a:stretch/>
        </p:blipFill>
        <p:spPr bwMode="auto">
          <a:xfrm>
            <a:off x="0" y="4730"/>
            <a:ext cx="9144000" cy="523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26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611560" y="123478"/>
            <a:ext cx="7776864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latin typeface="+mj-ea"/>
                <a:ea typeface="+mj-ea"/>
              </a:rPr>
              <a:t>跨越約但河的秘訣：</a:t>
            </a:r>
            <a:endParaRPr lang="en-US" altLang="zh-TW" sz="3600" b="1" dirty="0" smtClean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r>
              <a:rPr lang="zh-TW" altLang="en-US" sz="3600" b="1" dirty="0" smtClean="0">
                <a:latin typeface="+mj-ea"/>
                <a:ea typeface="+mj-ea"/>
              </a:rPr>
              <a:t>整裝待發</a:t>
            </a:r>
            <a:r>
              <a:rPr lang="zh-TW" altLang="en-US" sz="3600" b="1" dirty="0">
                <a:latin typeface="+mj-ea"/>
                <a:ea typeface="+mj-ea"/>
              </a:rPr>
              <a:t>：切要自</a:t>
            </a:r>
            <a:r>
              <a:rPr lang="zh-TW" altLang="en-US" sz="3600" b="1" dirty="0" smtClean="0">
                <a:latin typeface="+mj-ea"/>
                <a:ea typeface="+mj-ea"/>
              </a:rPr>
              <a:t>潔</a:t>
            </a:r>
            <a:r>
              <a:rPr lang="en-US" altLang="zh-TW" sz="3600" b="1" dirty="0" smtClean="0">
                <a:latin typeface="+mj-ea"/>
                <a:ea typeface="+mj-ea"/>
              </a:rPr>
              <a:t>	Prepare</a:t>
            </a:r>
          </a:p>
          <a:p>
            <a:pPr marL="742950" indent="-742950">
              <a:buFontTx/>
              <a:buAutoNum type="arabicPeriod"/>
            </a:pPr>
            <a:endParaRPr lang="en-US" altLang="zh-TW" sz="3600" b="1" dirty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r>
              <a:rPr lang="zh-TW" altLang="en-US" sz="3600" b="1" dirty="0" smtClean="0">
                <a:latin typeface="+mj-ea"/>
                <a:ea typeface="+mj-ea"/>
              </a:rPr>
              <a:t>約櫃在前：尊重神權</a:t>
            </a:r>
            <a:r>
              <a:rPr lang="en-US" altLang="zh-TW" sz="3600" b="1" dirty="0" smtClean="0">
                <a:latin typeface="+mj-ea"/>
                <a:ea typeface="+mj-ea"/>
              </a:rPr>
              <a:t>	Respect</a:t>
            </a:r>
          </a:p>
          <a:p>
            <a:pPr marL="742950" indent="-742950">
              <a:buFontTx/>
              <a:buAutoNum type="arabicPeriod"/>
            </a:pPr>
            <a:endParaRPr lang="en-US" altLang="zh-TW" sz="3600" b="1" dirty="0">
              <a:latin typeface="+mj-ea"/>
              <a:ea typeface="+mj-ea"/>
            </a:endParaRPr>
          </a:p>
          <a:p>
            <a:endParaRPr lang="en-US" altLang="zh-TW" sz="3600" b="1" dirty="0" smtClean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endParaRPr lang="en-US" altLang="zh-TW" sz="3600" b="1" dirty="0" smtClean="0">
              <a:latin typeface="+mj-ea"/>
              <a:ea typeface="+mj-ea"/>
            </a:endParaRPr>
          </a:p>
          <a:p>
            <a:endParaRPr lang="en-US" altLang="zh-TW" sz="3600" b="1" dirty="0" smtClean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endParaRPr lang="en-US" altLang="zh-TW" sz="3600" b="1" dirty="0" smtClean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endParaRPr lang="en-US" altLang="zh-TW" sz="3600" b="1" dirty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endParaRPr lang="en-US" altLang="zh-TW" sz="3600" b="1" dirty="0" smtClean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endParaRPr lang="en-US" altLang="zh-TW" sz="3600" b="1" dirty="0" smtClean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endParaRPr lang="en-US" altLang="zh-TW" sz="3600" b="1" dirty="0">
              <a:latin typeface="+mj-ea"/>
              <a:ea typeface="+mj-ea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7" t="23163" r="11572" b="3154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178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71600" y="770824"/>
            <a:ext cx="784887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3200" dirty="0"/>
              <a:t>3:9 </a:t>
            </a:r>
            <a:r>
              <a:rPr lang="zh-TW" altLang="zh-HK" sz="3200" dirty="0"/>
              <a:t>約書亞對以色列人說：你們</a:t>
            </a:r>
            <a:r>
              <a:rPr lang="zh-TW" altLang="zh-HK" sz="3200" dirty="0">
                <a:solidFill>
                  <a:srgbClr val="FF0000"/>
                </a:solidFill>
              </a:rPr>
              <a:t>近前來</a:t>
            </a:r>
            <a:r>
              <a:rPr lang="zh-TW" altLang="zh-HK" sz="3200" dirty="0"/>
              <a:t>，</a:t>
            </a:r>
            <a:r>
              <a:rPr lang="zh-TW" altLang="zh-HK" sz="3200" dirty="0">
                <a:solidFill>
                  <a:srgbClr val="FF0000"/>
                </a:solidFill>
              </a:rPr>
              <a:t>聽</a:t>
            </a:r>
            <a:r>
              <a:rPr lang="zh-TW" altLang="zh-HK" sz="3200" dirty="0"/>
              <a:t>耶和華─你們　神的話</a:t>
            </a:r>
            <a:r>
              <a:rPr lang="zh-TW" altLang="zh-HK" sz="3200" dirty="0" smtClean="0"/>
              <a:t>。</a:t>
            </a:r>
            <a:endParaRPr lang="en-US" altLang="zh-TW" sz="3200" dirty="0" smtClean="0"/>
          </a:p>
          <a:p>
            <a:endParaRPr lang="zh-TW" altLang="zh-HK" sz="3200" dirty="0"/>
          </a:p>
          <a:p>
            <a:pPr lvl="0"/>
            <a:r>
              <a:rPr lang="en-US" altLang="zh-HK" sz="6600" dirty="0">
                <a:latin typeface="Bwhebb" panose="00000400000000000000" pitchFamily="2" charset="0"/>
              </a:rPr>
              <a:t>vgn  </a:t>
            </a:r>
            <a:r>
              <a:rPr lang="en-US" altLang="zh-HK" sz="3200" dirty="0"/>
              <a:t> [ draw near ]</a:t>
            </a:r>
            <a:endParaRPr lang="zh-TW" altLang="zh-HK" sz="3200" dirty="0"/>
          </a:p>
          <a:p>
            <a:pPr lvl="0"/>
            <a:r>
              <a:rPr lang="en-US" altLang="zh-HK" sz="6600" dirty="0">
                <a:latin typeface="Bwhebb" panose="00000400000000000000" pitchFamily="2" charset="0"/>
              </a:rPr>
              <a:t>[m;v'  </a:t>
            </a:r>
            <a:r>
              <a:rPr lang="en-US" altLang="zh-HK" sz="3200" dirty="0"/>
              <a:t>[Shema, Listen]</a:t>
            </a:r>
            <a:endParaRPr lang="zh-TW" altLang="zh-HK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6" t="23621" r="11880" b="3119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820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835696" y="1059582"/>
            <a:ext cx="48013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HK" sz="3600" dirty="0"/>
              <a:t>改革宗傳統</a:t>
            </a:r>
            <a:r>
              <a:rPr lang="zh-TW" altLang="zh-HK" sz="3600" dirty="0" smtClean="0"/>
              <a:t>的</a:t>
            </a:r>
            <a:r>
              <a:rPr lang="zh-TW" altLang="en-US" sz="3600" dirty="0" smtClean="0"/>
              <a:t>禮儀神學</a:t>
            </a:r>
            <a:endParaRPr lang="zh-HK" altLang="en-US" sz="3600" dirty="0"/>
          </a:p>
        </p:txBody>
      </p:sp>
      <p:sp>
        <p:nvSpPr>
          <p:cNvPr id="3" name="矩形 2"/>
          <p:cNvSpPr/>
          <p:nvPr/>
        </p:nvSpPr>
        <p:spPr>
          <a:xfrm>
            <a:off x="971600" y="2378266"/>
            <a:ext cx="27494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HK" sz="4000" dirty="0"/>
              <a:t>聖道被宣講</a:t>
            </a:r>
            <a:endParaRPr lang="zh-HK" altLang="en-US" sz="4000" dirty="0"/>
          </a:p>
        </p:txBody>
      </p:sp>
      <p:sp>
        <p:nvSpPr>
          <p:cNvPr id="4" name="矩形 3"/>
          <p:cNvSpPr/>
          <p:nvPr/>
        </p:nvSpPr>
        <p:spPr>
          <a:xfrm>
            <a:off x="5148064" y="2378266"/>
            <a:ext cx="27494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HK" sz="4000" dirty="0"/>
              <a:t>聖禮被施行</a:t>
            </a:r>
            <a:endParaRPr lang="zh-HK" altLang="en-US" sz="4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8" t="24182" r="11301" b="30823"/>
          <a:stretch/>
        </p:blipFill>
        <p:spPr bwMode="auto">
          <a:xfrm>
            <a:off x="0" y="49432"/>
            <a:ext cx="9144000" cy="509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30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教會講壇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1510"/>
            <a:ext cx="7632848" cy="417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57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相關圖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15620"/>
            <a:ext cx="6264696" cy="515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95536" y="555526"/>
            <a:ext cx="5040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/>
              <a:t>君王詩</a:t>
            </a:r>
            <a:endParaRPr lang="zh-HK" altLang="en-US" sz="4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3" t="23625" r="9311" b="31192"/>
          <a:stretch/>
        </p:blipFill>
        <p:spPr bwMode="auto">
          <a:xfrm>
            <a:off x="0" y="0"/>
            <a:ext cx="925252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211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27584" y="915566"/>
            <a:ext cx="79928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有神</a:t>
            </a:r>
            <a:r>
              <a:rPr lang="zh-TW" altLang="zh-HK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同在的地方</a:t>
            </a:r>
            <a:r>
              <a:rPr lang="zh-TW" altLang="zh-HK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HK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</a:t>
            </a:r>
            <a:r>
              <a:rPr lang="zh-TW" altLang="zh-HK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最安穩的地方</a:t>
            </a:r>
            <a:r>
              <a:rPr lang="zh-TW" altLang="zh-HK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；</a:t>
            </a:r>
            <a:endParaRPr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HK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沒</a:t>
            </a:r>
            <a:r>
              <a:rPr lang="zh-TW" altLang="zh-HK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有神同在的地方</a:t>
            </a:r>
            <a:r>
              <a:rPr lang="zh-TW" altLang="zh-HK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HK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</a:t>
            </a:r>
            <a:r>
              <a:rPr lang="zh-TW" altLang="zh-HK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安穩的地方都可以是最不安穩的</a:t>
            </a:r>
            <a:r>
              <a:rPr lang="zh-TW" altLang="zh-HK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地方</a:t>
            </a:r>
            <a:endParaRPr lang="zh-HK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7" t="23659" r="10589" b="3113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409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611560" y="123478"/>
            <a:ext cx="7776864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latin typeface="+mj-ea"/>
                <a:ea typeface="+mj-ea"/>
              </a:rPr>
              <a:t>跨越約但河的秘訣：</a:t>
            </a:r>
            <a:endParaRPr lang="en-US" altLang="zh-TW" sz="3600" b="1" dirty="0" smtClean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r>
              <a:rPr lang="zh-TW" altLang="en-US" sz="3600" b="1" dirty="0" smtClean="0">
                <a:latin typeface="+mj-ea"/>
                <a:ea typeface="+mj-ea"/>
              </a:rPr>
              <a:t>整裝待發</a:t>
            </a:r>
            <a:r>
              <a:rPr lang="zh-TW" altLang="en-US" sz="3600" b="1" dirty="0">
                <a:latin typeface="+mj-ea"/>
                <a:ea typeface="+mj-ea"/>
              </a:rPr>
              <a:t>：切要自</a:t>
            </a:r>
            <a:r>
              <a:rPr lang="zh-TW" altLang="en-US" sz="3600" b="1" dirty="0" smtClean="0">
                <a:latin typeface="+mj-ea"/>
                <a:ea typeface="+mj-ea"/>
              </a:rPr>
              <a:t>潔</a:t>
            </a:r>
            <a:r>
              <a:rPr lang="en-US" altLang="zh-TW" sz="3600" b="1" dirty="0" smtClean="0">
                <a:latin typeface="+mj-ea"/>
                <a:ea typeface="+mj-ea"/>
              </a:rPr>
              <a:t>	Prepare</a:t>
            </a:r>
          </a:p>
          <a:p>
            <a:pPr marL="742950" indent="-742950">
              <a:buFontTx/>
              <a:buAutoNum type="arabicPeriod"/>
            </a:pPr>
            <a:endParaRPr lang="en-US" altLang="zh-TW" sz="3600" b="1" dirty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r>
              <a:rPr lang="zh-TW" altLang="en-US" sz="3600" b="1" dirty="0" smtClean="0">
                <a:latin typeface="+mj-ea"/>
                <a:ea typeface="+mj-ea"/>
              </a:rPr>
              <a:t>約櫃在前：尊重神權</a:t>
            </a:r>
            <a:r>
              <a:rPr lang="en-US" altLang="zh-TW" sz="3600" b="1" dirty="0" smtClean="0">
                <a:latin typeface="+mj-ea"/>
                <a:ea typeface="+mj-ea"/>
              </a:rPr>
              <a:t>	Respect</a:t>
            </a:r>
          </a:p>
          <a:p>
            <a:pPr marL="742950" indent="-742950">
              <a:buFontTx/>
              <a:buAutoNum type="arabicPeriod"/>
            </a:pPr>
            <a:endParaRPr lang="en-US" altLang="zh-TW" sz="3600" b="1" dirty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r>
              <a:rPr lang="zh-TW" altLang="en-US" sz="3600" b="1" dirty="0" smtClean="0">
                <a:latin typeface="+mj-ea"/>
                <a:ea typeface="+mj-ea"/>
              </a:rPr>
              <a:t>親近聽從：俯伏敬拜</a:t>
            </a:r>
            <a:r>
              <a:rPr lang="en-US" altLang="zh-TW" sz="3600" b="1" dirty="0" smtClean="0">
                <a:latin typeface="+mj-ea"/>
                <a:ea typeface="+mj-ea"/>
              </a:rPr>
              <a:t>	Adore</a:t>
            </a:r>
          </a:p>
          <a:p>
            <a:pPr marL="742950" indent="-742950">
              <a:buFontTx/>
              <a:buAutoNum type="arabicPeriod"/>
            </a:pPr>
            <a:endParaRPr lang="en-US" altLang="zh-TW" sz="3600" b="1" dirty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endParaRPr lang="en-US" altLang="zh-TW" sz="3600" b="1" dirty="0" smtClean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endParaRPr lang="en-US" altLang="zh-TW" sz="3600" b="1" dirty="0" smtClean="0">
              <a:latin typeface="+mj-ea"/>
              <a:ea typeface="+mj-ea"/>
            </a:endParaRPr>
          </a:p>
          <a:p>
            <a:endParaRPr lang="en-US" altLang="zh-TW" sz="3600" b="1" dirty="0" smtClean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endParaRPr lang="en-US" altLang="zh-TW" sz="3600" b="1" dirty="0" smtClean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endParaRPr lang="en-US" altLang="zh-TW" sz="3600" b="1" dirty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endParaRPr lang="en-US" altLang="zh-TW" sz="3600" b="1" dirty="0" smtClean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endParaRPr lang="en-US" altLang="zh-TW" sz="3600" b="1" dirty="0" smtClean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endParaRPr lang="en-US" altLang="zh-TW" sz="3600" b="1" dirty="0">
              <a:latin typeface="+mj-ea"/>
              <a:ea typeface="+mj-ea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0" t="23271" r="11728" b="32259"/>
          <a:stretch/>
        </p:blipFill>
        <p:spPr bwMode="auto">
          <a:xfrm>
            <a:off x="-10687" y="0"/>
            <a:ext cx="915468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24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528" y="339502"/>
            <a:ext cx="856895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000" b="1" dirty="0"/>
              <a:t>10 </a:t>
            </a:r>
            <a:r>
              <a:rPr lang="zh-TW" altLang="zh-HK" sz="2000" b="1" dirty="0"/>
              <a:t>約書亞說：看哪，普天下主的</a:t>
            </a:r>
            <a:r>
              <a:rPr lang="zh-TW" altLang="zh-HK" sz="2000" b="1" dirty="0">
                <a:solidFill>
                  <a:srgbClr val="FF0000"/>
                </a:solidFill>
              </a:rPr>
              <a:t>約櫃必在你們前頭</a:t>
            </a:r>
            <a:r>
              <a:rPr lang="zh-TW" altLang="zh-HK" sz="2000" b="1" dirty="0"/>
              <a:t>過去，</a:t>
            </a:r>
            <a:r>
              <a:rPr lang="zh-TW" altLang="zh-HK" sz="2000" b="1" dirty="0">
                <a:solidFill>
                  <a:srgbClr val="FF0000"/>
                </a:solidFill>
              </a:rPr>
              <a:t>到約但河裡</a:t>
            </a:r>
            <a:r>
              <a:rPr lang="zh-TW" altLang="zh-HK" sz="2000" b="1" dirty="0"/>
              <a:t>，因此你們</a:t>
            </a:r>
            <a:r>
              <a:rPr lang="zh-TW" altLang="zh-HK" sz="2000" b="1" dirty="0">
                <a:solidFill>
                  <a:srgbClr val="FF0000"/>
                </a:solidFill>
              </a:rPr>
              <a:t>就知道</a:t>
            </a:r>
            <a:r>
              <a:rPr lang="zh-TW" altLang="zh-HK" sz="2000" b="1" dirty="0"/>
              <a:t>在你們中間有永生　神；</a:t>
            </a:r>
            <a:r>
              <a:rPr lang="en-US" altLang="zh-HK" sz="2000" b="1" dirty="0"/>
              <a:t>11</a:t>
            </a:r>
            <a:r>
              <a:rPr lang="zh-TW" altLang="zh-HK" sz="2000" b="1" dirty="0"/>
              <a:t>並且他必在你們面前趕出迦南人、赫人、希未人、比利洗人、革迦撒人、亞摩利人、耶布斯人。</a:t>
            </a:r>
            <a:r>
              <a:rPr lang="en-US" altLang="zh-HK" sz="2000" b="1" dirty="0"/>
              <a:t>12 </a:t>
            </a:r>
            <a:r>
              <a:rPr lang="zh-TW" altLang="zh-HK" sz="2000" b="1" dirty="0"/>
              <a:t>你們現在要從以色列支派中</a:t>
            </a:r>
            <a:r>
              <a:rPr lang="zh-TW" altLang="zh-HK" sz="2000" b="1" dirty="0">
                <a:solidFill>
                  <a:srgbClr val="FF0000"/>
                </a:solidFill>
              </a:rPr>
              <a:t>揀選十二個人，每支派一人</a:t>
            </a:r>
            <a:r>
              <a:rPr lang="zh-TW" altLang="zh-HK" sz="2000" b="1" dirty="0"/>
              <a:t>，</a:t>
            </a:r>
            <a:r>
              <a:rPr lang="en-US" altLang="zh-HK" sz="2000" b="1" dirty="0"/>
              <a:t> 13 </a:t>
            </a:r>
            <a:r>
              <a:rPr lang="zh-TW" altLang="zh-HK" sz="2000" b="1" dirty="0"/>
              <a:t>等到抬普天下主耶和華約櫃的</a:t>
            </a:r>
            <a:r>
              <a:rPr lang="zh-TW" altLang="zh-HK" sz="2000" b="1" dirty="0">
                <a:solidFill>
                  <a:srgbClr val="FF0000"/>
                </a:solidFill>
              </a:rPr>
              <a:t>祭司把腳站在約但河水</a:t>
            </a:r>
            <a:r>
              <a:rPr lang="zh-TW" altLang="zh-HK" sz="2000" b="1" dirty="0"/>
              <a:t>裡，約但河的水，就是</a:t>
            </a:r>
            <a:r>
              <a:rPr lang="zh-TW" altLang="zh-HK" sz="2000" b="1" dirty="0">
                <a:solidFill>
                  <a:srgbClr val="FF0000"/>
                </a:solidFill>
              </a:rPr>
              <a:t>從上往下流的水，必然斷絕，立起成壘。</a:t>
            </a:r>
          </a:p>
          <a:p>
            <a:r>
              <a:rPr lang="en-US" altLang="zh-HK" sz="2000" b="1" dirty="0"/>
              <a:t> </a:t>
            </a:r>
            <a:endParaRPr lang="zh-TW" altLang="zh-HK" sz="2000" b="1" dirty="0"/>
          </a:p>
          <a:p>
            <a:r>
              <a:rPr lang="en-US" altLang="zh-HK" sz="2000" b="1" dirty="0"/>
              <a:t>14 </a:t>
            </a:r>
            <a:r>
              <a:rPr lang="zh-TW" altLang="zh-HK" sz="2000" b="1" dirty="0"/>
              <a:t>百姓離開帳棚要過約但河的時候，</a:t>
            </a:r>
            <a:r>
              <a:rPr lang="zh-TW" altLang="zh-HK" sz="2000" b="1" dirty="0">
                <a:solidFill>
                  <a:srgbClr val="7030A0"/>
                </a:solidFill>
              </a:rPr>
              <a:t>抬約櫃的祭司乃在百姓的前頭</a:t>
            </a:r>
            <a:r>
              <a:rPr lang="zh-TW" altLang="zh-HK" sz="2000" b="1" dirty="0"/>
              <a:t>。</a:t>
            </a:r>
            <a:r>
              <a:rPr lang="en-US" altLang="zh-HK" sz="2000" b="1" dirty="0"/>
              <a:t> 15 </a:t>
            </a:r>
            <a:r>
              <a:rPr lang="zh-TW" altLang="zh-HK" sz="2000" b="1" dirty="0"/>
              <a:t>他們</a:t>
            </a:r>
            <a:r>
              <a:rPr lang="zh-TW" altLang="zh-HK" sz="2000" b="1" dirty="0">
                <a:solidFill>
                  <a:srgbClr val="7030A0"/>
                </a:solidFill>
              </a:rPr>
              <a:t>到了約但河，腳一入水</a:t>
            </a:r>
            <a:r>
              <a:rPr lang="zh-TW" altLang="zh-HK" sz="2000" b="1" dirty="0"/>
              <a:t>（原來約但河水在收割的日子漲過兩岸），</a:t>
            </a:r>
            <a:r>
              <a:rPr lang="en-US" altLang="zh-HK" sz="2000" b="1" dirty="0"/>
              <a:t> 16 </a:t>
            </a:r>
            <a:r>
              <a:rPr lang="zh-TW" altLang="zh-HK" sz="2000" b="1" dirty="0"/>
              <a:t>那從上往下流的水便在極遠之地、撒拉但旁的亞當城那裡停住，</a:t>
            </a:r>
            <a:r>
              <a:rPr lang="zh-TW" altLang="zh-HK" sz="2000" b="1" dirty="0">
                <a:solidFill>
                  <a:srgbClr val="7030A0"/>
                </a:solidFill>
              </a:rPr>
              <a:t>立起成壘</a:t>
            </a:r>
            <a:r>
              <a:rPr lang="zh-TW" altLang="zh-HK" sz="2000" b="1" dirty="0"/>
              <a:t>；那往亞拉巴的海，就是鹽海，下流的水全然斷絕。於是百姓在耶利哥的對面過去了。</a:t>
            </a:r>
            <a:r>
              <a:rPr lang="en-US" altLang="zh-HK" sz="2000" b="1" dirty="0"/>
              <a:t> 17 </a:t>
            </a:r>
            <a:r>
              <a:rPr lang="zh-TW" altLang="zh-HK" sz="2000" b="1" dirty="0"/>
              <a:t>抬耶和華約櫃的祭司在約但</a:t>
            </a:r>
            <a:r>
              <a:rPr lang="zh-TW" altLang="zh-HK" sz="2000" b="1" dirty="0">
                <a:solidFill>
                  <a:srgbClr val="7030A0"/>
                </a:solidFill>
              </a:rPr>
              <a:t>河中的乾地上站定</a:t>
            </a:r>
            <a:r>
              <a:rPr lang="zh-TW" altLang="zh-HK" sz="2000" b="1" dirty="0"/>
              <a:t>，以色列眾人都</a:t>
            </a:r>
            <a:r>
              <a:rPr lang="zh-TW" altLang="zh-HK" sz="2000" b="1" dirty="0">
                <a:solidFill>
                  <a:srgbClr val="7030A0"/>
                </a:solidFill>
              </a:rPr>
              <a:t>從乾地上過去</a:t>
            </a:r>
            <a:r>
              <a:rPr lang="zh-TW" altLang="zh-HK" sz="2000" b="1" dirty="0"/>
              <a:t>，直到國民盡都</a:t>
            </a:r>
            <a:r>
              <a:rPr lang="zh-TW" altLang="zh-HK" sz="2000" b="1" dirty="0">
                <a:solidFill>
                  <a:srgbClr val="7030A0"/>
                </a:solidFill>
              </a:rPr>
              <a:t>過了約但河</a:t>
            </a:r>
            <a:r>
              <a:rPr lang="zh-TW" altLang="zh-HK" sz="2000" b="1" dirty="0"/>
              <a:t>。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5" t="23455" r="10512" b="3126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8481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907704" y="1203598"/>
            <a:ext cx="7920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zh-HK" sz="4800" dirty="0"/>
              <a:t>上帝仔細吩咐</a:t>
            </a:r>
          </a:p>
          <a:p>
            <a:pPr lvl="0"/>
            <a:r>
              <a:rPr lang="zh-TW" altLang="zh-HK" sz="4800" dirty="0"/>
              <a:t>子民仔細遵行</a:t>
            </a:r>
          </a:p>
          <a:p>
            <a:endParaRPr lang="zh-HK" altLang="en-US" sz="4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0" t="24231" r="11704" b="32584"/>
          <a:stretch/>
        </p:blipFill>
        <p:spPr bwMode="auto">
          <a:xfrm>
            <a:off x="107504" y="35150"/>
            <a:ext cx="9036496" cy="510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905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相關圖片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15566"/>
            <a:ext cx="316835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61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1520" y="339502"/>
            <a:ext cx="432048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2200" dirty="0">
                <a:latin typeface="Adobe 繁黑體 Std B" pitchFamily="34" charset="-120"/>
                <a:ea typeface="Adobe 繁黑體 Std B" pitchFamily="34" charset="-120"/>
              </a:rPr>
              <a:t>3:1 </a:t>
            </a:r>
            <a:r>
              <a:rPr lang="zh-TW" altLang="zh-HK" sz="2200" dirty="0">
                <a:latin typeface="Adobe 繁黑體 Std B" pitchFamily="34" charset="-120"/>
                <a:ea typeface="Adobe 繁黑體 Std B" pitchFamily="34" charset="-120"/>
              </a:rPr>
              <a:t>約書亞清早起來，和以色列眾人都</a:t>
            </a:r>
            <a:r>
              <a:rPr lang="zh-TW" altLang="zh-HK" sz="22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離開什亭</a:t>
            </a:r>
            <a:r>
              <a:rPr lang="zh-TW" altLang="zh-HK" sz="2200" dirty="0">
                <a:latin typeface="Adobe 繁黑體 Std B" pitchFamily="34" charset="-120"/>
                <a:ea typeface="Adobe 繁黑體 Std B" pitchFamily="34" charset="-120"/>
              </a:rPr>
              <a:t>，來到</a:t>
            </a:r>
            <a:r>
              <a:rPr lang="zh-TW" altLang="zh-HK" sz="22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約但河</a:t>
            </a:r>
            <a:r>
              <a:rPr lang="zh-TW" altLang="zh-HK" sz="2200" dirty="0">
                <a:latin typeface="Adobe 繁黑體 Std B" pitchFamily="34" charset="-120"/>
                <a:ea typeface="Adobe 繁黑體 Std B" pitchFamily="34" charset="-120"/>
              </a:rPr>
              <a:t>，就住在那裡，</a:t>
            </a:r>
            <a:r>
              <a:rPr lang="zh-TW" altLang="zh-HK" sz="22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等候過河</a:t>
            </a:r>
            <a:r>
              <a:rPr lang="zh-TW" altLang="zh-HK" sz="2200" dirty="0">
                <a:latin typeface="Adobe 繁黑體 Std B" pitchFamily="34" charset="-120"/>
                <a:ea typeface="Adobe 繁黑體 Std B" pitchFamily="34" charset="-120"/>
              </a:rPr>
              <a:t>。</a:t>
            </a:r>
            <a:r>
              <a:rPr lang="en-US" altLang="zh-HK" sz="2200" dirty="0">
                <a:latin typeface="Adobe 繁黑體 Std B" pitchFamily="34" charset="-120"/>
                <a:ea typeface="Adobe 繁黑體 Std B" pitchFamily="34" charset="-120"/>
              </a:rPr>
              <a:t> 2 </a:t>
            </a:r>
            <a:r>
              <a:rPr lang="zh-TW" altLang="zh-HK" sz="2200" dirty="0">
                <a:latin typeface="Adobe 繁黑體 Std B" pitchFamily="34" charset="-120"/>
                <a:ea typeface="Adobe 繁黑體 Std B" pitchFamily="34" charset="-120"/>
              </a:rPr>
              <a:t>過了三天，官長走遍營中，</a:t>
            </a:r>
            <a:r>
              <a:rPr lang="en-US" altLang="zh-HK" sz="2200" dirty="0">
                <a:latin typeface="Adobe 繁黑體 Std B" pitchFamily="34" charset="-120"/>
                <a:ea typeface="Adobe 繁黑體 Std B" pitchFamily="34" charset="-120"/>
              </a:rPr>
              <a:t> 3 </a:t>
            </a:r>
            <a:r>
              <a:rPr lang="zh-TW" altLang="zh-HK" sz="2200" dirty="0">
                <a:latin typeface="Adobe 繁黑體 Std B" pitchFamily="34" charset="-120"/>
                <a:ea typeface="Adobe 繁黑體 Std B" pitchFamily="34" charset="-120"/>
              </a:rPr>
              <a:t>吩咐百姓說：你們看見耶和華─你們　神的約櫃，又見祭司利未人抬著，就要離開所住的地方，跟著約櫃去。</a:t>
            </a:r>
            <a:r>
              <a:rPr lang="en-US" altLang="zh-HK" sz="2200" dirty="0">
                <a:latin typeface="Adobe 繁黑體 Std B" pitchFamily="34" charset="-120"/>
                <a:ea typeface="Adobe 繁黑體 Std B" pitchFamily="34" charset="-120"/>
              </a:rPr>
              <a:t> 4 </a:t>
            </a:r>
            <a:r>
              <a:rPr lang="zh-TW" altLang="zh-HK" sz="2200" dirty="0">
                <a:latin typeface="Adobe 繁黑體 Std B" pitchFamily="34" charset="-120"/>
                <a:ea typeface="Adobe 繁黑體 Std B" pitchFamily="34" charset="-120"/>
              </a:rPr>
              <a:t>只是你們和約櫃相離要量二千肘，不可與約櫃相近，使你們知道所當走的路，因為</a:t>
            </a:r>
            <a:r>
              <a:rPr lang="zh-TW" altLang="zh-HK" sz="22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這條路你們向來沒有走過</a:t>
            </a:r>
            <a:r>
              <a:rPr lang="zh-TW" altLang="zh-HK" sz="2200" dirty="0" smtClean="0">
                <a:latin typeface="Adobe 繁黑體 Std B" pitchFamily="34" charset="-120"/>
                <a:ea typeface="Adobe 繁黑體 Std B" pitchFamily="34" charset="-120"/>
              </a:rPr>
              <a:t>。</a:t>
            </a:r>
            <a:r>
              <a:rPr lang="en-US" altLang="zh-TW" sz="2200" dirty="0">
                <a:latin typeface="Adobe 繁黑體 Std B" pitchFamily="34" charset="-120"/>
                <a:ea typeface="Adobe 繁黑體 Std B" pitchFamily="34" charset="-120"/>
              </a:rPr>
              <a:t>3:5</a:t>
            </a:r>
            <a:r>
              <a:rPr lang="zh-TW" altLang="en-US" sz="2200" dirty="0">
                <a:latin typeface="Adobe 繁黑體 Std B" pitchFamily="34" charset="-120"/>
                <a:ea typeface="Adobe 繁黑體 Std B" pitchFamily="34" charset="-120"/>
              </a:rPr>
              <a:t> 約書亞吩咐百姓說、你們</a:t>
            </a:r>
            <a:r>
              <a:rPr lang="zh-TW" altLang="en-US" sz="22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要自潔</a:t>
            </a:r>
            <a:r>
              <a:rPr lang="zh-TW" altLang="en-US" sz="2200" dirty="0">
                <a:latin typeface="Adobe 繁黑體 Std B" pitchFamily="34" charset="-120"/>
                <a:ea typeface="Adobe 繁黑體 Std B" pitchFamily="34" charset="-120"/>
              </a:rPr>
              <a:t>．因為明天</a:t>
            </a:r>
            <a:r>
              <a:rPr lang="zh-TW" altLang="en-US" sz="22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耶和華必在你們中間行奇事</a:t>
            </a:r>
            <a:r>
              <a:rPr lang="zh-TW" altLang="en-US" sz="2200" dirty="0"/>
              <a:t>。</a:t>
            </a:r>
            <a:endParaRPr lang="zh-HK" altLang="en-US" sz="22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0242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028" y="195486"/>
            <a:ext cx="424146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1" t="23046" r="11093" b="31432"/>
          <a:stretch/>
        </p:blipFill>
        <p:spPr bwMode="auto">
          <a:xfrm>
            <a:off x="0" y="3226"/>
            <a:ext cx="9144000" cy="514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709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611560" y="123478"/>
            <a:ext cx="7776864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latin typeface="+mj-ea"/>
                <a:ea typeface="+mj-ea"/>
              </a:rPr>
              <a:t>跨越約但河的秘訣：</a:t>
            </a:r>
            <a:endParaRPr lang="en-US" altLang="zh-TW" sz="3600" b="1" dirty="0" smtClean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r>
              <a:rPr lang="zh-TW" altLang="en-US" sz="3600" b="1" dirty="0" smtClean="0">
                <a:latin typeface="+mj-ea"/>
                <a:ea typeface="+mj-ea"/>
              </a:rPr>
              <a:t>整裝待發</a:t>
            </a:r>
            <a:r>
              <a:rPr lang="zh-TW" altLang="en-US" sz="3600" b="1" dirty="0">
                <a:latin typeface="+mj-ea"/>
                <a:ea typeface="+mj-ea"/>
              </a:rPr>
              <a:t>：切要自</a:t>
            </a:r>
            <a:r>
              <a:rPr lang="zh-TW" altLang="en-US" sz="3600" b="1" dirty="0" smtClean="0">
                <a:latin typeface="+mj-ea"/>
                <a:ea typeface="+mj-ea"/>
              </a:rPr>
              <a:t>潔</a:t>
            </a:r>
            <a:r>
              <a:rPr lang="en-US" altLang="zh-TW" sz="3600" b="1" dirty="0" smtClean="0">
                <a:latin typeface="+mj-ea"/>
                <a:ea typeface="+mj-ea"/>
              </a:rPr>
              <a:t>	Prepare</a:t>
            </a:r>
          </a:p>
          <a:p>
            <a:pPr marL="742950" indent="-742950">
              <a:buFontTx/>
              <a:buAutoNum type="arabicPeriod"/>
            </a:pPr>
            <a:endParaRPr lang="en-US" altLang="zh-TW" sz="3600" b="1" dirty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r>
              <a:rPr lang="zh-TW" altLang="en-US" sz="3600" b="1" dirty="0" smtClean="0">
                <a:latin typeface="+mj-ea"/>
                <a:ea typeface="+mj-ea"/>
              </a:rPr>
              <a:t>約櫃在前：尊重神權</a:t>
            </a:r>
            <a:r>
              <a:rPr lang="en-US" altLang="zh-TW" sz="3600" b="1" dirty="0" smtClean="0">
                <a:latin typeface="+mj-ea"/>
                <a:ea typeface="+mj-ea"/>
              </a:rPr>
              <a:t>	Respect</a:t>
            </a:r>
          </a:p>
          <a:p>
            <a:pPr marL="742950" indent="-742950">
              <a:buFontTx/>
              <a:buAutoNum type="arabicPeriod"/>
            </a:pPr>
            <a:endParaRPr lang="en-US" altLang="zh-TW" sz="3600" b="1" dirty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r>
              <a:rPr lang="zh-TW" altLang="en-US" sz="3600" b="1" dirty="0" smtClean="0">
                <a:latin typeface="+mj-ea"/>
                <a:ea typeface="+mj-ea"/>
              </a:rPr>
              <a:t>親近聽從：俯伏敬拜</a:t>
            </a:r>
            <a:r>
              <a:rPr lang="en-US" altLang="zh-TW" sz="3600" b="1" dirty="0" smtClean="0">
                <a:latin typeface="+mj-ea"/>
                <a:ea typeface="+mj-ea"/>
              </a:rPr>
              <a:t>	Adore</a:t>
            </a:r>
          </a:p>
          <a:p>
            <a:pPr marL="742950" indent="-742950">
              <a:buFontTx/>
              <a:buAutoNum type="arabicPeriod"/>
            </a:pPr>
            <a:endParaRPr lang="en-US" altLang="zh-TW" sz="3600" b="1" dirty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r>
              <a:rPr lang="zh-TW" altLang="en-US" sz="3600" b="1" dirty="0" smtClean="0">
                <a:latin typeface="+mj-ea"/>
                <a:ea typeface="+mj-ea"/>
              </a:rPr>
              <a:t>仔細吩咐：仔細跟從</a:t>
            </a:r>
            <a:r>
              <a:rPr lang="en-US" altLang="zh-TW" sz="3600" b="1" dirty="0" smtClean="0">
                <a:latin typeface="+mj-ea"/>
                <a:ea typeface="+mj-ea"/>
              </a:rPr>
              <a:t>	Yield </a:t>
            </a:r>
          </a:p>
          <a:p>
            <a:pPr marL="742950" indent="-742950">
              <a:buFontTx/>
              <a:buAutoNum type="arabicPeriod"/>
            </a:pPr>
            <a:endParaRPr lang="en-US" altLang="zh-TW" sz="3600" b="1" dirty="0" smtClean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endParaRPr lang="en-US" altLang="zh-TW" sz="3600" b="1" dirty="0" smtClean="0">
              <a:latin typeface="+mj-ea"/>
              <a:ea typeface="+mj-ea"/>
            </a:endParaRPr>
          </a:p>
          <a:p>
            <a:endParaRPr lang="en-US" altLang="zh-TW" sz="3600" b="1" dirty="0" smtClean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endParaRPr lang="en-US" altLang="zh-TW" sz="3600" b="1" dirty="0" smtClean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endParaRPr lang="en-US" altLang="zh-TW" sz="3600" b="1" dirty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endParaRPr lang="en-US" altLang="zh-TW" sz="3600" b="1" dirty="0" smtClean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endParaRPr lang="en-US" altLang="zh-TW" sz="3600" b="1" dirty="0" smtClean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endParaRPr lang="en-US" altLang="zh-TW" sz="3600" b="1" dirty="0">
              <a:latin typeface="+mj-ea"/>
              <a:ea typeface="+mj-ea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8" t="24147" r="11193" b="31678"/>
          <a:stretch/>
        </p:blipFill>
        <p:spPr bwMode="auto">
          <a:xfrm>
            <a:off x="-6841" y="0"/>
            <a:ext cx="915084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47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611560" y="123478"/>
            <a:ext cx="7776864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latin typeface="+mj-ea"/>
                <a:ea typeface="+mj-ea"/>
              </a:rPr>
              <a:t>跨越約但河的秘訣：</a:t>
            </a:r>
            <a:endParaRPr lang="en-US" altLang="zh-TW" sz="3600" b="1" dirty="0" smtClean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r>
              <a:rPr lang="zh-TW" altLang="en-US" sz="3600" b="1" dirty="0" smtClean="0">
                <a:latin typeface="+mj-ea"/>
                <a:ea typeface="+mj-ea"/>
              </a:rPr>
              <a:t>整裝待發</a:t>
            </a:r>
            <a:r>
              <a:rPr lang="zh-TW" altLang="en-US" sz="3600" b="1" dirty="0">
                <a:latin typeface="+mj-ea"/>
                <a:ea typeface="+mj-ea"/>
              </a:rPr>
              <a:t>：切要自</a:t>
            </a:r>
            <a:r>
              <a:rPr lang="zh-TW" altLang="en-US" sz="3600" b="1" dirty="0" smtClean="0">
                <a:latin typeface="+mj-ea"/>
                <a:ea typeface="+mj-ea"/>
              </a:rPr>
              <a:t>潔</a:t>
            </a:r>
            <a:r>
              <a:rPr lang="en-US" altLang="zh-TW" sz="3600" b="1" dirty="0" smtClean="0">
                <a:latin typeface="+mj-ea"/>
                <a:ea typeface="+mj-ea"/>
              </a:rPr>
              <a:t>	</a:t>
            </a:r>
            <a:r>
              <a:rPr lang="en-US" altLang="zh-TW" sz="3600" b="1" dirty="0" smtClean="0">
                <a:solidFill>
                  <a:srgbClr val="FF0000"/>
                </a:solidFill>
                <a:latin typeface="+mj-ea"/>
                <a:ea typeface="+mj-ea"/>
              </a:rPr>
              <a:t>P</a:t>
            </a:r>
            <a:r>
              <a:rPr lang="en-US" altLang="zh-TW" sz="3600" b="1" dirty="0" smtClean="0">
                <a:latin typeface="+mj-ea"/>
                <a:ea typeface="+mj-ea"/>
              </a:rPr>
              <a:t>repare</a:t>
            </a:r>
          </a:p>
          <a:p>
            <a:pPr marL="742950" indent="-742950">
              <a:buFontTx/>
              <a:buAutoNum type="arabicPeriod"/>
            </a:pPr>
            <a:endParaRPr lang="en-US" altLang="zh-TW" sz="3600" b="1" dirty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r>
              <a:rPr lang="zh-TW" altLang="en-US" sz="3600" b="1" dirty="0" smtClean="0">
                <a:latin typeface="+mj-ea"/>
                <a:ea typeface="+mj-ea"/>
              </a:rPr>
              <a:t>約櫃在前：尊重神權</a:t>
            </a:r>
            <a:r>
              <a:rPr lang="en-US" altLang="zh-TW" sz="3600" b="1" dirty="0" smtClean="0">
                <a:latin typeface="+mj-ea"/>
                <a:ea typeface="+mj-ea"/>
              </a:rPr>
              <a:t>	</a:t>
            </a:r>
            <a:r>
              <a:rPr lang="en-US" altLang="zh-TW" sz="3600" b="1" dirty="0" smtClean="0">
                <a:solidFill>
                  <a:srgbClr val="FF0000"/>
                </a:solidFill>
                <a:latin typeface="+mj-ea"/>
                <a:ea typeface="+mj-ea"/>
              </a:rPr>
              <a:t>R</a:t>
            </a:r>
            <a:r>
              <a:rPr lang="en-US" altLang="zh-TW" sz="3600" b="1" dirty="0" smtClean="0">
                <a:latin typeface="+mj-ea"/>
                <a:ea typeface="+mj-ea"/>
              </a:rPr>
              <a:t>espect</a:t>
            </a:r>
          </a:p>
          <a:p>
            <a:pPr marL="742950" indent="-742950">
              <a:buFontTx/>
              <a:buAutoNum type="arabicPeriod"/>
            </a:pPr>
            <a:endParaRPr lang="en-US" altLang="zh-TW" sz="3600" b="1" dirty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r>
              <a:rPr lang="zh-TW" altLang="en-US" sz="3600" b="1" dirty="0" smtClean="0">
                <a:latin typeface="+mj-ea"/>
                <a:ea typeface="+mj-ea"/>
              </a:rPr>
              <a:t>親近聽從：俯伏敬拜</a:t>
            </a:r>
            <a:r>
              <a:rPr lang="en-US" altLang="zh-TW" sz="3600" b="1" dirty="0" smtClean="0">
                <a:latin typeface="+mj-ea"/>
                <a:ea typeface="+mj-ea"/>
              </a:rPr>
              <a:t>	</a:t>
            </a:r>
            <a:r>
              <a:rPr lang="en-US" altLang="zh-TW" sz="3600" b="1" dirty="0" smtClean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r>
              <a:rPr lang="en-US" altLang="zh-TW" sz="3600" b="1" dirty="0" smtClean="0">
                <a:latin typeface="+mj-ea"/>
                <a:ea typeface="+mj-ea"/>
              </a:rPr>
              <a:t>dore</a:t>
            </a:r>
          </a:p>
          <a:p>
            <a:pPr marL="742950" indent="-742950">
              <a:buFontTx/>
              <a:buAutoNum type="arabicPeriod"/>
            </a:pPr>
            <a:endParaRPr lang="en-US" altLang="zh-TW" sz="3600" b="1" dirty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r>
              <a:rPr lang="zh-TW" altLang="en-US" sz="3600" b="1" dirty="0" smtClean="0">
                <a:latin typeface="+mj-ea"/>
                <a:ea typeface="+mj-ea"/>
              </a:rPr>
              <a:t>仔細吩咐：仔細跟從</a:t>
            </a:r>
            <a:r>
              <a:rPr lang="en-US" altLang="zh-TW" sz="3600" b="1" dirty="0" smtClean="0">
                <a:latin typeface="+mj-ea"/>
                <a:ea typeface="+mj-ea"/>
              </a:rPr>
              <a:t>	</a:t>
            </a:r>
            <a:r>
              <a:rPr lang="en-US" altLang="zh-TW" sz="3600" b="1" dirty="0" smtClean="0">
                <a:solidFill>
                  <a:srgbClr val="FF0000"/>
                </a:solidFill>
                <a:latin typeface="+mj-ea"/>
                <a:ea typeface="+mj-ea"/>
              </a:rPr>
              <a:t>Y</a:t>
            </a:r>
            <a:r>
              <a:rPr lang="en-US" altLang="zh-TW" sz="3600" b="1" dirty="0" smtClean="0">
                <a:latin typeface="+mj-ea"/>
                <a:ea typeface="+mj-ea"/>
              </a:rPr>
              <a:t>ield </a:t>
            </a:r>
          </a:p>
          <a:p>
            <a:pPr marL="742950" indent="-742950">
              <a:buFontTx/>
              <a:buAutoNum type="arabicPeriod"/>
            </a:pPr>
            <a:endParaRPr lang="en-US" altLang="zh-TW" sz="3600" b="1" dirty="0" smtClean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endParaRPr lang="en-US" altLang="zh-TW" sz="3600" b="1" dirty="0" smtClean="0">
              <a:latin typeface="+mj-ea"/>
              <a:ea typeface="+mj-ea"/>
            </a:endParaRPr>
          </a:p>
          <a:p>
            <a:endParaRPr lang="en-US" altLang="zh-TW" sz="3600" b="1" dirty="0" smtClean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endParaRPr lang="en-US" altLang="zh-TW" sz="3600" b="1" dirty="0" smtClean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endParaRPr lang="en-US" altLang="zh-TW" sz="3600" b="1" dirty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endParaRPr lang="en-US" altLang="zh-TW" sz="3600" b="1" dirty="0" smtClean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endParaRPr lang="en-US" altLang="zh-TW" sz="3600" b="1" dirty="0" smtClean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endParaRPr lang="en-US" altLang="zh-TW" sz="3600" b="1" dirty="0">
              <a:latin typeface="+mj-ea"/>
              <a:ea typeface="+mj-ea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4" t="23592" r="11338" b="31880"/>
          <a:stretch/>
        </p:blipFill>
        <p:spPr bwMode="auto">
          <a:xfrm>
            <a:off x="0" y="12320"/>
            <a:ext cx="9144000" cy="513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1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食人族 CARTOON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892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37646" y="113604"/>
            <a:ext cx="8712968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HK" altLang="zh-HK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3:6 約書亞又吩咐祭司說、你們抬起約櫃、在百姓前頭過去。於是他們抬起約櫃、在百姓前頭走。</a:t>
            </a:r>
            <a:r>
              <a:rPr kumimoji="1" lang="zh-HK" altLang="zh-HK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kumimoji="1" lang="zh-HK" altLang="zh-HK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</a:br>
            <a:r>
              <a:rPr kumimoji="1" lang="zh-HK" altLang="zh-HK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3:7 耶和華對約書亞說、從今日起、我必使你在以色列眾人眼前尊大、使他們知道我怎樣與摩西同在、也必照樣與你同在。</a:t>
            </a:r>
            <a:r>
              <a:rPr kumimoji="1" lang="zh-HK" altLang="zh-HK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kumimoji="1" lang="zh-HK" altLang="zh-HK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</a:br>
            <a:r>
              <a:rPr kumimoji="1" lang="zh-HK" altLang="zh-HK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3:8 你要吩咐抬約櫃的祭司說、你們到了約但河的水邊上、就要在約但河水裡站住。</a:t>
            </a:r>
            <a:r>
              <a:rPr kumimoji="1" lang="zh-HK" altLang="zh-HK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kumimoji="1" lang="zh-HK" altLang="zh-HK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</a:br>
            <a:r>
              <a:rPr kumimoji="1" lang="zh-HK" altLang="zh-HK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3:9 約書亞對以色列人說、你們近前來、聽耶和華你們　神的話。</a:t>
            </a:r>
            <a:endParaRPr kumimoji="1" lang="en-US" altLang="zh-HK" sz="1600" b="0" i="0" u="none" strike="noStrike" cap="none" normalizeH="0" dirty="0" smtClean="0">
              <a:ln>
                <a:noFill/>
              </a:ln>
              <a:solidFill>
                <a:srgbClr val="000000"/>
              </a:solidFill>
              <a:effectLst/>
              <a:latin typeface="Adobe 繁黑體 Std B" pitchFamily="34" charset="-120"/>
              <a:ea typeface="Adobe 繁黑體 Std B" pitchFamily="34" charset="-12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HK" altLang="zh-HK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kumimoji="1" lang="zh-HK" altLang="zh-HK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</a:br>
            <a:r>
              <a:rPr kumimoji="1" lang="zh-HK" altLang="zh-HK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3:10 約書亞說、看哪、普天下主的約櫃必在你們前頭過去到約但河裡．因此你們就知道在你們中間有永生　神．並且他必在你們面前趕出迦南人、赫人、希未人、比利洗人、革迦撒人、亞摩利人、耶布斯人。</a:t>
            </a:r>
            <a:r>
              <a:rPr kumimoji="1" lang="zh-HK" altLang="zh-HK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kumimoji="1" lang="zh-HK" altLang="zh-HK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</a:br>
            <a:r>
              <a:rPr kumimoji="1" lang="zh-HK" altLang="zh-HK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3:12 你們現在要從以色列支派中揀選十二個人、每支派一人．</a:t>
            </a:r>
            <a:r>
              <a:rPr kumimoji="1" lang="zh-HK" altLang="zh-HK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kumimoji="1" lang="zh-HK" altLang="zh-HK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</a:br>
            <a:r>
              <a:rPr kumimoji="1" lang="zh-HK" altLang="zh-HK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3:13 等到抬普天下主耶和華約櫃的祭司把腳站在約但河水裡、約但河的水、就是從上往下流的水、必然斷絕、立起成壘。</a:t>
            </a:r>
            <a:endParaRPr kumimoji="1" lang="en-US" altLang="zh-HK" sz="1600" b="0" i="0" u="none" strike="noStrike" cap="none" normalizeH="0" dirty="0" smtClean="0">
              <a:ln>
                <a:noFill/>
              </a:ln>
              <a:solidFill>
                <a:srgbClr val="000000"/>
              </a:solidFill>
              <a:effectLst/>
              <a:latin typeface="Adobe 繁黑體 Std B" pitchFamily="34" charset="-120"/>
              <a:ea typeface="Adobe 繁黑體 Std B" pitchFamily="34" charset="-12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HK" altLang="zh-HK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kumimoji="1" lang="zh-HK" altLang="zh-HK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</a:br>
            <a:r>
              <a:rPr kumimoji="1" lang="zh-HK" altLang="zh-HK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3:14 百姓離開帳棚、要過約但河的時候、抬約櫃的祭司、乃在百姓的前頭、</a:t>
            </a:r>
            <a:r>
              <a:rPr kumimoji="1" lang="zh-HK" altLang="zh-HK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kumimoji="1" lang="zh-HK" altLang="zh-HK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</a:br>
            <a:r>
              <a:rPr kumimoji="1" lang="zh-HK" altLang="zh-HK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3:15 他們到了約但河、腳一入水、（原來約但河水、在收割的日子、漲過兩岸）</a:t>
            </a:r>
            <a:r>
              <a:rPr kumimoji="1" lang="zh-HK" altLang="zh-HK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kumimoji="1" lang="zh-HK" altLang="zh-HK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</a:br>
            <a:r>
              <a:rPr kumimoji="1" lang="zh-HK" altLang="zh-HK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3:16 那從上往下流的水、便在極遠之地、撒拉但旁的亞當城那裡停住、立起成壘．那往亞拉巴的海、就是鹽海、下流的水、全然斷絕。於是百姓在耶利哥的對面過去了。</a:t>
            </a:r>
            <a:r>
              <a:rPr kumimoji="1" lang="zh-HK" altLang="zh-HK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kumimoji="1" lang="zh-HK" altLang="zh-HK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</a:br>
            <a:r>
              <a:rPr kumimoji="1" lang="zh-HK" altLang="zh-HK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3:17 抬耶和華約櫃的祭司在約但河中的乾地上站定．以色列眾人都從乾地上過去、直到國民盡都過了約但河。</a:t>
            </a:r>
            <a:r>
              <a:rPr kumimoji="1" lang="zh-HK" altLang="zh-HK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5" t="23798" r="10902" b="32252"/>
          <a:stretch/>
        </p:blipFill>
        <p:spPr bwMode="auto">
          <a:xfrm>
            <a:off x="-3187" y="0"/>
            <a:ext cx="914718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601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mcbiblereading.files.wordpress.com/2018/12/jordan-river-valley.jpg?w=720&amp;h=7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82" y="1"/>
            <a:ext cx="917878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79512" y="4443958"/>
            <a:ext cx="3312368" cy="46166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Adobe 繁黑體 Std B" pitchFamily="34" charset="-120"/>
                <a:ea typeface="Adobe 繁黑體 Std B" pitchFamily="34" charset="-120"/>
              </a:rPr>
              <a:t>以色列人過河情況</a:t>
            </a:r>
            <a:endParaRPr lang="zh-HK" altLang="en-US" sz="24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4" t="23241" r="11776" b="32235"/>
          <a:stretch/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7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27584" y="1347614"/>
            <a:ext cx="78488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HK" altLang="zh-HK" sz="28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3:15 他們到了約但河、</a:t>
            </a:r>
            <a:r>
              <a:rPr kumimoji="1" lang="zh-HK" altLang="zh-HK" sz="28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腳一入水</a:t>
            </a:r>
            <a:r>
              <a:rPr kumimoji="1" lang="zh-HK" altLang="zh-HK" sz="28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、（原來約但河水、在收割的日子、漲過兩岸）</a:t>
            </a:r>
            <a:r>
              <a:rPr kumimoji="1" lang="zh-HK" altLang="zh-HK" sz="2800" dirty="0"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kumimoji="1" lang="zh-HK" altLang="zh-HK" sz="2800" dirty="0">
                <a:latin typeface="Adobe 繁黑體 Std B" pitchFamily="34" charset="-120"/>
                <a:ea typeface="Adobe 繁黑體 Std B" pitchFamily="34" charset="-120"/>
              </a:rPr>
            </a:br>
            <a:r>
              <a:rPr kumimoji="1" lang="zh-HK" altLang="zh-HK" sz="28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3:16 那從上往下流的水、便在極遠之地、撒拉但旁的</a:t>
            </a:r>
            <a:r>
              <a:rPr kumimoji="1" lang="zh-HK" altLang="zh-HK" sz="28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亞當城那裡停住、立起成壘</a:t>
            </a:r>
            <a:r>
              <a:rPr kumimoji="1" lang="zh-HK" altLang="zh-HK" sz="28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．那往亞拉巴的海、就是</a:t>
            </a:r>
            <a:r>
              <a:rPr kumimoji="1" lang="zh-HK" altLang="zh-HK" sz="28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鹽海、下流的水、全然斷絕</a:t>
            </a:r>
            <a:r>
              <a:rPr kumimoji="1" lang="zh-HK" altLang="zh-HK" sz="28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。於是百姓在耶利哥的對面過去了。</a:t>
            </a:r>
            <a:endParaRPr lang="zh-HK" altLang="en-US" sz="28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827584" y="555526"/>
            <a:ext cx="3312368" cy="52322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繁黑體 Std B" pitchFamily="34" charset="-120"/>
                <a:ea typeface="Adobe 繁黑體 Std B" pitchFamily="34" charset="-120"/>
              </a:rPr>
              <a:t>以色列人過河情況</a:t>
            </a:r>
            <a:endParaRPr lang="zh-HK" altLang="en-US" sz="28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7" t="24844" r="11317" b="3263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相關圖片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9582"/>
            <a:ext cx="316835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相關圖片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80996"/>
            <a:ext cx="316835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215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611560" y="123478"/>
            <a:ext cx="77768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latin typeface="+mj-ea"/>
                <a:ea typeface="+mj-ea"/>
              </a:rPr>
              <a:t>跨越約但河的秘訣：</a:t>
            </a:r>
            <a:endParaRPr lang="en-US" altLang="zh-TW" sz="3600" b="1" dirty="0" smtClean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r>
              <a:rPr lang="zh-TW" altLang="en-US" sz="3600" b="1" dirty="0" smtClean="0">
                <a:latin typeface="+mj-ea"/>
                <a:ea typeface="+mj-ea"/>
              </a:rPr>
              <a:t>整裝待發</a:t>
            </a:r>
            <a:r>
              <a:rPr lang="zh-TW" altLang="en-US" sz="3600" b="1" dirty="0">
                <a:latin typeface="+mj-ea"/>
                <a:ea typeface="+mj-ea"/>
              </a:rPr>
              <a:t>：切要自</a:t>
            </a:r>
            <a:r>
              <a:rPr lang="zh-TW" altLang="en-US" sz="3600" b="1" dirty="0" smtClean="0">
                <a:latin typeface="+mj-ea"/>
                <a:ea typeface="+mj-ea"/>
              </a:rPr>
              <a:t>潔</a:t>
            </a:r>
            <a:r>
              <a:rPr lang="en-US" altLang="zh-TW" sz="3600" b="1" dirty="0" smtClean="0">
                <a:latin typeface="+mj-ea"/>
                <a:ea typeface="+mj-ea"/>
              </a:rPr>
              <a:t>	Prepare</a:t>
            </a:r>
          </a:p>
          <a:p>
            <a:pPr marL="742950" indent="-742950">
              <a:buFontTx/>
              <a:buAutoNum type="arabicPeriod"/>
            </a:pPr>
            <a:endParaRPr lang="en-US" altLang="zh-TW" sz="3600" b="1" dirty="0" smtClean="0">
              <a:latin typeface="+mj-ea"/>
              <a:ea typeface="+mj-ea"/>
            </a:endParaRPr>
          </a:p>
          <a:p>
            <a:endParaRPr lang="en-US" altLang="zh-TW" sz="3600" b="1" dirty="0" smtClean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endParaRPr lang="en-US" altLang="zh-TW" sz="3600" b="1" dirty="0" smtClean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endParaRPr lang="en-US" altLang="zh-TW" sz="3600" b="1" dirty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endParaRPr lang="en-US" altLang="zh-TW" sz="3600" b="1" dirty="0" smtClean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endParaRPr lang="en-US" altLang="zh-TW" sz="3600" b="1" dirty="0" smtClean="0">
              <a:latin typeface="+mj-ea"/>
              <a:ea typeface="+mj-ea"/>
            </a:endParaRPr>
          </a:p>
          <a:p>
            <a:pPr marL="742950" indent="-742950">
              <a:buFontTx/>
              <a:buAutoNum type="arabicPeriod"/>
            </a:pPr>
            <a:endParaRPr lang="en-US" altLang="zh-TW" sz="3600" b="1" dirty="0">
              <a:latin typeface="+mj-ea"/>
              <a:ea typeface="+mj-ea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7" t="23223" r="11735" b="32059"/>
          <a:stretch/>
        </p:blipFill>
        <p:spPr bwMode="auto">
          <a:xfrm>
            <a:off x="24754" y="0"/>
            <a:ext cx="911924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82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67544" y="280345"/>
            <a:ext cx="77768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latin typeface="+mj-ea"/>
                <a:ea typeface="+mj-ea"/>
              </a:rPr>
              <a:t>跨越約但河的秘訣：</a:t>
            </a:r>
            <a:endParaRPr lang="en-US" altLang="zh-TW" sz="4000" b="1" dirty="0" smtClean="0">
              <a:latin typeface="+mj-ea"/>
              <a:ea typeface="+mj-ea"/>
            </a:endParaRPr>
          </a:p>
          <a:p>
            <a:pPr marL="742950" indent="-742950">
              <a:buAutoNum type="arabicPeriod"/>
            </a:pPr>
            <a:r>
              <a:rPr lang="zh-TW" altLang="en-US" sz="4000" b="1" dirty="0" smtClean="0">
                <a:latin typeface="+mj-ea"/>
                <a:ea typeface="+mj-ea"/>
              </a:rPr>
              <a:t>離開什亭：離開罪惡</a:t>
            </a:r>
            <a:r>
              <a:rPr lang="en-US" altLang="zh-TW" sz="4000" b="1" dirty="0" smtClean="0">
                <a:latin typeface="+mj-ea"/>
                <a:ea typeface="+mj-ea"/>
              </a:rPr>
              <a:t>(</a:t>
            </a:r>
            <a:r>
              <a:rPr lang="zh-TW" altLang="en-US" sz="4000" b="1" dirty="0" smtClean="0">
                <a:latin typeface="+mj-ea"/>
                <a:ea typeface="+mj-ea"/>
              </a:rPr>
              <a:t>及安舒</a:t>
            </a:r>
            <a:r>
              <a:rPr lang="en-US" altLang="zh-TW" sz="4000" b="1" dirty="0" smtClean="0">
                <a:latin typeface="+mj-ea"/>
                <a:ea typeface="+mj-ea"/>
              </a:rPr>
              <a:t>)</a:t>
            </a:r>
          </a:p>
          <a:p>
            <a:pPr marL="742950" indent="-742950">
              <a:buAutoNum type="arabicPeriod"/>
            </a:pPr>
            <a:r>
              <a:rPr lang="zh-TW" altLang="en-US" sz="4000" b="1" dirty="0" smtClean="0">
                <a:latin typeface="+mj-ea"/>
                <a:ea typeface="+mj-ea"/>
              </a:rPr>
              <a:t>整裝待發：切要自潔</a:t>
            </a:r>
            <a:endParaRPr lang="en-US" altLang="zh-TW" sz="4000" b="1" dirty="0" smtClean="0">
              <a:latin typeface="+mj-ea"/>
              <a:ea typeface="+mj-ea"/>
            </a:endParaRPr>
          </a:p>
          <a:p>
            <a:endParaRPr lang="zh-HK" altLang="en-US" sz="4000" b="1" dirty="0">
              <a:latin typeface="+mj-ea"/>
              <a:ea typeface="+mj-ea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66" y="3003798"/>
            <a:ext cx="7418219" cy="168845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1" t="23479" r="11443" b="3161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53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氣流">
  <a:themeElements>
    <a:clrScheme name="氣流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氣流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氣流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8477</TotalTime>
  <Words>681</Words>
  <Application>Microsoft Office PowerPoint</Application>
  <PresentationFormat>如螢幕大小 (16:9)</PresentationFormat>
  <Paragraphs>177</Paragraphs>
  <Slides>32</Slides>
  <Notes>7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3" baseType="lpstr">
      <vt:lpstr>氣流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Shirley Ho</dc:creator>
  <cp:lastModifiedBy>Shirley01</cp:lastModifiedBy>
  <cp:revision>582</cp:revision>
  <cp:lastPrinted>2019-09-03T03:30:30Z</cp:lastPrinted>
  <dcterms:created xsi:type="dcterms:W3CDTF">2018-02-28T01:54:56Z</dcterms:created>
  <dcterms:modified xsi:type="dcterms:W3CDTF">2019-11-04T02:14:48Z</dcterms:modified>
</cp:coreProperties>
</file>