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4">
  <p:sldMasterIdLst>
    <p:sldMasterId id="2147484249" r:id="rId1"/>
  </p:sldMasterIdLst>
  <p:notesMasterIdLst>
    <p:notesMasterId r:id="rId55"/>
  </p:notesMasterIdLst>
  <p:handoutMasterIdLst>
    <p:handoutMasterId r:id="rId56"/>
  </p:handoutMasterIdLst>
  <p:sldIdLst>
    <p:sldId id="461" r:id="rId2"/>
    <p:sldId id="411" r:id="rId3"/>
    <p:sldId id="462" r:id="rId4"/>
    <p:sldId id="463" r:id="rId5"/>
    <p:sldId id="307" r:id="rId6"/>
    <p:sldId id="403" r:id="rId7"/>
    <p:sldId id="404" r:id="rId8"/>
    <p:sldId id="405" r:id="rId9"/>
    <p:sldId id="406" r:id="rId10"/>
    <p:sldId id="467" r:id="rId11"/>
    <p:sldId id="468" r:id="rId12"/>
    <p:sldId id="407" r:id="rId13"/>
    <p:sldId id="408" r:id="rId14"/>
    <p:sldId id="474" r:id="rId15"/>
    <p:sldId id="409" r:id="rId16"/>
    <p:sldId id="410" r:id="rId17"/>
    <p:sldId id="465" r:id="rId18"/>
    <p:sldId id="412" r:id="rId19"/>
    <p:sldId id="471" r:id="rId20"/>
    <p:sldId id="472" r:id="rId21"/>
    <p:sldId id="413" r:id="rId22"/>
    <p:sldId id="460" r:id="rId23"/>
    <p:sldId id="473" r:id="rId24"/>
    <p:sldId id="414" r:id="rId25"/>
    <p:sldId id="415" r:id="rId26"/>
    <p:sldId id="475" r:id="rId27"/>
    <p:sldId id="476" r:id="rId28"/>
    <p:sldId id="417" r:id="rId29"/>
    <p:sldId id="419" r:id="rId30"/>
    <p:sldId id="477" r:id="rId31"/>
    <p:sldId id="421" r:id="rId32"/>
    <p:sldId id="422" r:id="rId33"/>
    <p:sldId id="423" r:id="rId34"/>
    <p:sldId id="424" r:id="rId35"/>
    <p:sldId id="479" r:id="rId36"/>
    <p:sldId id="425" r:id="rId37"/>
    <p:sldId id="480" r:id="rId38"/>
    <p:sldId id="426" r:id="rId39"/>
    <p:sldId id="481" r:id="rId40"/>
    <p:sldId id="427" r:id="rId41"/>
    <p:sldId id="428" r:id="rId42"/>
    <p:sldId id="483" r:id="rId43"/>
    <p:sldId id="484" r:id="rId44"/>
    <p:sldId id="485" r:id="rId45"/>
    <p:sldId id="486" r:id="rId46"/>
    <p:sldId id="487" r:id="rId47"/>
    <p:sldId id="488" r:id="rId48"/>
    <p:sldId id="489" r:id="rId49"/>
    <p:sldId id="466" r:id="rId50"/>
    <p:sldId id="470" r:id="rId51"/>
    <p:sldId id="482" r:id="rId52"/>
    <p:sldId id="478" r:id="rId53"/>
    <p:sldId id="420" r:id="rId54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BCD79"/>
    <a:srgbClr val="FFFF99"/>
    <a:srgbClr val="FFFF66"/>
    <a:srgbClr val="99FF99"/>
    <a:srgbClr val="C4EFFF"/>
    <a:srgbClr val="F33C03"/>
    <a:srgbClr val="5BD4FF"/>
    <a:srgbClr val="00B0F0"/>
    <a:srgbClr val="DA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9802" autoAdjust="0"/>
  </p:normalViewPr>
  <p:slideViewPr>
    <p:cSldViewPr>
      <p:cViewPr>
        <p:scale>
          <a:sx n="86" d="100"/>
          <a:sy n="86" d="100"/>
        </p:scale>
        <p:origin x="-690" y="-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0257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3499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26478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altLang="zh-HK" dirty="0" smtClean="0"/>
              <a:t>VR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 smtClean="0"/>
              <a:t>衫</a:t>
            </a:r>
            <a:endParaRPr lang="en-US" altLang="zh-TW" dirty="0" smtClean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 smtClean="0"/>
              <a:t>奶茶</a:t>
            </a:r>
            <a:endParaRPr lang="en-US" altLang="zh-TW" dirty="0" smtClean="0"/>
          </a:p>
          <a:p>
            <a:pPr marL="0" indent="0">
              <a:buFont typeface="+mj-lt"/>
              <a:buNone/>
            </a:pPr>
            <a:r>
              <a:rPr lang="en-US" altLang="zh-TW" dirty="0" smtClean="0"/>
              <a:t>(</a:t>
            </a:r>
            <a:r>
              <a:rPr lang="zh-TW" altLang="en-US" dirty="0" smtClean="0"/>
              <a:t>估你唔到</a:t>
            </a:r>
            <a:r>
              <a:rPr lang="en-US" altLang="zh-TW" dirty="0" smtClean="0"/>
              <a:t>)</a:t>
            </a:r>
            <a:r>
              <a:rPr lang="zh-TW" altLang="en-US" dirty="0" smtClean="0"/>
              <a:t>  </a:t>
            </a:r>
            <a:r>
              <a:rPr lang="en-US" altLang="zh-TW" dirty="0" smtClean="0"/>
              <a:t>(</a:t>
            </a:r>
            <a:r>
              <a:rPr lang="zh-TW" altLang="en-US" dirty="0" smtClean="0"/>
              <a:t>笑死</a:t>
            </a:r>
            <a:r>
              <a:rPr lang="en-US" altLang="zh-TW" dirty="0" smtClean="0"/>
              <a:t>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/</a:t>
            </a:r>
            <a:r>
              <a:rPr lang="zh-TW" altLang="en-US" baseline="0" dirty="0" smtClean="0"/>
              <a:t>  激死</a:t>
            </a:r>
            <a:r>
              <a:rPr lang="en-US" altLang="zh-TW" dirty="0" smtClean="0"/>
              <a:t>)</a:t>
            </a:r>
            <a:endParaRPr lang="en-US" altLang="zh-HK" dirty="0" smtClean="0"/>
          </a:p>
          <a:p>
            <a:endParaRPr lang="en-US" altLang="zh-HK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07004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dirty="0" smtClean="0"/>
              <a:t>傾斜</a:t>
            </a:r>
            <a:endParaRPr lang="en-US" altLang="zh-TW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dirty="0" smtClean="0"/>
              <a:t>行</a:t>
            </a:r>
            <a:endParaRPr lang="en-US" altLang="zh-TW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dirty="0" smtClean="0"/>
              <a:t>呢樣 </a:t>
            </a:r>
            <a:r>
              <a:rPr lang="en-US" altLang="zh-TW" dirty="0" smtClean="0"/>
              <a:t>/ </a:t>
            </a:r>
            <a:r>
              <a:rPr lang="zh-TW" altLang="en-US" dirty="0" smtClean="0"/>
              <a:t>果樣</a:t>
            </a:r>
            <a:endParaRPr lang="en-US" altLang="zh-TW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0644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025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安舒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63063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污水處理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918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23/10/2019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photo.hanyu.iciba.com/upload/encyclopedia_2/76/d3/bk_76d32643ac4f76d123ab25ca87136629_h8yoGt.jpg" TargetMode="External"/><Relationship Id="rId5" Type="http://schemas.openxmlformats.org/officeDocument/2006/relationships/image" Target="../media/image3.jpeg"/><Relationship Id="rId4" Type="http://schemas.openxmlformats.org/officeDocument/2006/relationships/image" Target="http://upload.wikimedia.org/wikipedia/commons/thumb/a/a9/JordanRiver_en.svg/256px-JordanRiver_en.svg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photo.hanyu.iciba.com/upload/encyclopedia_2/76/d3/bk_76d32643ac4f76d123ab25ca87136629_h8yoGt.jpg" TargetMode="External"/><Relationship Id="rId5" Type="http://schemas.openxmlformats.org/officeDocument/2006/relationships/image" Target="../media/image3.jpeg"/><Relationship Id="rId4" Type="http://schemas.openxmlformats.org/officeDocument/2006/relationships/image" Target="http://upload.wikimedia.org/wikipedia/commons/thumb/a/a9/JordanRiver_en.svg/256px-JordanRiver_en.svg.p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00225"/>
              </p:ext>
            </p:extLst>
          </p:nvPr>
        </p:nvGraphicFramePr>
        <p:xfrm>
          <a:off x="-1" y="-1"/>
          <a:ext cx="9144001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420"/>
                <a:gridCol w="1548581"/>
                <a:gridCol w="1548581"/>
                <a:gridCol w="1327355"/>
                <a:gridCol w="1369492"/>
                <a:gridCol w="1306286"/>
                <a:gridCol w="1306286"/>
              </a:tblGrid>
              <a:tr h="407141">
                <a:tc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征服迦南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佔領迦南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3488112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分段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1-5</a:t>
                      </a:r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  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預備進入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勉勵領袖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探耶利哥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過約但河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(3)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立石為記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(4)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吉甲割禮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(5)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6-8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征服中部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攻耶利哥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(6)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亞干犯罪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(7)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再攻艾城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(8)</a:t>
                      </a:r>
                    </a:p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9-12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南征北伐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基遍結盟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(9)</a:t>
                      </a: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諸王崩潰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(10-12)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13-17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五支派分地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吉甲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TW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河東分地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(13)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猶大分地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(14,15)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以法蓮分地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(16)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瑪拿西分地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(17)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18-21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七支派分地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示羅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便雅憫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(18)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西緬、西布倫、以薩迦、亞設、拿弗他利、但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(19)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建立逃城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(20)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利未之業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(21)</a:t>
                      </a:r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22-24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見證之壇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(23-24)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20442">
                <a:tc row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主題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進入迦南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規劃迦南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20442">
                <a:tc v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克敵致勝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定居迦南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0736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時間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大約有七年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大約有十八年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23671" r="10416" b="31227"/>
          <a:stretch/>
        </p:blipFill>
        <p:spPr bwMode="auto">
          <a:xfrm>
            <a:off x="0" y="13446"/>
            <a:ext cx="9144000" cy="51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hel foucault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6675" b="8358"/>
          <a:stretch/>
        </p:blipFill>
        <p:spPr bwMode="auto">
          <a:xfrm>
            <a:off x="1403648" y="31304"/>
            <a:ext cx="5328592" cy="511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3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0" y="195486"/>
            <a:ext cx="870975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çå·¥å¤§å­¸åµæ°æ¨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94"/>
            <a:ext cx="8064896" cy="44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紅磡8度酒店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95486"/>
            <a:ext cx="873690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47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å¾ç¾ä»£å»ºç¯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24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å¾ç¾ä»£å»ºç¯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7174" name="Picture 6" descr="https://i2.read01.com/SIG=1f5pibp/304a58464848303766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7426"/>
            <a:ext cx="464400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ites.google.com/site/b10033057/_/rsrc/1472844429045/033/Guggenheim_Museum_Bilbao_Spain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iro.medium.com/max/1720/1*9ZJisS6_ELKY1BMuEAmv8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6"/>
          <a:stretch/>
        </p:blipFill>
        <p:spPr bwMode="auto">
          <a:xfrm>
            <a:off x="32054" y="12410"/>
            <a:ext cx="9111946" cy="51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11710"/>
            <a:ext cx="2003743" cy="18732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8" y="1347614"/>
            <a:ext cx="2808312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407158"/>
            <a:ext cx="514806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H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進佔的前奏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 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整裝待發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  <a:cs typeface="新細明體" pitchFamily="18" charset="-120"/>
            </a:endParaRPr>
          </a:p>
        </p:txBody>
      </p:sp>
      <p:pic>
        <p:nvPicPr>
          <p:cNvPr id="9217" name="Picture 1" descr="約旦河流經以色列、巴勒斯坦和約旦邊界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765">
            <a:off x="1089060" y="2108175"/>
            <a:ext cx="3600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592" y="1222767"/>
            <a:ext cx="3935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HK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itchFamily="18" charset="0"/>
              </a:rPr>
              <a:t>第三章：過約旦河</a:t>
            </a:r>
            <a:endParaRPr kumimoji="1" lang="zh-TW" altLang="zh-HK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隸書體W7(P)" panose="03000700000000000000" pitchFamily="66" charset="-120"/>
              <a:ea typeface="華康隸書體W7(P)" panose="03000700000000000000" pitchFamily="66" charset="-120"/>
              <a:cs typeface="新細明體" pitchFamily="18" charset="-120"/>
            </a:endParaRPr>
          </a:p>
        </p:txBody>
      </p:sp>
      <p:pic>
        <p:nvPicPr>
          <p:cNvPr id="9220" name="irc_mi" descr="http://photo.hanyu.iciba.com/upload/encyclopedia_2/76/d3/bk_76d32643ac4f76d123ab25ca87136629_h8yoGt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758">
            <a:off x="4978242" y="1027002"/>
            <a:ext cx="3667279" cy="297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3772" r="11817" b="32896"/>
          <a:stretch/>
        </p:blipFill>
        <p:spPr bwMode="auto">
          <a:xfrm>
            <a:off x="0" y="4730"/>
            <a:ext cx="9144000" cy="523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339502"/>
            <a:ext cx="432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3:1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約書亞清早起來，和以色列眾人都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離開什亭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，來到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約但河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，就住在那裡，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等候過河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2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過了三天，官長走遍營中，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3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吩咐百姓說：你們看見耶和華─你們　神的約櫃，又見祭司利未人抬著，就要離開所住的地方，跟著約櫃去。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4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只是你們和約櫃相離要量二千肘，不可與約櫃相近，使你們知道所當走的路，因為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這條路你們向來沒有走過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HK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28" y="195486"/>
            <a:ext cx="42414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25381" r="11913" b="3258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07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-journey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6575996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Freeform 3"/>
          <p:cNvSpPr>
            <a:spLocks/>
          </p:cNvSpPr>
          <p:nvPr/>
        </p:nvSpPr>
        <p:spPr bwMode="auto">
          <a:xfrm>
            <a:off x="3783808" y="361950"/>
            <a:ext cx="2683670" cy="2493169"/>
          </a:xfrm>
          <a:custGeom>
            <a:avLst/>
            <a:gdLst>
              <a:gd name="T0" fmla="*/ 319 w 991"/>
              <a:gd name="T1" fmla="*/ 13 h 2094"/>
              <a:gd name="T2" fmla="*/ 231 w 991"/>
              <a:gd name="T3" fmla="*/ 79 h 2094"/>
              <a:gd name="T4" fmla="*/ 114 w 991"/>
              <a:gd name="T5" fmla="*/ 109 h 2094"/>
              <a:gd name="T6" fmla="*/ 89 w 991"/>
              <a:gd name="T7" fmla="*/ 213 h 2094"/>
              <a:gd name="T8" fmla="*/ 43 w 991"/>
              <a:gd name="T9" fmla="*/ 292 h 2094"/>
              <a:gd name="T10" fmla="*/ 77 w 991"/>
              <a:gd name="T11" fmla="*/ 438 h 2094"/>
              <a:gd name="T12" fmla="*/ 85 w 991"/>
              <a:gd name="T13" fmla="*/ 559 h 2094"/>
              <a:gd name="T14" fmla="*/ 77 w 991"/>
              <a:gd name="T15" fmla="*/ 584 h 2094"/>
              <a:gd name="T16" fmla="*/ 31 w 991"/>
              <a:gd name="T17" fmla="*/ 760 h 2094"/>
              <a:gd name="T18" fmla="*/ 32 w 991"/>
              <a:gd name="T19" fmla="*/ 790 h 2094"/>
              <a:gd name="T20" fmla="*/ 24 w 991"/>
              <a:gd name="T21" fmla="*/ 839 h 2094"/>
              <a:gd name="T22" fmla="*/ 40 w 991"/>
              <a:gd name="T23" fmla="*/ 871 h 2094"/>
              <a:gd name="T24" fmla="*/ 34 w 991"/>
              <a:gd name="T25" fmla="*/ 907 h 2094"/>
              <a:gd name="T26" fmla="*/ 16 w 991"/>
              <a:gd name="T27" fmla="*/ 937 h 2094"/>
              <a:gd name="T28" fmla="*/ 32 w 991"/>
              <a:gd name="T29" fmla="*/ 979 h 2094"/>
              <a:gd name="T30" fmla="*/ 16 w 991"/>
              <a:gd name="T31" fmla="*/ 1037 h 2094"/>
              <a:gd name="T32" fmla="*/ 20 w 991"/>
              <a:gd name="T33" fmla="*/ 1076 h 2094"/>
              <a:gd name="T34" fmla="*/ 16 w 991"/>
              <a:gd name="T35" fmla="*/ 1115 h 2094"/>
              <a:gd name="T36" fmla="*/ 25 w 991"/>
              <a:gd name="T37" fmla="*/ 1188 h 2094"/>
              <a:gd name="T38" fmla="*/ 43 w 991"/>
              <a:gd name="T39" fmla="*/ 1269 h 2094"/>
              <a:gd name="T40" fmla="*/ 14 w 991"/>
              <a:gd name="T41" fmla="*/ 1339 h 2094"/>
              <a:gd name="T42" fmla="*/ 16 w 991"/>
              <a:gd name="T43" fmla="*/ 1416 h 2094"/>
              <a:gd name="T44" fmla="*/ 0 w 991"/>
              <a:gd name="T45" fmla="*/ 1444 h 2094"/>
              <a:gd name="T46" fmla="*/ 14 w 991"/>
              <a:gd name="T47" fmla="*/ 1475 h 2094"/>
              <a:gd name="T48" fmla="*/ 14 w 991"/>
              <a:gd name="T49" fmla="*/ 1554 h 2094"/>
              <a:gd name="T50" fmla="*/ 22 w 991"/>
              <a:gd name="T51" fmla="*/ 1624 h 2094"/>
              <a:gd name="T52" fmla="*/ 22 w 991"/>
              <a:gd name="T53" fmla="*/ 1707 h 2094"/>
              <a:gd name="T54" fmla="*/ 9 w 991"/>
              <a:gd name="T55" fmla="*/ 1980 h 2094"/>
              <a:gd name="T56" fmla="*/ 22 w 991"/>
              <a:gd name="T57" fmla="*/ 2024 h 2094"/>
              <a:gd name="T58" fmla="*/ 118 w 991"/>
              <a:gd name="T59" fmla="*/ 2054 h 2094"/>
              <a:gd name="T60" fmla="*/ 219 w 991"/>
              <a:gd name="T61" fmla="*/ 2029 h 2094"/>
              <a:gd name="T62" fmla="*/ 306 w 991"/>
              <a:gd name="T63" fmla="*/ 2070 h 2094"/>
              <a:gd name="T64" fmla="*/ 479 w 991"/>
              <a:gd name="T65" fmla="*/ 2094 h 2094"/>
              <a:gd name="T66" fmla="*/ 471 w 991"/>
              <a:gd name="T67" fmla="*/ 1854 h 2094"/>
              <a:gd name="T68" fmla="*/ 456 w 991"/>
              <a:gd name="T69" fmla="*/ 1728 h 2094"/>
              <a:gd name="T70" fmla="*/ 360 w 991"/>
              <a:gd name="T71" fmla="*/ 1636 h 2094"/>
              <a:gd name="T72" fmla="*/ 323 w 991"/>
              <a:gd name="T73" fmla="*/ 1582 h 2094"/>
              <a:gd name="T74" fmla="*/ 323 w 991"/>
              <a:gd name="T75" fmla="*/ 1536 h 2094"/>
              <a:gd name="T76" fmla="*/ 411 w 991"/>
              <a:gd name="T77" fmla="*/ 1461 h 2094"/>
              <a:gd name="T78" fmla="*/ 485 w 991"/>
              <a:gd name="T79" fmla="*/ 1323 h 2094"/>
              <a:gd name="T80" fmla="*/ 623 w 991"/>
              <a:gd name="T81" fmla="*/ 1286 h 2094"/>
              <a:gd name="T82" fmla="*/ 724 w 991"/>
              <a:gd name="T83" fmla="*/ 1286 h 2094"/>
              <a:gd name="T84" fmla="*/ 781 w 991"/>
              <a:gd name="T85" fmla="*/ 1322 h 2094"/>
              <a:gd name="T86" fmla="*/ 883 w 991"/>
              <a:gd name="T87" fmla="*/ 1160 h 2094"/>
              <a:gd name="T88" fmla="*/ 989 w 991"/>
              <a:gd name="T89" fmla="*/ 965 h 2094"/>
              <a:gd name="T90" fmla="*/ 991 w 991"/>
              <a:gd name="T91" fmla="*/ 27 h 2094"/>
              <a:gd name="T92" fmla="*/ 723 w 991"/>
              <a:gd name="T93" fmla="*/ 2 h 2094"/>
              <a:gd name="T94" fmla="*/ 486 w 991"/>
              <a:gd name="T95" fmla="*/ 0 h 2094"/>
              <a:gd name="T96" fmla="*/ 411 w 991"/>
              <a:gd name="T97" fmla="*/ 50 h 2094"/>
              <a:gd name="T98" fmla="*/ 319 w 991"/>
              <a:gd name="T99" fmla="*/ 13 h 2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91" h="2094">
                <a:moveTo>
                  <a:pt x="319" y="13"/>
                </a:moveTo>
                <a:lnTo>
                  <a:pt x="231" y="79"/>
                </a:lnTo>
                <a:lnTo>
                  <a:pt x="114" y="109"/>
                </a:lnTo>
                <a:lnTo>
                  <a:pt x="89" y="213"/>
                </a:lnTo>
                <a:lnTo>
                  <a:pt x="43" y="292"/>
                </a:lnTo>
                <a:lnTo>
                  <a:pt x="77" y="438"/>
                </a:lnTo>
                <a:lnTo>
                  <a:pt x="85" y="559"/>
                </a:lnTo>
                <a:lnTo>
                  <a:pt x="77" y="584"/>
                </a:lnTo>
                <a:lnTo>
                  <a:pt x="31" y="760"/>
                </a:lnTo>
                <a:lnTo>
                  <a:pt x="32" y="790"/>
                </a:lnTo>
                <a:lnTo>
                  <a:pt x="24" y="839"/>
                </a:lnTo>
                <a:lnTo>
                  <a:pt x="40" y="871"/>
                </a:lnTo>
                <a:lnTo>
                  <a:pt x="34" y="907"/>
                </a:lnTo>
                <a:lnTo>
                  <a:pt x="16" y="937"/>
                </a:lnTo>
                <a:lnTo>
                  <a:pt x="32" y="979"/>
                </a:lnTo>
                <a:lnTo>
                  <a:pt x="16" y="1037"/>
                </a:lnTo>
                <a:lnTo>
                  <a:pt x="20" y="1076"/>
                </a:lnTo>
                <a:lnTo>
                  <a:pt x="16" y="1115"/>
                </a:lnTo>
                <a:lnTo>
                  <a:pt x="25" y="1188"/>
                </a:lnTo>
                <a:lnTo>
                  <a:pt x="43" y="1269"/>
                </a:lnTo>
                <a:lnTo>
                  <a:pt x="14" y="1339"/>
                </a:lnTo>
                <a:lnTo>
                  <a:pt x="16" y="1416"/>
                </a:lnTo>
                <a:lnTo>
                  <a:pt x="0" y="1444"/>
                </a:lnTo>
                <a:lnTo>
                  <a:pt x="14" y="1475"/>
                </a:lnTo>
                <a:lnTo>
                  <a:pt x="14" y="1554"/>
                </a:lnTo>
                <a:lnTo>
                  <a:pt x="22" y="1624"/>
                </a:lnTo>
                <a:lnTo>
                  <a:pt x="22" y="1707"/>
                </a:lnTo>
                <a:lnTo>
                  <a:pt x="9" y="1980"/>
                </a:lnTo>
                <a:lnTo>
                  <a:pt x="22" y="2024"/>
                </a:lnTo>
                <a:lnTo>
                  <a:pt x="118" y="2054"/>
                </a:lnTo>
                <a:lnTo>
                  <a:pt x="219" y="2029"/>
                </a:lnTo>
                <a:lnTo>
                  <a:pt x="306" y="2070"/>
                </a:lnTo>
                <a:lnTo>
                  <a:pt x="479" y="2094"/>
                </a:lnTo>
                <a:lnTo>
                  <a:pt x="471" y="1854"/>
                </a:lnTo>
                <a:lnTo>
                  <a:pt x="456" y="1728"/>
                </a:lnTo>
                <a:lnTo>
                  <a:pt x="360" y="1636"/>
                </a:lnTo>
                <a:lnTo>
                  <a:pt x="323" y="1582"/>
                </a:lnTo>
                <a:lnTo>
                  <a:pt x="323" y="1536"/>
                </a:lnTo>
                <a:lnTo>
                  <a:pt x="411" y="1461"/>
                </a:lnTo>
                <a:lnTo>
                  <a:pt x="485" y="1323"/>
                </a:lnTo>
                <a:lnTo>
                  <a:pt x="623" y="1286"/>
                </a:lnTo>
                <a:lnTo>
                  <a:pt x="724" y="1286"/>
                </a:lnTo>
                <a:lnTo>
                  <a:pt x="781" y="1322"/>
                </a:lnTo>
                <a:lnTo>
                  <a:pt x="883" y="1160"/>
                </a:lnTo>
                <a:lnTo>
                  <a:pt x="989" y="965"/>
                </a:lnTo>
                <a:lnTo>
                  <a:pt x="991" y="27"/>
                </a:lnTo>
                <a:lnTo>
                  <a:pt x="723" y="2"/>
                </a:lnTo>
                <a:lnTo>
                  <a:pt x="486" y="0"/>
                </a:lnTo>
                <a:lnTo>
                  <a:pt x="411" y="50"/>
                </a:lnTo>
                <a:lnTo>
                  <a:pt x="319" y="13"/>
                </a:lnTo>
                <a:close/>
              </a:path>
            </a:pathLst>
          </a:custGeom>
          <a:solidFill>
            <a:srgbClr val="CC6600">
              <a:alpha val="60001"/>
            </a:srgbClr>
          </a:solidFill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3494089" y="3259932"/>
            <a:ext cx="642937" cy="432197"/>
          </a:xfrm>
          <a:custGeom>
            <a:avLst/>
            <a:gdLst>
              <a:gd name="T0" fmla="*/ 0 w 405"/>
              <a:gd name="T1" fmla="*/ 363 h 363"/>
              <a:gd name="T2" fmla="*/ 67 w 405"/>
              <a:gd name="T3" fmla="*/ 250 h 363"/>
              <a:gd name="T4" fmla="*/ 127 w 405"/>
              <a:gd name="T5" fmla="*/ 173 h 363"/>
              <a:gd name="T6" fmla="*/ 216 w 405"/>
              <a:gd name="T7" fmla="*/ 89 h 363"/>
              <a:gd name="T8" fmla="*/ 343 w 405"/>
              <a:gd name="T9" fmla="*/ 20 h 363"/>
              <a:gd name="T10" fmla="*/ 405 w 405"/>
              <a:gd name="T11" fmla="*/ 0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5" h="363">
                <a:moveTo>
                  <a:pt x="0" y="363"/>
                </a:moveTo>
                <a:cubicBezTo>
                  <a:pt x="23" y="322"/>
                  <a:pt x="46" y="282"/>
                  <a:pt x="67" y="250"/>
                </a:cubicBezTo>
                <a:cubicBezTo>
                  <a:pt x="88" y="218"/>
                  <a:pt x="102" y="200"/>
                  <a:pt x="127" y="173"/>
                </a:cubicBezTo>
                <a:cubicBezTo>
                  <a:pt x="152" y="146"/>
                  <a:pt x="180" y="114"/>
                  <a:pt x="216" y="89"/>
                </a:cubicBezTo>
                <a:cubicBezTo>
                  <a:pt x="252" y="64"/>
                  <a:pt x="312" y="35"/>
                  <a:pt x="343" y="20"/>
                </a:cubicBezTo>
                <a:cubicBezTo>
                  <a:pt x="374" y="5"/>
                  <a:pt x="391" y="3"/>
                  <a:pt x="405" y="0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3783807" y="1088231"/>
            <a:ext cx="63500" cy="1163241"/>
          </a:xfrm>
          <a:custGeom>
            <a:avLst/>
            <a:gdLst>
              <a:gd name="T0" fmla="*/ 33 w 40"/>
              <a:gd name="T1" fmla="*/ 0 h 977"/>
              <a:gd name="T2" fmla="*/ 29 w 40"/>
              <a:gd name="T3" fmla="*/ 26 h 977"/>
              <a:gd name="T4" fmla="*/ 33 w 40"/>
              <a:gd name="T5" fmla="*/ 58 h 977"/>
              <a:gd name="T6" fmla="*/ 24 w 40"/>
              <a:gd name="T7" fmla="*/ 103 h 977"/>
              <a:gd name="T8" fmla="*/ 38 w 40"/>
              <a:gd name="T9" fmla="*/ 139 h 977"/>
              <a:gd name="T10" fmla="*/ 33 w 40"/>
              <a:gd name="T11" fmla="*/ 158 h 977"/>
              <a:gd name="T12" fmla="*/ 33 w 40"/>
              <a:gd name="T13" fmla="*/ 173 h 977"/>
              <a:gd name="T14" fmla="*/ 21 w 40"/>
              <a:gd name="T15" fmla="*/ 192 h 977"/>
              <a:gd name="T16" fmla="*/ 17 w 40"/>
              <a:gd name="T17" fmla="*/ 218 h 977"/>
              <a:gd name="T18" fmla="*/ 31 w 40"/>
              <a:gd name="T19" fmla="*/ 245 h 977"/>
              <a:gd name="T20" fmla="*/ 31 w 40"/>
              <a:gd name="T21" fmla="*/ 262 h 977"/>
              <a:gd name="T22" fmla="*/ 17 w 40"/>
              <a:gd name="T23" fmla="*/ 288 h 977"/>
              <a:gd name="T24" fmla="*/ 21 w 40"/>
              <a:gd name="T25" fmla="*/ 348 h 977"/>
              <a:gd name="T26" fmla="*/ 12 w 40"/>
              <a:gd name="T27" fmla="*/ 377 h 977"/>
              <a:gd name="T28" fmla="*/ 21 w 40"/>
              <a:gd name="T29" fmla="*/ 410 h 977"/>
              <a:gd name="T30" fmla="*/ 21 w 40"/>
              <a:gd name="T31" fmla="*/ 446 h 977"/>
              <a:gd name="T32" fmla="*/ 31 w 40"/>
              <a:gd name="T33" fmla="*/ 473 h 977"/>
              <a:gd name="T34" fmla="*/ 31 w 40"/>
              <a:gd name="T35" fmla="*/ 506 h 977"/>
              <a:gd name="T36" fmla="*/ 38 w 40"/>
              <a:gd name="T37" fmla="*/ 535 h 977"/>
              <a:gd name="T38" fmla="*/ 17 w 40"/>
              <a:gd name="T39" fmla="*/ 600 h 977"/>
              <a:gd name="T40" fmla="*/ 12 w 40"/>
              <a:gd name="T41" fmla="*/ 641 h 977"/>
              <a:gd name="T42" fmla="*/ 12 w 40"/>
              <a:gd name="T43" fmla="*/ 658 h 977"/>
              <a:gd name="T44" fmla="*/ 14 w 40"/>
              <a:gd name="T45" fmla="*/ 689 h 977"/>
              <a:gd name="T46" fmla="*/ 0 w 40"/>
              <a:gd name="T47" fmla="*/ 715 h 977"/>
              <a:gd name="T48" fmla="*/ 14 w 40"/>
              <a:gd name="T49" fmla="*/ 734 h 977"/>
              <a:gd name="T50" fmla="*/ 14 w 40"/>
              <a:gd name="T51" fmla="*/ 766 h 977"/>
              <a:gd name="T52" fmla="*/ 14 w 40"/>
              <a:gd name="T53" fmla="*/ 790 h 977"/>
              <a:gd name="T54" fmla="*/ 14 w 40"/>
              <a:gd name="T55" fmla="*/ 835 h 977"/>
              <a:gd name="T56" fmla="*/ 24 w 40"/>
              <a:gd name="T57" fmla="*/ 907 h 977"/>
              <a:gd name="T58" fmla="*/ 19 w 40"/>
              <a:gd name="T59" fmla="*/ 943 h 977"/>
              <a:gd name="T60" fmla="*/ 17 w 40"/>
              <a:gd name="T61" fmla="*/ 977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0" h="977">
                <a:moveTo>
                  <a:pt x="33" y="0"/>
                </a:moveTo>
                <a:cubicBezTo>
                  <a:pt x="31" y="8"/>
                  <a:pt x="29" y="16"/>
                  <a:pt x="29" y="26"/>
                </a:cubicBezTo>
                <a:cubicBezTo>
                  <a:pt x="29" y="36"/>
                  <a:pt x="34" y="45"/>
                  <a:pt x="33" y="58"/>
                </a:cubicBezTo>
                <a:cubicBezTo>
                  <a:pt x="32" y="71"/>
                  <a:pt x="23" y="90"/>
                  <a:pt x="24" y="103"/>
                </a:cubicBezTo>
                <a:cubicBezTo>
                  <a:pt x="25" y="116"/>
                  <a:pt x="37" y="130"/>
                  <a:pt x="38" y="139"/>
                </a:cubicBezTo>
                <a:cubicBezTo>
                  <a:pt x="39" y="148"/>
                  <a:pt x="34" y="152"/>
                  <a:pt x="33" y="158"/>
                </a:cubicBezTo>
                <a:cubicBezTo>
                  <a:pt x="32" y="164"/>
                  <a:pt x="35" y="167"/>
                  <a:pt x="33" y="173"/>
                </a:cubicBezTo>
                <a:cubicBezTo>
                  <a:pt x="31" y="179"/>
                  <a:pt x="24" y="185"/>
                  <a:pt x="21" y="192"/>
                </a:cubicBezTo>
                <a:cubicBezTo>
                  <a:pt x="18" y="199"/>
                  <a:pt x="15" y="209"/>
                  <a:pt x="17" y="218"/>
                </a:cubicBezTo>
                <a:cubicBezTo>
                  <a:pt x="19" y="227"/>
                  <a:pt x="29" y="238"/>
                  <a:pt x="31" y="245"/>
                </a:cubicBezTo>
                <a:cubicBezTo>
                  <a:pt x="33" y="252"/>
                  <a:pt x="33" y="255"/>
                  <a:pt x="31" y="262"/>
                </a:cubicBezTo>
                <a:cubicBezTo>
                  <a:pt x="29" y="269"/>
                  <a:pt x="19" y="274"/>
                  <a:pt x="17" y="288"/>
                </a:cubicBezTo>
                <a:cubicBezTo>
                  <a:pt x="15" y="302"/>
                  <a:pt x="22" y="333"/>
                  <a:pt x="21" y="348"/>
                </a:cubicBezTo>
                <a:cubicBezTo>
                  <a:pt x="20" y="363"/>
                  <a:pt x="12" y="367"/>
                  <a:pt x="12" y="377"/>
                </a:cubicBezTo>
                <a:cubicBezTo>
                  <a:pt x="12" y="387"/>
                  <a:pt x="20" y="399"/>
                  <a:pt x="21" y="410"/>
                </a:cubicBezTo>
                <a:cubicBezTo>
                  <a:pt x="22" y="421"/>
                  <a:pt x="19" y="436"/>
                  <a:pt x="21" y="446"/>
                </a:cubicBezTo>
                <a:cubicBezTo>
                  <a:pt x="23" y="456"/>
                  <a:pt x="29" y="463"/>
                  <a:pt x="31" y="473"/>
                </a:cubicBezTo>
                <a:cubicBezTo>
                  <a:pt x="33" y="483"/>
                  <a:pt x="30" y="496"/>
                  <a:pt x="31" y="506"/>
                </a:cubicBezTo>
                <a:cubicBezTo>
                  <a:pt x="32" y="516"/>
                  <a:pt x="40" y="519"/>
                  <a:pt x="38" y="535"/>
                </a:cubicBezTo>
                <a:cubicBezTo>
                  <a:pt x="36" y="551"/>
                  <a:pt x="21" y="582"/>
                  <a:pt x="17" y="600"/>
                </a:cubicBezTo>
                <a:cubicBezTo>
                  <a:pt x="13" y="618"/>
                  <a:pt x="13" y="631"/>
                  <a:pt x="12" y="641"/>
                </a:cubicBezTo>
                <a:cubicBezTo>
                  <a:pt x="11" y="651"/>
                  <a:pt x="12" y="650"/>
                  <a:pt x="12" y="658"/>
                </a:cubicBezTo>
                <a:cubicBezTo>
                  <a:pt x="12" y="666"/>
                  <a:pt x="16" y="680"/>
                  <a:pt x="14" y="689"/>
                </a:cubicBezTo>
                <a:cubicBezTo>
                  <a:pt x="12" y="698"/>
                  <a:pt x="0" y="708"/>
                  <a:pt x="0" y="715"/>
                </a:cubicBezTo>
                <a:cubicBezTo>
                  <a:pt x="0" y="722"/>
                  <a:pt x="12" y="726"/>
                  <a:pt x="14" y="734"/>
                </a:cubicBezTo>
                <a:cubicBezTo>
                  <a:pt x="16" y="742"/>
                  <a:pt x="14" y="757"/>
                  <a:pt x="14" y="766"/>
                </a:cubicBezTo>
                <a:cubicBezTo>
                  <a:pt x="14" y="775"/>
                  <a:pt x="14" y="779"/>
                  <a:pt x="14" y="790"/>
                </a:cubicBezTo>
                <a:cubicBezTo>
                  <a:pt x="14" y="801"/>
                  <a:pt x="12" y="816"/>
                  <a:pt x="14" y="835"/>
                </a:cubicBezTo>
                <a:cubicBezTo>
                  <a:pt x="16" y="854"/>
                  <a:pt x="23" y="889"/>
                  <a:pt x="24" y="907"/>
                </a:cubicBezTo>
                <a:cubicBezTo>
                  <a:pt x="25" y="925"/>
                  <a:pt x="20" y="931"/>
                  <a:pt x="19" y="943"/>
                </a:cubicBezTo>
                <a:cubicBezTo>
                  <a:pt x="18" y="955"/>
                  <a:pt x="25" y="969"/>
                  <a:pt x="17" y="977"/>
                </a:cubicBezTo>
              </a:path>
            </a:pathLst>
          </a:custGeom>
          <a:noFill/>
          <a:ln w="28575" cmpd="sng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3697288" y="904876"/>
            <a:ext cx="298648" cy="211931"/>
          </a:xfrm>
          <a:custGeom>
            <a:avLst/>
            <a:gdLst>
              <a:gd name="T0" fmla="*/ 77 w 109"/>
              <a:gd name="T1" fmla="*/ 0 h 178"/>
              <a:gd name="T2" fmla="*/ 42 w 109"/>
              <a:gd name="T3" fmla="*/ 5 h 178"/>
              <a:gd name="T4" fmla="*/ 29 w 109"/>
              <a:gd name="T5" fmla="*/ 24 h 178"/>
              <a:gd name="T6" fmla="*/ 14 w 109"/>
              <a:gd name="T7" fmla="*/ 34 h 178"/>
              <a:gd name="T8" fmla="*/ 6 w 109"/>
              <a:gd name="T9" fmla="*/ 46 h 178"/>
              <a:gd name="T10" fmla="*/ 0 w 109"/>
              <a:gd name="T11" fmla="*/ 80 h 178"/>
              <a:gd name="T12" fmla="*/ 18 w 109"/>
              <a:gd name="T13" fmla="*/ 86 h 178"/>
              <a:gd name="T14" fmla="*/ 32 w 109"/>
              <a:gd name="T15" fmla="*/ 126 h 178"/>
              <a:gd name="T16" fmla="*/ 43 w 109"/>
              <a:gd name="T17" fmla="*/ 152 h 178"/>
              <a:gd name="T18" fmla="*/ 62 w 109"/>
              <a:gd name="T19" fmla="*/ 178 h 178"/>
              <a:gd name="T20" fmla="*/ 82 w 109"/>
              <a:gd name="T21" fmla="*/ 160 h 178"/>
              <a:gd name="T22" fmla="*/ 99 w 109"/>
              <a:gd name="T23" fmla="*/ 138 h 178"/>
              <a:gd name="T24" fmla="*/ 102 w 109"/>
              <a:gd name="T25" fmla="*/ 96 h 178"/>
              <a:gd name="T26" fmla="*/ 109 w 109"/>
              <a:gd name="T27" fmla="*/ 53 h 178"/>
              <a:gd name="T28" fmla="*/ 106 w 109"/>
              <a:gd name="T29" fmla="*/ 27 h 178"/>
              <a:gd name="T30" fmla="*/ 77 w 109"/>
              <a:gd name="T31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78">
                <a:moveTo>
                  <a:pt x="77" y="0"/>
                </a:moveTo>
                <a:lnTo>
                  <a:pt x="42" y="5"/>
                </a:lnTo>
                <a:lnTo>
                  <a:pt x="29" y="24"/>
                </a:lnTo>
                <a:lnTo>
                  <a:pt x="14" y="34"/>
                </a:lnTo>
                <a:lnTo>
                  <a:pt x="6" y="46"/>
                </a:lnTo>
                <a:lnTo>
                  <a:pt x="0" y="80"/>
                </a:lnTo>
                <a:lnTo>
                  <a:pt x="18" y="86"/>
                </a:lnTo>
                <a:lnTo>
                  <a:pt x="32" y="126"/>
                </a:lnTo>
                <a:lnTo>
                  <a:pt x="43" y="152"/>
                </a:lnTo>
                <a:lnTo>
                  <a:pt x="62" y="178"/>
                </a:lnTo>
                <a:lnTo>
                  <a:pt x="82" y="160"/>
                </a:lnTo>
                <a:lnTo>
                  <a:pt x="99" y="138"/>
                </a:lnTo>
                <a:lnTo>
                  <a:pt x="102" y="96"/>
                </a:lnTo>
                <a:lnTo>
                  <a:pt x="109" y="53"/>
                </a:lnTo>
                <a:lnTo>
                  <a:pt x="106" y="27"/>
                </a:lnTo>
                <a:lnTo>
                  <a:pt x="77" y="0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4067944" y="3402807"/>
            <a:ext cx="1316038" cy="1531144"/>
          </a:xfrm>
          <a:custGeom>
            <a:avLst/>
            <a:gdLst>
              <a:gd name="T0" fmla="*/ 0 w 829"/>
              <a:gd name="T1" fmla="*/ 1286 h 1286"/>
              <a:gd name="T2" fmla="*/ 90 w 829"/>
              <a:gd name="T3" fmla="*/ 1267 h 1286"/>
              <a:gd name="T4" fmla="*/ 173 w 829"/>
              <a:gd name="T5" fmla="*/ 1206 h 1286"/>
              <a:gd name="T6" fmla="*/ 231 w 829"/>
              <a:gd name="T7" fmla="*/ 1100 h 1286"/>
              <a:gd name="T8" fmla="*/ 276 w 829"/>
              <a:gd name="T9" fmla="*/ 985 h 1286"/>
              <a:gd name="T10" fmla="*/ 426 w 829"/>
              <a:gd name="T11" fmla="*/ 905 h 1286"/>
              <a:gd name="T12" fmla="*/ 557 w 829"/>
              <a:gd name="T13" fmla="*/ 873 h 1286"/>
              <a:gd name="T14" fmla="*/ 672 w 829"/>
              <a:gd name="T15" fmla="*/ 659 h 1286"/>
              <a:gd name="T16" fmla="*/ 736 w 829"/>
              <a:gd name="T17" fmla="*/ 432 h 1286"/>
              <a:gd name="T18" fmla="*/ 784 w 829"/>
              <a:gd name="T19" fmla="*/ 195 h 1286"/>
              <a:gd name="T20" fmla="*/ 829 w 829"/>
              <a:gd name="T21" fmla="*/ 0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9" h="1286">
                <a:moveTo>
                  <a:pt x="0" y="1286"/>
                </a:moveTo>
                <a:cubicBezTo>
                  <a:pt x="30" y="1283"/>
                  <a:pt x="61" y="1280"/>
                  <a:pt x="90" y="1267"/>
                </a:cubicBezTo>
                <a:cubicBezTo>
                  <a:pt x="119" y="1254"/>
                  <a:pt x="150" y="1234"/>
                  <a:pt x="173" y="1206"/>
                </a:cubicBezTo>
                <a:cubicBezTo>
                  <a:pt x="196" y="1178"/>
                  <a:pt x="214" y="1137"/>
                  <a:pt x="231" y="1100"/>
                </a:cubicBezTo>
                <a:cubicBezTo>
                  <a:pt x="248" y="1063"/>
                  <a:pt x="244" y="1017"/>
                  <a:pt x="276" y="985"/>
                </a:cubicBezTo>
                <a:cubicBezTo>
                  <a:pt x="308" y="953"/>
                  <a:pt x="379" y="924"/>
                  <a:pt x="426" y="905"/>
                </a:cubicBezTo>
                <a:cubicBezTo>
                  <a:pt x="473" y="886"/>
                  <a:pt x="516" y="914"/>
                  <a:pt x="557" y="873"/>
                </a:cubicBezTo>
                <a:cubicBezTo>
                  <a:pt x="598" y="832"/>
                  <a:pt x="642" y="732"/>
                  <a:pt x="672" y="659"/>
                </a:cubicBezTo>
                <a:cubicBezTo>
                  <a:pt x="702" y="586"/>
                  <a:pt x="717" y="509"/>
                  <a:pt x="736" y="432"/>
                </a:cubicBezTo>
                <a:cubicBezTo>
                  <a:pt x="755" y="355"/>
                  <a:pt x="768" y="267"/>
                  <a:pt x="784" y="195"/>
                </a:cubicBezTo>
                <a:cubicBezTo>
                  <a:pt x="800" y="123"/>
                  <a:pt x="822" y="33"/>
                  <a:pt x="829" y="0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5076056" y="2044303"/>
            <a:ext cx="645294" cy="1358503"/>
          </a:xfrm>
          <a:custGeom>
            <a:avLst/>
            <a:gdLst>
              <a:gd name="T0" fmla="*/ 143 w 288"/>
              <a:gd name="T1" fmla="*/ 861 h 861"/>
              <a:gd name="T2" fmla="*/ 191 w 288"/>
              <a:gd name="T3" fmla="*/ 704 h 861"/>
              <a:gd name="T4" fmla="*/ 274 w 288"/>
              <a:gd name="T5" fmla="*/ 528 h 861"/>
              <a:gd name="T6" fmla="*/ 274 w 288"/>
              <a:gd name="T7" fmla="*/ 397 h 861"/>
              <a:gd name="T8" fmla="*/ 204 w 288"/>
              <a:gd name="T9" fmla="*/ 275 h 861"/>
              <a:gd name="T10" fmla="*/ 98 w 288"/>
              <a:gd name="T11" fmla="*/ 211 h 861"/>
              <a:gd name="T12" fmla="*/ 25 w 288"/>
              <a:gd name="T13" fmla="*/ 185 h 861"/>
              <a:gd name="T14" fmla="*/ 2 w 288"/>
              <a:gd name="T15" fmla="*/ 125 h 861"/>
              <a:gd name="T16" fmla="*/ 12 w 288"/>
              <a:gd name="T17" fmla="*/ 67 h 861"/>
              <a:gd name="T18" fmla="*/ 18 w 288"/>
              <a:gd name="T19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861">
                <a:moveTo>
                  <a:pt x="143" y="861"/>
                </a:moveTo>
                <a:cubicBezTo>
                  <a:pt x="156" y="810"/>
                  <a:pt x="169" y="760"/>
                  <a:pt x="191" y="704"/>
                </a:cubicBezTo>
                <a:cubicBezTo>
                  <a:pt x="213" y="648"/>
                  <a:pt x="260" y="579"/>
                  <a:pt x="274" y="528"/>
                </a:cubicBezTo>
                <a:cubicBezTo>
                  <a:pt x="288" y="477"/>
                  <a:pt x="286" y="439"/>
                  <a:pt x="274" y="397"/>
                </a:cubicBezTo>
                <a:cubicBezTo>
                  <a:pt x="262" y="355"/>
                  <a:pt x="233" y="306"/>
                  <a:pt x="204" y="275"/>
                </a:cubicBezTo>
                <a:cubicBezTo>
                  <a:pt x="175" y="244"/>
                  <a:pt x="128" y="226"/>
                  <a:pt x="98" y="211"/>
                </a:cubicBezTo>
                <a:cubicBezTo>
                  <a:pt x="68" y="196"/>
                  <a:pt x="41" y="199"/>
                  <a:pt x="25" y="185"/>
                </a:cubicBezTo>
                <a:cubicBezTo>
                  <a:pt x="9" y="171"/>
                  <a:pt x="4" y="145"/>
                  <a:pt x="2" y="125"/>
                </a:cubicBezTo>
                <a:cubicBezTo>
                  <a:pt x="0" y="105"/>
                  <a:pt x="9" y="88"/>
                  <a:pt x="12" y="67"/>
                </a:cubicBezTo>
                <a:cubicBezTo>
                  <a:pt x="15" y="46"/>
                  <a:pt x="17" y="10"/>
                  <a:pt x="18" y="0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4067944" y="3256360"/>
            <a:ext cx="295275" cy="1646634"/>
          </a:xfrm>
          <a:custGeom>
            <a:avLst/>
            <a:gdLst>
              <a:gd name="T0" fmla="*/ 5 w 186"/>
              <a:gd name="T1" fmla="*/ 4 h 1383"/>
              <a:gd name="T2" fmla="*/ 62 w 186"/>
              <a:gd name="T3" fmla="*/ 14 h 1383"/>
              <a:gd name="T4" fmla="*/ 130 w 186"/>
              <a:gd name="T5" fmla="*/ 91 h 1383"/>
              <a:gd name="T6" fmla="*/ 168 w 186"/>
              <a:gd name="T7" fmla="*/ 193 h 1383"/>
              <a:gd name="T8" fmla="*/ 181 w 186"/>
              <a:gd name="T9" fmla="*/ 321 h 1383"/>
              <a:gd name="T10" fmla="*/ 139 w 186"/>
              <a:gd name="T11" fmla="*/ 494 h 1383"/>
              <a:gd name="T12" fmla="*/ 101 w 186"/>
              <a:gd name="T13" fmla="*/ 705 h 1383"/>
              <a:gd name="T14" fmla="*/ 75 w 186"/>
              <a:gd name="T15" fmla="*/ 907 h 1383"/>
              <a:gd name="T16" fmla="*/ 50 w 186"/>
              <a:gd name="T17" fmla="*/ 1057 h 1383"/>
              <a:gd name="T18" fmla="*/ 21 w 186"/>
              <a:gd name="T19" fmla="*/ 1182 h 1383"/>
              <a:gd name="T20" fmla="*/ 2 w 186"/>
              <a:gd name="T21" fmla="*/ 1335 h 1383"/>
              <a:gd name="T22" fmla="*/ 8 w 186"/>
              <a:gd name="T23" fmla="*/ 1383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6" h="1383">
                <a:moveTo>
                  <a:pt x="5" y="4"/>
                </a:moveTo>
                <a:cubicBezTo>
                  <a:pt x="23" y="2"/>
                  <a:pt x="41" y="0"/>
                  <a:pt x="62" y="14"/>
                </a:cubicBezTo>
                <a:cubicBezTo>
                  <a:pt x="83" y="28"/>
                  <a:pt x="112" y="61"/>
                  <a:pt x="130" y="91"/>
                </a:cubicBezTo>
                <a:cubicBezTo>
                  <a:pt x="148" y="121"/>
                  <a:pt x="160" y="155"/>
                  <a:pt x="168" y="193"/>
                </a:cubicBezTo>
                <a:cubicBezTo>
                  <a:pt x="176" y="231"/>
                  <a:pt x="186" y="271"/>
                  <a:pt x="181" y="321"/>
                </a:cubicBezTo>
                <a:cubicBezTo>
                  <a:pt x="176" y="371"/>
                  <a:pt x="152" y="430"/>
                  <a:pt x="139" y="494"/>
                </a:cubicBezTo>
                <a:cubicBezTo>
                  <a:pt x="126" y="558"/>
                  <a:pt x="112" y="636"/>
                  <a:pt x="101" y="705"/>
                </a:cubicBezTo>
                <a:cubicBezTo>
                  <a:pt x="90" y="774"/>
                  <a:pt x="83" y="848"/>
                  <a:pt x="75" y="907"/>
                </a:cubicBezTo>
                <a:cubicBezTo>
                  <a:pt x="67" y="966"/>
                  <a:pt x="59" y="1011"/>
                  <a:pt x="50" y="1057"/>
                </a:cubicBezTo>
                <a:cubicBezTo>
                  <a:pt x="41" y="1103"/>
                  <a:pt x="29" y="1136"/>
                  <a:pt x="21" y="1182"/>
                </a:cubicBezTo>
                <a:cubicBezTo>
                  <a:pt x="13" y="1228"/>
                  <a:pt x="4" y="1302"/>
                  <a:pt x="2" y="1335"/>
                </a:cubicBezTo>
                <a:cubicBezTo>
                  <a:pt x="0" y="1368"/>
                  <a:pt x="5" y="1377"/>
                  <a:pt x="8" y="1383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4748213" y="2105025"/>
            <a:ext cx="100012" cy="7501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3382963" y="2251473"/>
            <a:ext cx="464344" cy="1018390"/>
          </a:xfrm>
          <a:custGeom>
            <a:avLst/>
            <a:gdLst>
              <a:gd name="T0" fmla="*/ 184 w 198"/>
              <a:gd name="T1" fmla="*/ 3 h 767"/>
              <a:gd name="T2" fmla="*/ 133 w 198"/>
              <a:gd name="T3" fmla="*/ 0 h 767"/>
              <a:gd name="T4" fmla="*/ 97 w 198"/>
              <a:gd name="T5" fmla="*/ 29 h 767"/>
              <a:gd name="T6" fmla="*/ 57 w 198"/>
              <a:gd name="T7" fmla="*/ 80 h 767"/>
              <a:gd name="T8" fmla="*/ 53 w 198"/>
              <a:gd name="T9" fmla="*/ 138 h 767"/>
              <a:gd name="T10" fmla="*/ 38 w 198"/>
              <a:gd name="T11" fmla="*/ 171 h 767"/>
              <a:gd name="T12" fmla="*/ 30 w 198"/>
              <a:gd name="T13" fmla="*/ 311 h 767"/>
              <a:gd name="T14" fmla="*/ 9 w 198"/>
              <a:gd name="T15" fmla="*/ 349 h 767"/>
              <a:gd name="T16" fmla="*/ 9 w 198"/>
              <a:gd name="T17" fmla="*/ 363 h 767"/>
              <a:gd name="T18" fmla="*/ 24 w 198"/>
              <a:gd name="T19" fmla="*/ 399 h 767"/>
              <a:gd name="T20" fmla="*/ 24 w 198"/>
              <a:gd name="T21" fmla="*/ 423 h 767"/>
              <a:gd name="T22" fmla="*/ 38 w 198"/>
              <a:gd name="T23" fmla="*/ 450 h 767"/>
              <a:gd name="T24" fmla="*/ 14 w 198"/>
              <a:gd name="T25" fmla="*/ 525 h 767"/>
              <a:gd name="T26" fmla="*/ 0 w 198"/>
              <a:gd name="T27" fmla="*/ 549 h 767"/>
              <a:gd name="T28" fmla="*/ 9 w 198"/>
              <a:gd name="T29" fmla="*/ 611 h 767"/>
              <a:gd name="T30" fmla="*/ 8 w 198"/>
              <a:gd name="T31" fmla="*/ 639 h 767"/>
              <a:gd name="T32" fmla="*/ 30 w 198"/>
              <a:gd name="T33" fmla="*/ 650 h 767"/>
              <a:gd name="T34" fmla="*/ 30 w 198"/>
              <a:gd name="T35" fmla="*/ 698 h 767"/>
              <a:gd name="T36" fmla="*/ 21 w 198"/>
              <a:gd name="T37" fmla="*/ 749 h 767"/>
              <a:gd name="T38" fmla="*/ 22 w 198"/>
              <a:gd name="T39" fmla="*/ 765 h 767"/>
              <a:gd name="T40" fmla="*/ 78 w 198"/>
              <a:gd name="T41" fmla="*/ 767 h 767"/>
              <a:gd name="T42" fmla="*/ 91 w 198"/>
              <a:gd name="T43" fmla="*/ 727 h 767"/>
              <a:gd name="T44" fmla="*/ 112 w 198"/>
              <a:gd name="T45" fmla="*/ 701 h 767"/>
              <a:gd name="T46" fmla="*/ 120 w 198"/>
              <a:gd name="T47" fmla="*/ 666 h 767"/>
              <a:gd name="T48" fmla="*/ 139 w 198"/>
              <a:gd name="T49" fmla="*/ 631 h 767"/>
              <a:gd name="T50" fmla="*/ 118 w 198"/>
              <a:gd name="T51" fmla="*/ 602 h 767"/>
              <a:gd name="T52" fmla="*/ 117 w 198"/>
              <a:gd name="T53" fmla="*/ 573 h 767"/>
              <a:gd name="T54" fmla="*/ 91 w 198"/>
              <a:gd name="T55" fmla="*/ 568 h 767"/>
              <a:gd name="T56" fmla="*/ 57 w 198"/>
              <a:gd name="T57" fmla="*/ 539 h 767"/>
              <a:gd name="T58" fmla="*/ 85 w 198"/>
              <a:gd name="T59" fmla="*/ 487 h 767"/>
              <a:gd name="T60" fmla="*/ 88 w 198"/>
              <a:gd name="T61" fmla="*/ 456 h 767"/>
              <a:gd name="T62" fmla="*/ 105 w 198"/>
              <a:gd name="T63" fmla="*/ 432 h 767"/>
              <a:gd name="T64" fmla="*/ 115 w 198"/>
              <a:gd name="T65" fmla="*/ 455 h 767"/>
              <a:gd name="T66" fmla="*/ 110 w 198"/>
              <a:gd name="T67" fmla="*/ 487 h 767"/>
              <a:gd name="T68" fmla="*/ 131 w 198"/>
              <a:gd name="T69" fmla="*/ 480 h 767"/>
              <a:gd name="T70" fmla="*/ 149 w 198"/>
              <a:gd name="T71" fmla="*/ 439 h 767"/>
              <a:gd name="T72" fmla="*/ 141 w 198"/>
              <a:gd name="T73" fmla="*/ 400 h 767"/>
              <a:gd name="T74" fmla="*/ 149 w 198"/>
              <a:gd name="T75" fmla="*/ 363 h 767"/>
              <a:gd name="T76" fmla="*/ 161 w 198"/>
              <a:gd name="T77" fmla="*/ 317 h 767"/>
              <a:gd name="T78" fmla="*/ 153 w 198"/>
              <a:gd name="T79" fmla="*/ 287 h 767"/>
              <a:gd name="T80" fmla="*/ 171 w 198"/>
              <a:gd name="T81" fmla="*/ 229 h 767"/>
              <a:gd name="T82" fmla="*/ 177 w 198"/>
              <a:gd name="T83" fmla="*/ 162 h 767"/>
              <a:gd name="T84" fmla="*/ 173 w 198"/>
              <a:gd name="T85" fmla="*/ 128 h 767"/>
              <a:gd name="T86" fmla="*/ 187 w 198"/>
              <a:gd name="T87" fmla="*/ 96 h 767"/>
              <a:gd name="T88" fmla="*/ 184 w 198"/>
              <a:gd name="T89" fmla="*/ 61 h 767"/>
              <a:gd name="T90" fmla="*/ 198 w 198"/>
              <a:gd name="T91" fmla="*/ 21 h 767"/>
              <a:gd name="T92" fmla="*/ 184 w 198"/>
              <a:gd name="T93" fmla="*/ 3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8" h="767">
                <a:moveTo>
                  <a:pt x="184" y="3"/>
                </a:moveTo>
                <a:lnTo>
                  <a:pt x="133" y="0"/>
                </a:lnTo>
                <a:lnTo>
                  <a:pt x="97" y="29"/>
                </a:lnTo>
                <a:lnTo>
                  <a:pt x="57" y="80"/>
                </a:lnTo>
                <a:lnTo>
                  <a:pt x="53" y="138"/>
                </a:lnTo>
                <a:lnTo>
                  <a:pt x="38" y="171"/>
                </a:lnTo>
                <a:lnTo>
                  <a:pt x="30" y="311"/>
                </a:lnTo>
                <a:lnTo>
                  <a:pt x="9" y="349"/>
                </a:lnTo>
                <a:lnTo>
                  <a:pt x="9" y="363"/>
                </a:lnTo>
                <a:lnTo>
                  <a:pt x="24" y="399"/>
                </a:lnTo>
                <a:lnTo>
                  <a:pt x="24" y="423"/>
                </a:lnTo>
                <a:lnTo>
                  <a:pt x="38" y="450"/>
                </a:lnTo>
                <a:lnTo>
                  <a:pt x="14" y="525"/>
                </a:lnTo>
                <a:lnTo>
                  <a:pt x="0" y="549"/>
                </a:lnTo>
                <a:lnTo>
                  <a:pt x="9" y="611"/>
                </a:lnTo>
                <a:lnTo>
                  <a:pt x="8" y="639"/>
                </a:lnTo>
                <a:lnTo>
                  <a:pt x="30" y="650"/>
                </a:lnTo>
                <a:lnTo>
                  <a:pt x="30" y="698"/>
                </a:lnTo>
                <a:lnTo>
                  <a:pt x="21" y="749"/>
                </a:lnTo>
                <a:lnTo>
                  <a:pt x="22" y="765"/>
                </a:lnTo>
                <a:lnTo>
                  <a:pt x="78" y="767"/>
                </a:lnTo>
                <a:lnTo>
                  <a:pt x="91" y="727"/>
                </a:lnTo>
                <a:lnTo>
                  <a:pt x="112" y="701"/>
                </a:lnTo>
                <a:lnTo>
                  <a:pt x="120" y="666"/>
                </a:lnTo>
                <a:lnTo>
                  <a:pt x="139" y="631"/>
                </a:lnTo>
                <a:lnTo>
                  <a:pt x="118" y="602"/>
                </a:lnTo>
                <a:lnTo>
                  <a:pt x="117" y="573"/>
                </a:lnTo>
                <a:lnTo>
                  <a:pt x="91" y="568"/>
                </a:lnTo>
                <a:lnTo>
                  <a:pt x="57" y="539"/>
                </a:lnTo>
                <a:lnTo>
                  <a:pt x="85" y="487"/>
                </a:lnTo>
                <a:lnTo>
                  <a:pt x="88" y="456"/>
                </a:lnTo>
                <a:lnTo>
                  <a:pt x="105" y="432"/>
                </a:lnTo>
                <a:lnTo>
                  <a:pt x="115" y="455"/>
                </a:lnTo>
                <a:lnTo>
                  <a:pt x="110" y="487"/>
                </a:lnTo>
                <a:lnTo>
                  <a:pt x="131" y="480"/>
                </a:lnTo>
                <a:lnTo>
                  <a:pt x="149" y="439"/>
                </a:lnTo>
                <a:lnTo>
                  <a:pt x="141" y="400"/>
                </a:lnTo>
                <a:lnTo>
                  <a:pt x="149" y="363"/>
                </a:lnTo>
                <a:lnTo>
                  <a:pt x="161" y="317"/>
                </a:lnTo>
                <a:lnTo>
                  <a:pt x="153" y="287"/>
                </a:lnTo>
                <a:lnTo>
                  <a:pt x="171" y="229"/>
                </a:lnTo>
                <a:lnTo>
                  <a:pt x="177" y="162"/>
                </a:lnTo>
                <a:lnTo>
                  <a:pt x="173" y="128"/>
                </a:lnTo>
                <a:lnTo>
                  <a:pt x="187" y="96"/>
                </a:lnTo>
                <a:lnTo>
                  <a:pt x="184" y="61"/>
                </a:lnTo>
                <a:lnTo>
                  <a:pt x="198" y="21"/>
                </a:lnTo>
                <a:lnTo>
                  <a:pt x="184" y="3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2637593" y="844154"/>
            <a:ext cx="482600" cy="1044952"/>
          </a:xfrm>
          <a:prstGeom prst="rect">
            <a:avLst/>
          </a:prstGeom>
          <a:solidFill>
            <a:srgbClr val="0033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ea typeface="SimHei" pitchFamily="49" charset="-122"/>
              </a:rPr>
              <a:t>南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2483197" y="2044303"/>
            <a:ext cx="822325" cy="271463"/>
          </a:xfrm>
          <a:prstGeom prst="wedgeRectCallout">
            <a:avLst>
              <a:gd name="adj1" fmla="val 98981"/>
              <a:gd name="adj2" fmla="val -34322"/>
            </a:avLst>
          </a:prstGeom>
          <a:solidFill>
            <a:srgbClr val="6600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ea typeface="SimHei" pitchFamily="49" charset="-122"/>
              </a:rPr>
              <a:t>耶利哥</a:t>
            </a: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4104413" y="1426547"/>
            <a:ext cx="822325" cy="271463"/>
          </a:xfrm>
          <a:prstGeom prst="wedgeRectCallout">
            <a:avLst>
              <a:gd name="adj1" fmla="val -76060"/>
              <a:gd name="adj2" fmla="val 27630"/>
            </a:avLst>
          </a:prstGeom>
          <a:solidFill>
            <a:srgbClr val="0033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ea typeface="SimHei" pitchFamily="49" charset="-122"/>
              </a:rPr>
              <a:t>約但河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6713538" y="361950"/>
            <a:ext cx="19800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zh-TW" altLang="en-US" sz="2000">
                <a:ea typeface="新細明體" charset="-120"/>
              </a:rPr>
              <a:t> </a:t>
            </a:r>
            <a:r>
              <a:rPr lang="zh-TW" altLang="en-US" sz="2000">
                <a:ea typeface="SimHei" pitchFamily="49" charset="-122"/>
              </a:rPr>
              <a:t>流便</a:t>
            </a: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zh-TW" altLang="en-US" sz="2000">
                <a:ea typeface="新細明體" charset="-120"/>
              </a:rPr>
              <a:t> </a:t>
            </a:r>
            <a:r>
              <a:rPr lang="zh-TW" altLang="en-US" sz="2000">
                <a:ea typeface="SimHei" pitchFamily="49" charset="-122"/>
              </a:rPr>
              <a:t>迦得</a:t>
            </a: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zh-TW" altLang="en-US" sz="2000">
                <a:ea typeface="新細明體" charset="-120"/>
              </a:rPr>
              <a:t> </a:t>
            </a:r>
            <a:r>
              <a:rPr lang="zh-TW" altLang="en-US" sz="2000">
                <a:ea typeface="SimHei" pitchFamily="49" charset="-122"/>
              </a:rPr>
              <a:t>瑪拿西半支派</a:t>
            </a:r>
          </a:p>
        </p:txBody>
      </p:sp>
      <p:sp>
        <p:nvSpPr>
          <p:cNvPr id="5138" name="AutoShape 18"/>
          <p:cNvSpPr>
            <a:spLocks noChangeArrowheads="1"/>
          </p:cNvSpPr>
          <p:nvPr/>
        </p:nvSpPr>
        <p:spPr bwMode="auto">
          <a:xfrm>
            <a:off x="6096001" y="628651"/>
            <a:ext cx="612775" cy="431006"/>
          </a:xfrm>
          <a:prstGeom prst="rightArrow">
            <a:avLst>
              <a:gd name="adj1" fmla="val 44750"/>
              <a:gd name="adj2" fmla="val 530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3372645" y="4032647"/>
            <a:ext cx="822325" cy="271463"/>
          </a:xfrm>
          <a:prstGeom prst="wedgeRectCallout">
            <a:avLst>
              <a:gd name="adj1" fmla="val 56110"/>
              <a:gd name="adj2" fmla="val -1855"/>
            </a:avLst>
          </a:prstGeom>
          <a:solidFill>
            <a:srgbClr val="FF0000">
              <a:alpha val="80000"/>
            </a:srgbClr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ea typeface="SimHei" pitchFamily="49" charset="-122"/>
              </a:rPr>
              <a:t>以東</a:t>
            </a:r>
            <a:endParaRPr lang="zh-TW" altLang="en-US" sz="1600" dirty="0">
              <a:solidFill>
                <a:schemeClr val="bg1"/>
              </a:solidFill>
              <a:ea typeface="SimHei" pitchFamily="49" charset="-122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065487" y="2855119"/>
            <a:ext cx="822325" cy="271463"/>
          </a:xfrm>
          <a:prstGeom prst="wedgeRectCallout">
            <a:avLst>
              <a:gd name="adj1" fmla="val 56110"/>
              <a:gd name="adj2" fmla="val -1855"/>
            </a:avLst>
          </a:prstGeom>
          <a:solidFill>
            <a:srgbClr val="FF0000">
              <a:alpha val="80000"/>
            </a:srgbClr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ea typeface="SimHei" pitchFamily="49" charset="-122"/>
              </a:rPr>
              <a:t>摩押</a:t>
            </a:r>
            <a:endParaRPr lang="zh-TW" altLang="en-US" sz="1600" dirty="0">
              <a:solidFill>
                <a:schemeClr val="bg1"/>
              </a:solidFill>
              <a:ea typeface="SimHei" pitchFamily="49" charset="-122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5563730" y="2081629"/>
            <a:ext cx="822325" cy="271463"/>
          </a:xfrm>
          <a:prstGeom prst="wedgeRectCallout">
            <a:avLst>
              <a:gd name="adj1" fmla="val 56110"/>
              <a:gd name="adj2" fmla="val -1855"/>
            </a:avLst>
          </a:prstGeom>
          <a:solidFill>
            <a:srgbClr val="FF0000">
              <a:alpha val="80000"/>
            </a:srgbClr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ea typeface="SimHei" pitchFamily="49" charset="-122"/>
              </a:rPr>
              <a:t>阿捫</a:t>
            </a:r>
            <a:endParaRPr lang="zh-TW" altLang="en-US" sz="1600" dirty="0">
              <a:solidFill>
                <a:schemeClr val="bg1"/>
              </a:solidFill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020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30" grpId="0" animBg="1"/>
      <p:bldP spid="5133" grpId="0" animBg="1"/>
      <p:bldP spid="5137" grpId="0"/>
      <p:bldP spid="5138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407158"/>
            <a:ext cx="514806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H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進佔的前奏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 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整裝待發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  <a:cs typeface="新細明體" pitchFamily="18" charset="-120"/>
            </a:endParaRPr>
          </a:p>
        </p:txBody>
      </p:sp>
      <p:pic>
        <p:nvPicPr>
          <p:cNvPr id="9217" name="Picture 1" descr="約旦河流經以色列、巴勒斯坦和約旦邊界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765">
            <a:off x="1089060" y="2108175"/>
            <a:ext cx="3600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592" y="1222767"/>
            <a:ext cx="3935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HK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itchFamily="18" charset="0"/>
              </a:rPr>
              <a:t>第三章：過約旦河</a:t>
            </a:r>
            <a:endParaRPr kumimoji="1" lang="zh-TW" altLang="zh-HK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隸書體W7(P)" panose="03000700000000000000" pitchFamily="66" charset="-120"/>
              <a:ea typeface="華康隸書體W7(P)" panose="03000700000000000000" pitchFamily="66" charset="-120"/>
              <a:cs typeface="新細明體" pitchFamily="18" charset="-120"/>
            </a:endParaRPr>
          </a:p>
        </p:txBody>
      </p:sp>
      <p:pic>
        <p:nvPicPr>
          <p:cNvPr id="9220" name="irc_mi" descr="http://photo.hanyu.iciba.com/upload/encyclopedia_2/76/d3/bk_76d32643ac4f76d123ab25ca87136629_h8yoGt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758">
            <a:off x="4978242" y="1027002"/>
            <a:ext cx="3667279" cy="297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3772" r="11817" b="32896"/>
          <a:stretch/>
        </p:blipFill>
        <p:spPr bwMode="auto">
          <a:xfrm>
            <a:off x="0" y="4730"/>
            <a:ext cx="9144000" cy="523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2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p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4470400" y="3448050"/>
            <a:ext cx="228600" cy="17145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7423150" y="3932635"/>
            <a:ext cx="228600" cy="171450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2915817" y="3614738"/>
            <a:ext cx="1241848" cy="403622"/>
          </a:xfrm>
          <a:prstGeom prst="wedgeRectCallout">
            <a:avLst>
              <a:gd name="adj1" fmla="val 81222"/>
              <a:gd name="adj2" fmla="val -59245"/>
            </a:avLst>
          </a:prstGeom>
          <a:solidFill>
            <a:srgbClr val="66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dirty="0">
                <a:solidFill>
                  <a:schemeClr val="bg1"/>
                </a:solidFill>
                <a:ea typeface="SimHei" pitchFamily="49" charset="-122"/>
              </a:rPr>
              <a:t>耶利哥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8100392" y="4019336"/>
            <a:ext cx="771525" cy="386953"/>
          </a:xfrm>
          <a:prstGeom prst="wedgeRectCallout">
            <a:avLst>
              <a:gd name="adj1" fmla="val -85389"/>
              <a:gd name="adj2" fmla="val -44537"/>
            </a:avLst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dirty="0">
                <a:solidFill>
                  <a:schemeClr val="bg1"/>
                </a:solidFill>
                <a:ea typeface="SimHei" pitchFamily="49" charset="-122"/>
              </a:rPr>
              <a:t>什亭</a:t>
            </a:r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5943601" y="3546872"/>
            <a:ext cx="1254125" cy="509588"/>
          </a:xfrm>
          <a:custGeom>
            <a:avLst/>
            <a:gdLst>
              <a:gd name="T0" fmla="*/ 790 w 790"/>
              <a:gd name="T1" fmla="*/ 428 h 428"/>
              <a:gd name="T2" fmla="*/ 411 w 790"/>
              <a:gd name="T3" fmla="*/ 156 h 428"/>
              <a:gd name="T4" fmla="*/ 0 w 790"/>
              <a:gd name="T5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0" h="428">
                <a:moveTo>
                  <a:pt x="790" y="428"/>
                </a:moveTo>
                <a:cubicBezTo>
                  <a:pt x="666" y="327"/>
                  <a:pt x="543" y="227"/>
                  <a:pt x="411" y="156"/>
                </a:cubicBezTo>
                <a:cubicBezTo>
                  <a:pt x="279" y="85"/>
                  <a:pt x="139" y="42"/>
                  <a:pt x="0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5326063" y="1"/>
            <a:ext cx="741362" cy="4918472"/>
          </a:xfrm>
          <a:custGeom>
            <a:avLst/>
            <a:gdLst>
              <a:gd name="T0" fmla="*/ 455 w 467"/>
              <a:gd name="T1" fmla="*/ 4131 h 4131"/>
              <a:gd name="T2" fmla="*/ 455 w 467"/>
              <a:gd name="T3" fmla="*/ 4049 h 4131"/>
              <a:gd name="T4" fmla="*/ 381 w 467"/>
              <a:gd name="T5" fmla="*/ 3966 h 4131"/>
              <a:gd name="T6" fmla="*/ 397 w 467"/>
              <a:gd name="T7" fmla="*/ 3810 h 4131"/>
              <a:gd name="T8" fmla="*/ 364 w 467"/>
              <a:gd name="T9" fmla="*/ 3678 h 4131"/>
              <a:gd name="T10" fmla="*/ 331 w 467"/>
              <a:gd name="T11" fmla="*/ 3596 h 4131"/>
              <a:gd name="T12" fmla="*/ 356 w 467"/>
              <a:gd name="T13" fmla="*/ 3489 h 4131"/>
              <a:gd name="T14" fmla="*/ 373 w 467"/>
              <a:gd name="T15" fmla="*/ 3341 h 4131"/>
              <a:gd name="T16" fmla="*/ 307 w 467"/>
              <a:gd name="T17" fmla="*/ 3259 h 4131"/>
              <a:gd name="T18" fmla="*/ 274 w 467"/>
              <a:gd name="T19" fmla="*/ 3201 h 4131"/>
              <a:gd name="T20" fmla="*/ 274 w 467"/>
              <a:gd name="T21" fmla="*/ 3127 h 4131"/>
              <a:gd name="T22" fmla="*/ 373 w 467"/>
              <a:gd name="T23" fmla="*/ 3061 h 4131"/>
              <a:gd name="T24" fmla="*/ 373 w 467"/>
              <a:gd name="T25" fmla="*/ 2930 h 4131"/>
              <a:gd name="T26" fmla="*/ 298 w 467"/>
              <a:gd name="T27" fmla="*/ 2814 h 4131"/>
              <a:gd name="T28" fmla="*/ 241 w 467"/>
              <a:gd name="T29" fmla="*/ 2740 h 4131"/>
              <a:gd name="T30" fmla="*/ 183 w 467"/>
              <a:gd name="T31" fmla="*/ 2543 h 4131"/>
              <a:gd name="T32" fmla="*/ 266 w 467"/>
              <a:gd name="T33" fmla="*/ 2321 h 4131"/>
              <a:gd name="T34" fmla="*/ 364 w 467"/>
              <a:gd name="T35" fmla="*/ 2288 h 4131"/>
              <a:gd name="T36" fmla="*/ 373 w 467"/>
              <a:gd name="T37" fmla="*/ 2107 h 4131"/>
              <a:gd name="T38" fmla="*/ 331 w 467"/>
              <a:gd name="T39" fmla="*/ 1926 h 4131"/>
              <a:gd name="T40" fmla="*/ 315 w 467"/>
              <a:gd name="T41" fmla="*/ 1786 h 4131"/>
              <a:gd name="T42" fmla="*/ 257 w 467"/>
              <a:gd name="T43" fmla="*/ 1745 h 4131"/>
              <a:gd name="T44" fmla="*/ 282 w 467"/>
              <a:gd name="T45" fmla="*/ 1629 h 4131"/>
              <a:gd name="T46" fmla="*/ 208 w 467"/>
              <a:gd name="T47" fmla="*/ 1506 h 4131"/>
              <a:gd name="T48" fmla="*/ 208 w 467"/>
              <a:gd name="T49" fmla="*/ 1432 h 4131"/>
              <a:gd name="T50" fmla="*/ 150 w 467"/>
              <a:gd name="T51" fmla="*/ 1350 h 4131"/>
              <a:gd name="T52" fmla="*/ 76 w 467"/>
              <a:gd name="T53" fmla="*/ 1202 h 4131"/>
              <a:gd name="T54" fmla="*/ 19 w 467"/>
              <a:gd name="T55" fmla="*/ 1062 h 4131"/>
              <a:gd name="T56" fmla="*/ 192 w 467"/>
              <a:gd name="T57" fmla="*/ 930 h 4131"/>
              <a:gd name="T58" fmla="*/ 159 w 467"/>
              <a:gd name="T59" fmla="*/ 823 h 4131"/>
              <a:gd name="T60" fmla="*/ 192 w 467"/>
              <a:gd name="T61" fmla="*/ 724 h 4131"/>
              <a:gd name="T62" fmla="*/ 323 w 467"/>
              <a:gd name="T63" fmla="*/ 667 h 4131"/>
              <a:gd name="T64" fmla="*/ 298 w 467"/>
              <a:gd name="T65" fmla="*/ 543 h 4131"/>
              <a:gd name="T66" fmla="*/ 282 w 467"/>
              <a:gd name="T67" fmla="*/ 461 h 4131"/>
              <a:gd name="T68" fmla="*/ 224 w 467"/>
              <a:gd name="T69" fmla="*/ 379 h 4131"/>
              <a:gd name="T70" fmla="*/ 249 w 467"/>
              <a:gd name="T71" fmla="*/ 255 h 4131"/>
              <a:gd name="T72" fmla="*/ 323 w 467"/>
              <a:gd name="T73" fmla="*/ 198 h 4131"/>
              <a:gd name="T74" fmla="*/ 381 w 467"/>
              <a:gd name="T75" fmla="*/ 107 h 4131"/>
              <a:gd name="T76" fmla="*/ 298 w 467"/>
              <a:gd name="T77" fmla="*/ 0 h 4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7" h="4131">
                <a:moveTo>
                  <a:pt x="455" y="4131"/>
                </a:moveTo>
                <a:cubicBezTo>
                  <a:pt x="461" y="4103"/>
                  <a:pt x="467" y="4076"/>
                  <a:pt x="455" y="4049"/>
                </a:cubicBezTo>
                <a:cubicBezTo>
                  <a:pt x="443" y="4022"/>
                  <a:pt x="391" y="4006"/>
                  <a:pt x="381" y="3966"/>
                </a:cubicBezTo>
                <a:cubicBezTo>
                  <a:pt x="371" y="3926"/>
                  <a:pt x="400" y="3858"/>
                  <a:pt x="397" y="3810"/>
                </a:cubicBezTo>
                <a:cubicBezTo>
                  <a:pt x="394" y="3762"/>
                  <a:pt x="375" y="3714"/>
                  <a:pt x="364" y="3678"/>
                </a:cubicBezTo>
                <a:cubicBezTo>
                  <a:pt x="353" y="3642"/>
                  <a:pt x="332" y="3627"/>
                  <a:pt x="331" y="3596"/>
                </a:cubicBezTo>
                <a:cubicBezTo>
                  <a:pt x="330" y="3565"/>
                  <a:pt x="349" y="3531"/>
                  <a:pt x="356" y="3489"/>
                </a:cubicBezTo>
                <a:cubicBezTo>
                  <a:pt x="363" y="3447"/>
                  <a:pt x="381" y="3379"/>
                  <a:pt x="373" y="3341"/>
                </a:cubicBezTo>
                <a:cubicBezTo>
                  <a:pt x="365" y="3303"/>
                  <a:pt x="323" y="3282"/>
                  <a:pt x="307" y="3259"/>
                </a:cubicBezTo>
                <a:cubicBezTo>
                  <a:pt x="291" y="3236"/>
                  <a:pt x="279" y="3223"/>
                  <a:pt x="274" y="3201"/>
                </a:cubicBezTo>
                <a:cubicBezTo>
                  <a:pt x="269" y="3179"/>
                  <a:pt x="258" y="3150"/>
                  <a:pt x="274" y="3127"/>
                </a:cubicBezTo>
                <a:cubicBezTo>
                  <a:pt x="290" y="3104"/>
                  <a:pt x="357" y="3094"/>
                  <a:pt x="373" y="3061"/>
                </a:cubicBezTo>
                <a:cubicBezTo>
                  <a:pt x="389" y="3028"/>
                  <a:pt x="385" y="2971"/>
                  <a:pt x="373" y="2930"/>
                </a:cubicBezTo>
                <a:cubicBezTo>
                  <a:pt x="361" y="2889"/>
                  <a:pt x="320" y="2846"/>
                  <a:pt x="298" y="2814"/>
                </a:cubicBezTo>
                <a:cubicBezTo>
                  <a:pt x="276" y="2782"/>
                  <a:pt x="260" y="2785"/>
                  <a:pt x="241" y="2740"/>
                </a:cubicBezTo>
                <a:cubicBezTo>
                  <a:pt x="222" y="2695"/>
                  <a:pt x="179" y="2613"/>
                  <a:pt x="183" y="2543"/>
                </a:cubicBezTo>
                <a:cubicBezTo>
                  <a:pt x="187" y="2473"/>
                  <a:pt x="236" y="2363"/>
                  <a:pt x="266" y="2321"/>
                </a:cubicBezTo>
                <a:cubicBezTo>
                  <a:pt x="296" y="2279"/>
                  <a:pt x="346" y="2324"/>
                  <a:pt x="364" y="2288"/>
                </a:cubicBezTo>
                <a:cubicBezTo>
                  <a:pt x="382" y="2252"/>
                  <a:pt x="378" y="2167"/>
                  <a:pt x="373" y="2107"/>
                </a:cubicBezTo>
                <a:cubicBezTo>
                  <a:pt x="368" y="2047"/>
                  <a:pt x="341" y="1979"/>
                  <a:pt x="331" y="1926"/>
                </a:cubicBezTo>
                <a:cubicBezTo>
                  <a:pt x="321" y="1873"/>
                  <a:pt x="327" y="1816"/>
                  <a:pt x="315" y="1786"/>
                </a:cubicBezTo>
                <a:cubicBezTo>
                  <a:pt x="303" y="1756"/>
                  <a:pt x="262" y="1771"/>
                  <a:pt x="257" y="1745"/>
                </a:cubicBezTo>
                <a:cubicBezTo>
                  <a:pt x="252" y="1719"/>
                  <a:pt x="290" y="1669"/>
                  <a:pt x="282" y="1629"/>
                </a:cubicBezTo>
                <a:cubicBezTo>
                  <a:pt x="274" y="1589"/>
                  <a:pt x="220" y="1539"/>
                  <a:pt x="208" y="1506"/>
                </a:cubicBezTo>
                <a:cubicBezTo>
                  <a:pt x="196" y="1473"/>
                  <a:pt x="218" y="1458"/>
                  <a:pt x="208" y="1432"/>
                </a:cubicBezTo>
                <a:cubicBezTo>
                  <a:pt x="198" y="1406"/>
                  <a:pt x="172" y="1388"/>
                  <a:pt x="150" y="1350"/>
                </a:cubicBezTo>
                <a:cubicBezTo>
                  <a:pt x="128" y="1312"/>
                  <a:pt x="98" y="1250"/>
                  <a:pt x="76" y="1202"/>
                </a:cubicBezTo>
                <a:cubicBezTo>
                  <a:pt x="54" y="1154"/>
                  <a:pt x="0" y="1107"/>
                  <a:pt x="19" y="1062"/>
                </a:cubicBezTo>
                <a:cubicBezTo>
                  <a:pt x="38" y="1017"/>
                  <a:pt x="169" y="970"/>
                  <a:pt x="192" y="930"/>
                </a:cubicBezTo>
                <a:cubicBezTo>
                  <a:pt x="215" y="890"/>
                  <a:pt x="159" y="857"/>
                  <a:pt x="159" y="823"/>
                </a:cubicBezTo>
                <a:cubicBezTo>
                  <a:pt x="159" y="789"/>
                  <a:pt x="165" y="750"/>
                  <a:pt x="192" y="724"/>
                </a:cubicBezTo>
                <a:cubicBezTo>
                  <a:pt x="219" y="698"/>
                  <a:pt x="305" y="697"/>
                  <a:pt x="323" y="667"/>
                </a:cubicBezTo>
                <a:cubicBezTo>
                  <a:pt x="341" y="637"/>
                  <a:pt x="305" y="577"/>
                  <a:pt x="298" y="543"/>
                </a:cubicBezTo>
                <a:cubicBezTo>
                  <a:pt x="291" y="509"/>
                  <a:pt x="294" y="488"/>
                  <a:pt x="282" y="461"/>
                </a:cubicBezTo>
                <a:cubicBezTo>
                  <a:pt x="270" y="434"/>
                  <a:pt x="229" y="413"/>
                  <a:pt x="224" y="379"/>
                </a:cubicBezTo>
                <a:cubicBezTo>
                  <a:pt x="219" y="345"/>
                  <a:pt x="233" y="285"/>
                  <a:pt x="249" y="255"/>
                </a:cubicBezTo>
                <a:cubicBezTo>
                  <a:pt x="265" y="225"/>
                  <a:pt x="301" y="223"/>
                  <a:pt x="323" y="198"/>
                </a:cubicBezTo>
                <a:cubicBezTo>
                  <a:pt x="345" y="173"/>
                  <a:pt x="385" y="140"/>
                  <a:pt x="381" y="107"/>
                </a:cubicBezTo>
                <a:cubicBezTo>
                  <a:pt x="377" y="74"/>
                  <a:pt x="312" y="11"/>
                  <a:pt x="298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275" name="Freeform 11"/>
          <p:cNvSpPr>
            <a:spLocks/>
          </p:cNvSpPr>
          <p:nvPr/>
        </p:nvSpPr>
        <p:spPr bwMode="auto">
          <a:xfrm>
            <a:off x="5326063" y="646510"/>
            <a:ext cx="614362" cy="2924175"/>
          </a:xfrm>
          <a:custGeom>
            <a:avLst/>
            <a:gdLst>
              <a:gd name="T0" fmla="*/ 383 w 387"/>
              <a:gd name="T1" fmla="*/ 2456 h 2456"/>
              <a:gd name="T2" fmla="*/ 373 w 387"/>
              <a:gd name="T3" fmla="*/ 2387 h 2456"/>
              <a:gd name="T4" fmla="*/ 298 w 387"/>
              <a:gd name="T5" fmla="*/ 2271 h 2456"/>
              <a:gd name="T6" fmla="*/ 241 w 387"/>
              <a:gd name="T7" fmla="*/ 2197 h 2456"/>
              <a:gd name="T8" fmla="*/ 183 w 387"/>
              <a:gd name="T9" fmla="*/ 2000 h 2456"/>
              <a:gd name="T10" fmla="*/ 266 w 387"/>
              <a:gd name="T11" fmla="*/ 1778 h 2456"/>
              <a:gd name="T12" fmla="*/ 364 w 387"/>
              <a:gd name="T13" fmla="*/ 1745 h 2456"/>
              <a:gd name="T14" fmla="*/ 373 w 387"/>
              <a:gd name="T15" fmla="*/ 1564 h 2456"/>
              <a:gd name="T16" fmla="*/ 331 w 387"/>
              <a:gd name="T17" fmla="*/ 1383 h 2456"/>
              <a:gd name="T18" fmla="*/ 315 w 387"/>
              <a:gd name="T19" fmla="*/ 1243 h 2456"/>
              <a:gd name="T20" fmla="*/ 257 w 387"/>
              <a:gd name="T21" fmla="*/ 1202 h 2456"/>
              <a:gd name="T22" fmla="*/ 282 w 387"/>
              <a:gd name="T23" fmla="*/ 1086 h 2456"/>
              <a:gd name="T24" fmla="*/ 208 w 387"/>
              <a:gd name="T25" fmla="*/ 963 h 2456"/>
              <a:gd name="T26" fmla="*/ 208 w 387"/>
              <a:gd name="T27" fmla="*/ 889 h 2456"/>
              <a:gd name="T28" fmla="*/ 150 w 387"/>
              <a:gd name="T29" fmla="*/ 807 h 2456"/>
              <a:gd name="T30" fmla="*/ 76 w 387"/>
              <a:gd name="T31" fmla="*/ 659 h 2456"/>
              <a:gd name="T32" fmla="*/ 19 w 387"/>
              <a:gd name="T33" fmla="*/ 519 h 2456"/>
              <a:gd name="T34" fmla="*/ 192 w 387"/>
              <a:gd name="T35" fmla="*/ 387 h 2456"/>
              <a:gd name="T36" fmla="*/ 159 w 387"/>
              <a:gd name="T37" fmla="*/ 280 h 2456"/>
              <a:gd name="T38" fmla="*/ 192 w 387"/>
              <a:gd name="T39" fmla="*/ 181 h 2456"/>
              <a:gd name="T40" fmla="*/ 323 w 387"/>
              <a:gd name="T41" fmla="*/ 124 h 2456"/>
              <a:gd name="T42" fmla="*/ 298 w 387"/>
              <a:gd name="T43" fmla="*/ 0 h 2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87" h="2456">
                <a:moveTo>
                  <a:pt x="383" y="2456"/>
                </a:moveTo>
                <a:cubicBezTo>
                  <a:pt x="381" y="2445"/>
                  <a:pt x="387" y="2418"/>
                  <a:pt x="373" y="2387"/>
                </a:cubicBezTo>
                <a:cubicBezTo>
                  <a:pt x="359" y="2356"/>
                  <a:pt x="320" y="2303"/>
                  <a:pt x="298" y="2271"/>
                </a:cubicBezTo>
                <a:cubicBezTo>
                  <a:pt x="276" y="2239"/>
                  <a:pt x="260" y="2242"/>
                  <a:pt x="241" y="2197"/>
                </a:cubicBezTo>
                <a:cubicBezTo>
                  <a:pt x="222" y="2152"/>
                  <a:pt x="179" y="2070"/>
                  <a:pt x="183" y="2000"/>
                </a:cubicBezTo>
                <a:cubicBezTo>
                  <a:pt x="187" y="1930"/>
                  <a:pt x="236" y="1820"/>
                  <a:pt x="266" y="1778"/>
                </a:cubicBezTo>
                <a:cubicBezTo>
                  <a:pt x="296" y="1736"/>
                  <a:pt x="346" y="1781"/>
                  <a:pt x="364" y="1745"/>
                </a:cubicBezTo>
                <a:cubicBezTo>
                  <a:pt x="382" y="1709"/>
                  <a:pt x="378" y="1624"/>
                  <a:pt x="373" y="1564"/>
                </a:cubicBezTo>
                <a:cubicBezTo>
                  <a:pt x="368" y="1504"/>
                  <a:pt x="341" y="1436"/>
                  <a:pt x="331" y="1383"/>
                </a:cubicBezTo>
                <a:cubicBezTo>
                  <a:pt x="321" y="1330"/>
                  <a:pt x="327" y="1273"/>
                  <a:pt x="315" y="1243"/>
                </a:cubicBezTo>
                <a:cubicBezTo>
                  <a:pt x="303" y="1213"/>
                  <a:pt x="262" y="1228"/>
                  <a:pt x="257" y="1202"/>
                </a:cubicBezTo>
                <a:cubicBezTo>
                  <a:pt x="252" y="1176"/>
                  <a:pt x="290" y="1126"/>
                  <a:pt x="282" y="1086"/>
                </a:cubicBezTo>
                <a:cubicBezTo>
                  <a:pt x="274" y="1046"/>
                  <a:pt x="220" y="996"/>
                  <a:pt x="208" y="963"/>
                </a:cubicBezTo>
                <a:cubicBezTo>
                  <a:pt x="196" y="930"/>
                  <a:pt x="218" y="915"/>
                  <a:pt x="208" y="889"/>
                </a:cubicBezTo>
                <a:cubicBezTo>
                  <a:pt x="198" y="863"/>
                  <a:pt x="172" y="845"/>
                  <a:pt x="150" y="807"/>
                </a:cubicBezTo>
                <a:cubicBezTo>
                  <a:pt x="128" y="769"/>
                  <a:pt x="98" y="707"/>
                  <a:pt x="76" y="659"/>
                </a:cubicBezTo>
                <a:cubicBezTo>
                  <a:pt x="54" y="611"/>
                  <a:pt x="0" y="564"/>
                  <a:pt x="19" y="519"/>
                </a:cubicBezTo>
                <a:cubicBezTo>
                  <a:pt x="38" y="474"/>
                  <a:pt x="169" y="427"/>
                  <a:pt x="192" y="387"/>
                </a:cubicBezTo>
                <a:cubicBezTo>
                  <a:pt x="215" y="347"/>
                  <a:pt x="159" y="314"/>
                  <a:pt x="159" y="280"/>
                </a:cubicBezTo>
                <a:cubicBezTo>
                  <a:pt x="159" y="246"/>
                  <a:pt x="165" y="207"/>
                  <a:pt x="192" y="181"/>
                </a:cubicBezTo>
                <a:cubicBezTo>
                  <a:pt x="219" y="155"/>
                  <a:pt x="305" y="154"/>
                  <a:pt x="323" y="124"/>
                </a:cubicBezTo>
                <a:cubicBezTo>
                  <a:pt x="341" y="94"/>
                  <a:pt x="302" y="21"/>
                  <a:pt x="298" y="0"/>
                </a:cubicBezTo>
              </a:path>
            </a:pathLst>
          </a:custGeom>
          <a:noFill/>
          <a:ln w="76200" cmpd="sng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5735639" y="3567113"/>
            <a:ext cx="331787" cy="1351360"/>
          </a:xfrm>
          <a:custGeom>
            <a:avLst/>
            <a:gdLst>
              <a:gd name="T0" fmla="*/ 197 w 209"/>
              <a:gd name="T1" fmla="*/ 1135 h 1135"/>
              <a:gd name="T2" fmla="*/ 197 w 209"/>
              <a:gd name="T3" fmla="*/ 1053 h 1135"/>
              <a:gd name="T4" fmla="*/ 123 w 209"/>
              <a:gd name="T5" fmla="*/ 970 h 1135"/>
              <a:gd name="T6" fmla="*/ 139 w 209"/>
              <a:gd name="T7" fmla="*/ 814 h 1135"/>
              <a:gd name="T8" fmla="*/ 106 w 209"/>
              <a:gd name="T9" fmla="*/ 682 h 1135"/>
              <a:gd name="T10" fmla="*/ 73 w 209"/>
              <a:gd name="T11" fmla="*/ 600 h 1135"/>
              <a:gd name="T12" fmla="*/ 98 w 209"/>
              <a:gd name="T13" fmla="*/ 493 h 1135"/>
              <a:gd name="T14" fmla="*/ 115 w 209"/>
              <a:gd name="T15" fmla="*/ 345 h 1135"/>
              <a:gd name="T16" fmla="*/ 49 w 209"/>
              <a:gd name="T17" fmla="*/ 263 h 1135"/>
              <a:gd name="T18" fmla="*/ 16 w 209"/>
              <a:gd name="T19" fmla="*/ 205 h 1135"/>
              <a:gd name="T20" fmla="*/ 16 w 209"/>
              <a:gd name="T21" fmla="*/ 131 h 1135"/>
              <a:gd name="T22" fmla="*/ 115 w 209"/>
              <a:gd name="T23" fmla="*/ 65 h 1135"/>
              <a:gd name="T24" fmla="*/ 128 w 209"/>
              <a:gd name="T25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" h="1135">
                <a:moveTo>
                  <a:pt x="197" y="1135"/>
                </a:moveTo>
                <a:cubicBezTo>
                  <a:pt x="203" y="1107"/>
                  <a:pt x="209" y="1080"/>
                  <a:pt x="197" y="1053"/>
                </a:cubicBezTo>
                <a:cubicBezTo>
                  <a:pt x="185" y="1026"/>
                  <a:pt x="133" y="1010"/>
                  <a:pt x="123" y="970"/>
                </a:cubicBezTo>
                <a:cubicBezTo>
                  <a:pt x="113" y="930"/>
                  <a:pt x="142" y="862"/>
                  <a:pt x="139" y="814"/>
                </a:cubicBezTo>
                <a:cubicBezTo>
                  <a:pt x="136" y="766"/>
                  <a:pt x="117" y="718"/>
                  <a:pt x="106" y="682"/>
                </a:cubicBezTo>
                <a:cubicBezTo>
                  <a:pt x="95" y="646"/>
                  <a:pt x="74" y="631"/>
                  <a:pt x="73" y="600"/>
                </a:cubicBezTo>
                <a:cubicBezTo>
                  <a:pt x="72" y="569"/>
                  <a:pt x="91" y="535"/>
                  <a:pt x="98" y="493"/>
                </a:cubicBezTo>
                <a:cubicBezTo>
                  <a:pt x="105" y="451"/>
                  <a:pt x="123" y="383"/>
                  <a:pt x="115" y="345"/>
                </a:cubicBezTo>
                <a:cubicBezTo>
                  <a:pt x="107" y="307"/>
                  <a:pt x="65" y="286"/>
                  <a:pt x="49" y="263"/>
                </a:cubicBezTo>
                <a:cubicBezTo>
                  <a:pt x="33" y="240"/>
                  <a:pt x="21" y="227"/>
                  <a:pt x="16" y="205"/>
                </a:cubicBezTo>
                <a:cubicBezTo>
                  <a:pt x="11" y="183"/>
                  <a:pt x="0" y="154"/>
                  <a:pt x="16" y="131"/>
                </a:cubicBezTo>
                <a:cubicBezTo>
                  <a:pt x="32" y="108"/>
                  <a:pt x="96" y="87"/>
                  <a:pt x="115" y="65"/>
                </a:cubicBezTo>
                <a:cubicBezTo>
                  <a:pt x="134" y="43"/>
                  <a:pt x="125" y="14"/>
                  <a:pt x="128" y="0"/>
                </a:cubicBezTo>
              </a:path>
            </a:pathLst>
          </a:custGeom>
          <a:noFill/>
          <a:ln w="76200" cmpd="sng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6743701" y="4587479"/>
            <a:ext cx="862013" cy="381000"/>
          </a:xfrm>
          <a:prstGeom prst="wedgeRectCallout">
            <a:avLst>
              <a:gd name="adj1" fmla="val -93648"/>
              <a:gd name="adj2" fmla="val 6969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ea typeface="SimHei" pitchFamily="49" charset="-122"/>
              </a:rPr>
              <a:t>鹽海</a:t>
            </a: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6201569" y="1059582"/>
            <a:ext cx="1084263" cy="381000"/>
          </a:xfrm>
          <a:prstGeom prst="wedgeRectCallout">
            <a:avLst>
              <a:gd name="adj1" fmla="val -93190"/>
              <a:gd name="adj2" fmla="val 46875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ea typeface="SimHei" pitchFamily="49" charset="-122"/>
              </a:rPr>
              <a:t>約但河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373489" y="1609355"/>
            <a:ext cx="1800493" cy="136652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20000"/>
              </a:spcAft>
            </a:pPr>
            <a:r>
              <a:rPr lang="zh-TW" altLang="en-US" dirty="0">
                <a:solidFill>
                  <a:schemeClr val="bg1"/>
                </a:solidFill>
                <a:ea typeface="SimHei" pitchFamily="49" charset="-122"/>
              </a:rPr>
              <a:t>春季下雨加上</a:t>
            </a:r>
          </a:p>
          <a:p>
            <a:pPr>
              <a:spcAft>
                <a:spcPct val="20000"/>
              </a:spcAft>
            </a:pPr>
            <a:r>
              <a:rPr lang="zh-TW" altLang="en-US" dirty="0">
                <a:solidFill>
                  <a:schemeClr val="bg1"/>
                </a:solidFill>
                <a:ea typeface="SimHei" pitchFamily="49" charset="-122"/>
              </a:rPr>
              <a:t>上游高山融雪，</a:t>
            </a:r>
          </a:p>
          <a:p>
            <a:pPr>
              <a:spcAft>
                <a:spcPct val="20000"/>
              </a:spcAft>
            </a:pPr>
            <a:r>
              <a:rPr lang="zh-TW" altLang="en-US" dirty="0">
                <a:solidFill>
                  <a:schemeClr val="bg1"/>
                </a:solidFill>
                <a:ea typeface="SimHei" pitchFamily="49" charset="-122"/>
              </a:rPr>
              <a:t>下游河面最寬處</a:t>
            </a:r>
          </a:p>
          <a:p>
            <a:pPr>
              <a:spcAft>
                <a:spcPct val="20000"/>
              </a:spcAft>
            </a:pPr>
            <a:r>
              <a:rPr lang="zh-TW" altLang="en-US" dirty="0">
                <a:solidFill>
                  <a:schemeClr val="bg1"/>
                </a:solidFill>
                <a:ea typeface="SimHei" pitchFamily="49" charset="-122"/>
              </a:rPr>
              <a:t>可達一公里。</a:t>
            </a:r>
          </a:p>
        </p:txBody>
      </p:sp>
    </p:spTree>
    <p:extLst>
      <p:ext uri="{BB962C8B-B14F-4D97-AF65-F5344CB8AC3E}">
        <p14:creationId xmlns:p14="http://schemas.microsoft.com/office/powerpoint/2010/main" val="31917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  <p:bldP spid="11270" grpId="0" animBg="1"/>
      <p:bldP spid="11272" grpId="0" animBg="1"/>
      <p:bldP spid="11273" grpId="0" animBg="1"/>
      <p:bldP spid="11276" grpId="0" animBg="1"/>
      <p:bldP spid="11277" grpId="0" animBg="1"/>
      <p:bldP spid="11278" grpId="0" animBg="1"/>
      <p:bldP spid="112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7494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重要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水道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重要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水源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長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en-US" altLang="zh-TW" sz="3200" dirty="0">
                <a:latin typeface="Adobe 繁黑體 Std B" pitchFamily="34" charset="-120"/>
                <a:ea typeface="Adobe 繁黑體 Std B" pitchFamily="34" charset="-120"/>
              </a:rPr>
              <a:t>2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60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多公里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闊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30</a:t>
            </a: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公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呎</a:t>
            </a:r>
            <a:endParaRPr lang="zh-TW" altLang="zh-HK" sz="3200" dirty="0">
              <a:latin typeface="Adobe 繁黑體 Std B" pitchFamily="34" charset="-120"/>
              <a:ea typeface="Adobe 繁黑體 Std B" pitchFamily="34" charset="-12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河水湍急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HK" sz="3200" dirty="0">
                <a:latin typeface="Adobe 繁黑體 Std B" pitchFamily="34" charset="-120"/>
                <a:ea typeface="Adobe 繁黑體 Std B" pitchFamily="34" charset="-120"/>
              </a:rPr>
              <a:t>3:15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（原來約但河水在收割的日子漲過兩岸）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天然屏障</a:t>
            </a:r>
            <a:endParaRPr lang="zh-HK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1266" name="Picture 2" descr="ç´æ¦æ²³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"/>
          <a:stretch/>
        </p:blipFill>
        <p:spPr bwMode="auto">
          <a:xfrm>
            <a:off x="4221003" y="0"/>
            <a:ext cx="48968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123478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400" dirty="0"/>
              <a:t>A.    </a:t>
            </a:r>
            <a:r>
              <a:rPr lang="zh-TW" altLang="en-US" sz="2400" dirty="0"/>
              <a:t>創</a:t>
            </a:r>
            <a:r>
              <a:rPr lang="en-US" altLang="zh-TW" sz="2400" dirty="0"/>
              <a:t>13:10, 11 </a:t>
            </a:r>
            <a:r>
              <a:rPr lang="zh-TW" altLang="en-US" sz="2400" dirty="0"/>
              <a:t>羅得選擇約但河平原</a:t>
            </a:r>
          </a:p>
          <a:p>
            <a:r>
              <a:rPr lang="en-US" altLang="zh-TW" sz="2400" dirty="0"/>
              <a:t>B.    </a:t>
            </a:r>
            <a:r>
              <a:rPr lang="zh-TW" altLang="en-US" sz="2400" dirty="0"/>
              <a:t>書</a:t>
            </a:r>
            <a:r>
              <a:rPr lang="en-US" altLang="zh-TW" sz="2400" dirty="0"/>
              <a:t>3:10-17 </a:t>
            </a:r>
            <a:r>
              <a:rPr lang="zh-TW" altLang="en-US" sz="2400" dirty="0"/>
              <a:t>以色列人過約但河進入應許之地</a:t>
            </a:r>
          </a:p>
          <a:p>
            <a:r>
              <a:rPr lang="en-US" altLang="zh-TW" sz="2400" dirty="0"/>
              <a:t>C.    </a:t>
            </a:r>
            <a:r>
              <a:rPr lang="zh-TW" altLang="en-US" sz="2400" dirty="0"/>
              <a:t>王下</a:t>
            </a:r>
            <a:r>
              <a:rPr lang="en-US" altLang="zh-TW" sz="2400" dirty="0"/>
              <a:t>2:6-14 </a:t>
            </a:r>
            <a:r>
              <a:rPr lang="zh-TW" altLang="en-US" sz="2400" dirty="0"/>
              <a:t>以利亞，以利沙使約但河的水分開</a:t>
            </a:r>
          </a:p>
          <a:p>
            <a:r>
              <a:rPr lang="en-US" altLang="zh-TW" sz="2400" dirty="0"/>
              <a:t>D.    </a:t>
            </a:r>
            <a:r>
              <a:rPr lang="zh-TW" altLang="en-US" sz="2400" dirty="0"/>
              <a:t>王下</a:t>
            </a:r>
            <a:r>
              <a:rPr lang="en-US" altLang="zh-TW" sz="2400" dirty="0"/>
              <a:t>5:10-14 </a:t>
            </a:r>
            <a:r>
              <a:rPr lang="zh-TW" altLang="en-US" sz="2400" dirty="0"/>
              <a:t>乃縵大痳瘋得潔淨</a:t>
            </a:r>
          </a:p>
          <a:p>
            <a:r>
              <a:rPr lang="en-US" altLang="zh-TW" sz="2400" dirty="0"/>
              <a:t>E.    </a:t>
            </a:r>
            <a:r>
              <a:rPr lang="zh-TW" altLang="en-US" sz="2400" dirty="0"/>
              <a:t>結</a:t>
            </a:r>
            <a:r>
              <a:rPr lang="en-US" altLang="zh-TW" sz="2400" dirty="0"/>
              <a:t>47:18 </a:t>
            </a:r>
            <a:r>
              <a:rPr lang="zh-TW" altLang="en-US" sz="2400" dirty="0"/>
              <a:t>以色列地的東界</a:t>
            </a:r>
          </a:p>
          <a:p>
            <a:r>
              <a:rPr lang="en-US" altLang="zh-TW" sz="2400" dirty="0"/>
              <a:t>F.     </a:t>
            </a:r>
            <a:r>
              <a:rPr lang="zh-TW" altLang="en-US" sz="2400" dirty="0"/>
              <a:t>太</a:t>
            </a:r>
            <a:r>
              <a:rPr lang="en-US" altLang="zh-TW" sz="2400" dirty="0"/>
              <a:t>3:6</a:t>
            </a:r>
            <a:r>
              <a:rPr lang="zh-TW" altLang="en-US" sz="2400" dirty="0"/>
              <a:t>；可</a:t>
            </a:r>
            <a:r>
              <a:rPr lang="en-US" altLang="zh-TW" sz="2400" dirty="0"/>
              <a:t>1:5</a:t>
            </a:r>
            <a:r>
              <a:rPr lang="zh-TW" altLang="en-US" sz="2400" dirty="0"/>
              <a:t>；路</a:t>
            </a:r>
            <a:r>
              <a:rPr lang="en-US" altLang="zh-TW" sz="2400" dirty="0"/>
              <a:t>3:3</a:t>
            </a:r>
            <a:r>
              <a:rPr lang="zh-TW" altLang="en-US" sz="2400" dirty="0"/>
              <a:t>；約</a:t>
            </a:r>
            <a:r>
              <a:rPr lang="en-US" altLang="zh-TW" sz="2400" dirty="0"/>
              <a:t>1:28 </a:t>
            </a:r>
            <a:r>
              <a:rPr lang="zh-TW" altLang="en-US" sz="2400" dirty="0"/>
              <a:t>施洗約翰在此施洗</a:t>
            </a:r>
          </a:p>
          <a:p>
            <a:r>
              <a:rPr lang="en-US" altLang="zh-TW" sz="2400" dirty="0"/>
              <a:t>G.    </a:t>
            </a:r>
            <a:r>
              <a:rPr lang="zh-TW" altLang="en-US" sz="2400" dirty="0"/>
              <a:t>太</a:t>
            </a:r>
            <a:r>
              <a:rPr lang="en-US" altLang="zh-TW" sz="2400" dirty="0"/>
              <a:t>3:13</a:t>
            </a:r>
            <a:r>
              <a:rPr lang="zh-TW" altLang="en-US" sz="2400" dirty="0"/>
              <a:t>；可</a:t>
            </a:r>
            <a:r>
              <a:rPr lang="en-US" altLang="zh-TW" sz="2400" dirty="0"/>
              <a:t>1:9</a:t>
            </a:r>
            <a:r>
              <a:rPr lang="zh-TW" altLang="en-US" sz="2400" dirty="0"/>
              <a:t>；路</a:t>
            </a:r>
            <a:r>
              <a:rPr lang="en-US" altLang="zh-TW" sz="2400" dirty="0"/>
              <a:t>3:21</a:t>
            </a:r>
            <a:r>
              <a:rPr lang="zh-TW" altLang="en-US" sz="2400" dirty="0"/>
              <a:t>；約</a:t>
            </a:r>
            <a:r>
              <a:rPr lang="en-US" altLang="zh-TW" sz="2400" dirty="0"/>
              <a:t>1:28-33 </a:t>
            </a:r>
            <a:r>
              <a:rPr lang="zh-TW" altLang="en-US" sz="2400" dirty="0"/>
              <a:t>耶穌在此受約翰的洗</a:t>
            </a:r>
          </a:p>
        </p:txBody>
      </p:sp>
    </p:spTree>
    <p:extLst>
      <p:ext uri="{BB962C8B-B14F-4D97-AF65-F5344CB8AC3E}">
        <p14:creationId xmlns:p14="http://schemas.microsoft.com/office/powerpoint/2010/main" val="25515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339502"/>
            <a:ext cx="432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3:1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約書亞清早起來，和以色列眾人都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離開什亭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，來到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約但河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，就住在那裡，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等候過河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2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過了三天，官長走遍營中，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3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吩咐百姓說：你們看見耶和華─你們　神的約櫃，又見祭司利未人抬著，就要離開所住的地方，跟著約櫃去。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4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只是你們和約櫃相離要量二千肘，不可與約櫃相近，使你們知道所當走的路，因為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這條路你們向來沒有走過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HK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28" y="195486"/>
            <a:ext cx="42414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25381" r="11913" b="3258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0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627534"/>
            <a:ext cx="4572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zh-TW" altLang="zh-HK" sz="3600" dirty="0"/>
              <a:t>「什亭」</a:t>
            </a:r>
            <a:r>
              <a:rPr lang="en-US" altLang="zh-HK" sz="3600" dirty="0"/>
              <a:t>(  </a:t>
            </a:r>
            <a:r>
              <a:rPr lang="en-US" altLang="zh-HK" sz="3600" dirty="0">
                <a:latin typeface="HebrewZ" panose="00000400000000000000" pitchFamily="2" charset="0"/>
              </a:rPr>
              <a:t>~yJivi </a:t>
            </a:r>
            <a:r>
              <a:rPr lang="en-US" altLang="zh-HK" sz="3600" dirty="0" smtClean="0">
                <a:latin typeface="HebrewZ" panose="00000400000000000000" pitchFamily="2" charset="0"/>
              </a:rPr>
              <a:t> </a:t>
            </a:r>
            <a:r>
              <a:rPr lang="en-US" altLang="zh-HK" sz="3600" dirty="0"/>
              <a:t>,Shittim)</a:t>
            </a:r>
            <a:endParaRPr lang="zh-TW" altLang="zh-HK" sz="3600" dirty="0"/>
          </a:p>
          <a:p>
            <a:pPr marL="342900" lvl="0" indent="-342900">
              <a:buFont typeface="+mj-lt"/>
              <a:buAutoNum type="arabicPeriod"/>
            </a:pPr>
            <a:r>
              <a:rPr lang="en-US" altLang="zh-HK" sz="4000" dirty="0"/>
              <a:t>Acacia Grove </a:t>
            </a:r>
            <a:endParaRPr lang="zh-TW" altLang="zh-HK" sz="4000" dirty="0"/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4000" dirty="0"/>
              <a:t>離開安舒區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4000" dirty="0"/>
              <a:t>走一條向來沒有走過的路</a:t>
            </a:r>
          </a:p>
          <a:p>
            <a:endParaRPr lang="zh-TW" altLang="zh-HK" sz="4000" dirty="0"/>
          </a:p>
        </p:txBody>
      </p:sp>
      <p:pic>
        <p:nvPicPr>
          <p:cNvPr id="12290" name="Picture 2" descr="ä»äº­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6"/>
          <a:stretch/>
        </p:blipFill>
        <p:spPr bwMode="auto">
          <a:xfrm>
            <a:off x="4572000" y="14970"/>
            <a:ext cx="4572000" cy="51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t="24985" r="12437" b="324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2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0" y="3886"/>
            <a:ext cx="9157600" cy="513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25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2249374" y="1491630"/>
            <a:ext cx="4338850" cy="17281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843808" y="1715540"/>
            <a:ext cx="33123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/>
              <a:t>安舒區</a:t>
            </a:r>
            <a:endParaRPr lang="en-US" altLang="zh-TW" sz="3200" b="1" dirty="0" smtClean="0"/>
          </a:p>
          <a:p>
            <a:pPr algn="ctr"/>
            <a:r>
              <a:rPr lang="zh-TW" altLang="en-US" sz="2400" b="1" dirty="0"/>
              <a:t>安全</a:t>
            </a:r>
            <a:r>
              <a:rPr lang="zh-TW" altLang="en-US" sz="2400" b="1" dirty="0" smtClean="0"/>
              <a:t>、舒適、安心、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熟識、完整、可預期</a:t>
            </a:r>
            <a:endParaRPr lang="en-US" altLang="zh-TW" sz="2400" b="1" dirty="0" smtClean="0"/>
          </a:p>
          <a:p>
            <a:pPr algn="ctr"/>
            <a:endParaRPr lang="zh-HK" altLang="en-US" sz="2400" b="1" dirty="0"/>
          </a:p>
        </p:txBody>
      </p:sp>
      <p:sp>
        <p:nvSpPr>
          <p:cNvPr id="4" name="橢圓 3"/>
          <p:cNvSpPr/>
          <p:nvPr/>
        </p:nvSpPr>
        <p:spPr>
          <a:xfrm>
            <a:off x="467544" y="915566"/>
            <a:ext cx="8136904" cy="295232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矩形 4"/>
          <p:cNvSpPr/>
          <p:nvPr/>
        </p:nvSpPr>
        <p:spPr>
          <a:xfrm>
            <a:off x="3722631" y="93579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 dirty="0"/>
              <a:t>掙扎</a:t>
            </a:r>
            <a:r>
              <a:rPr lang="zh-TW" altLang="en-US" sz="3200" b="1" dirty="0" smtClean="0"/>
              <a:t>區</a:t>
            </a:r>
            <a:endParaRPr lang="en-US" altLang="zh-TW" sz="3200" b="1" dirty="0"/>
          </a:p>
        </p:txBody>
      </p:sp>
      <p:sp>
        <p:nvSpPr>
          <p:cNvPr id="6" name="矩形 5"/>
          <p:cNvSpPr/>
          <p:nvPr/>
        </p:nvSpPr>
        <p:spPr>
          <a:xfrm>
            <a:off x="1259632" y="1715540"/>
            <a:ext cx="98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危機</a:t>
            </a:r>
            <a:endParaRPr lang="zh-HK" altLang="en-US" sz="2400" b="1" dirty="0"/>
          </a:p>
        </p:txBody>
      </p:sp>
      <p:sp>
        <p:nvSpPr>
          <p:cNvPr id="8" name="矩形 7"/>
          <p:cNvSpPr/>
          <p:nvPr/>
        </p:nvSpPr>
        <p:spPr>
          <a:xfrm>
            <a:off x="2123728" y="3054367"/>
            <a:ext cx="98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不安</a:t>
            </a:r>
            <a:endParaRPr lang="zh-HK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4041124" y="3269255"/>
            <a:ext cx="2259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不熟識</a:t>
            </a:r>
            <a:endParaRPr lang="zh-HK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6180143" y="2988989"/>
            <a:ext cx="98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壓力</a:t>
            </a:r>
            <a:endParaRPr lang="zh-HK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7092280" y="1958971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不可知</a:t>
            </a:r>
            <a:endParaRPr lang="zh-HK" altLang="en-US" sz="2400" b="1" dirty="0"/>
          </a:p>
        </p:txBody>
      </p:sp>
      <p:sp>
        <p:nvSpPr>
          <p:cNvPr id="12" name="矩形 11"/>
          <p:cNvSpPr/>
          <p:nvPr/>
        </p:nvSpPr>
        <p:spPr>
          <a:xfrm>
            <a:off x="5873741" y="1228182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畏懼</a:t>
            </a:r>
            <a:endParaRPr lang="zh-HK" altLang="en-US" sz="2400" b="1" dirty="0"/>
          </a:p>
        </p:txBody>
      </p:sp>
      <p:sp>
        <p:nvSpPr>
          <p:cNvPr id="7" name="橢圓 6"/>
          <p:cNvSpPr/>
          <p:nvPr/>
        </p:nvSpPr>
        <p:spPr>
          <a:xfrm>
            <a:off x="107504" y="123478"/>
            <a:ext cx="8784976" cy="4824536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3878777" y="26749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 dirty="0" smtClean="0"/>
              <a:t>成長區</a:t>
            </a:r>
            <a:endParaRPr lang="en-US" altLang="zh-TW" sz="3200" b="1" dirty="0"/>
          </a:p>
        </p:txBody>
      </p:sp>
      <p:sp>
        <p:nvSpPr>
          <p:cNvPr id="15" name="矩形 14"/>
          <p:cNvSpPr/>
          <p:nvPr/>
        </p:nvSpPr>
        <p:spPr>
          <a:xfrm>
            <a:off x="1970527" y="4011910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成長</a:t>
            </a:r>
            <a:endParaRPr lang="zh-HK" altLang="en-US" sz="2400" b="1" dirty="0"/>
          </a:p>
        </p:txBody>
      </p:sp>
      <p:sp>
        <p:nvSpPr>
          <p:cNvPr id="16" name="矩形 15"/>
          <p:cNvSpPr/>
          <p:nvPr/>
        </p:nvSpPr>
        <p:spPr>
          <a:xfrm>
            <a:off x="3419071" y="4175261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突破</a:t>
            </a:r>
            <a:endParaRPr lang="zh-HK" altLang="en-US" sz="2400" b="1" dirty="0"/>
          </a:p>
        </p:txBody>
      </p:sp>
      <p:sp>
        <p:nvSpPr>
          <p:cNvPr id="17" name="矩形 16"/>
          <p:cNvSpPr/>
          <p:nvPr/>
        </p:nvSpPr>
        <p:spPr>
          <a:xfrm>
            <a:off x="4728485" y="4197229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不一樣</a:t>
            </a:r>
            <a:endParaRPr lang="zh-HK" altLang="en-US" sz="2400" b="1" dirty="0"/>
          </a:p>
        </p:txBody>
      </p:sp>
      <p:sp>
        <p:nvSpPr>
          <p:cNvPr id="18" name="矩形 17"/>
          <p:cNvSpPr/>
          <p:nvPr/>
        </p:nvSpPr>
        <p:spPr>
          <a:xfrm>
            <a:off x="6317719" y="3781077"/>
            <a:ext cx="1978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脫胎換骨</a:t>
            </a:r>
            <a:endParaRPr lang="zh-HK" altLang="en-US" sz="2400" b="1" dirty="0"/>
          </a:p>
        </p:txBody>
      </p:sp>
      <p:sp>
        <p:nvSpPr>
          <p:cNvPr id="13" name="矩形 12"/>
          <p:cNvSpPr/>
          <p:nvPr/>
        </p:nvSpPr>
        <p:spPr>
          <a:xfrm>
            <a:off x="252271" y="177191"/>
            <a:ext cx="214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+mj-ea"/>
              </a:rPr>
              <a:t>離開</a:t>
            </a:r>
            <a:r>
              <a:rPr lang="zh-TW" altLang="en-US" sz="3600" b="1" dirty="0" smtClean="0">
                <a:latin typeface="+mj-ea"/>
              </a:rPr>
              <a:t>什亭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123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/>
      <p:bldP spid="7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627534"/>
            <a:ext cx="4572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zh-TW" altLang="zh-HK" sz="3600" dirty="0"/>
              <a:t>「什亭」</a:t>
            </a:r>
            <a:r>
              <a:rPr lang="en-US" altLang="zh-HK" sz="3600" dirty="0"/>
              <a:t>(  </a:t>
            </a:r>
            <a:r>
              <a:rPr lang="en-US" altLang="zh-HK" sz="3600" dirty="0">
                <a:latin typeface="HebrewZ" panose="00000400000000000000" pitchFamily="2" charset="0"/>
              </a:rPr>
              <a:t>~yJivi </a:t>
            </a:r>
            <a:r>
              <a:rPr lang="en-US" altLang="zh-HK" sz="3600" dirty="0" smtClean="0">
                <a:latin typeface="HebrewZ" panose="00000400000000000000" pitchFamily="2" charset="0"/>
              </a:rPr>
              <a:t> </a:t>
            </a:r>
            <a:r>
              <a:rPr lang="en-US" altLang="zh-HK" sz="3600" dirty="0"/>
              <a:t>,Shittim)</a:t>
            </a:r>
            <a:endParaRPr lang="zh-TW" altLang="zh-HK" sz="3600" dirty="0"/>
          </a:p>
          <a:p>
            <a:pPr marL="342900" lvl="0" indent="-342900">
              <a:buFont typeface="+mj-lt"/>
              <a:buAutoNum type="arabicPeriod"/>
            </a:pPr>
            <a:r>
              <a:rPr lang="en-US" altLang="zh-HK" sz="4000" dirty="0"/>
              <a:t>Acacia Grove </a:t>
            </a:r>
            <a:endParaRPr lang="zh-TW" altLang="zh-HK" sz="4000" dirty="0"/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4000" dirty="0"/>
              <a:t>離開安舒區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4000" dirty="0"/>
              <a:t>走一條向來沒有走過的路</a:t>
            </a:r>
          </a:p>
          <a:p>
            <a:endParaRPr lang="zh-TW" altLang="zh-HK" sz="4000" dirty="0"/>
          </a:p>
        </p:txBody>
      </p:sp>
      <p:pic>
        <p:nvPicPr>
          <p:cNvPr id="12290" name="Picture 2" descr="ä»äº­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6"/>
          <a:stretch/>
        </p:blipFill>
        <p:spPr bwMode="auto">
          <a:xfrm>
            <a:off x="4572000" y="14970"/>
            <a:ext cx="4572000" cy="51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t="24985" r="12437" b="324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3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0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+mn-ea"/>
              </a:rPr>
              <a:t/>
            </a:r>
            <a:br>
              <a:rPr lang="zh-TW" altLang="en-US" sz="2400" b="1" dirty="0">
                <a:latin typeface="+mn-ea"/>
              </a:rPr>
            </a:br>
            <a:r>
              <a:rPr lang="en-US" altLang="zh-TW" sz="2400" b="1" dirty="0">
                <a:latin typeface="+mn-ea"/>
              </a:rPr>
              <a:t>【</a:t>
            </a:r>
            <a:r>
              <a:rPr lang="zh-TW" altLang="en-US" sz="2400" b="1" dirty="0" smtClean="0">
                <a:latin typeface="+mn-ea"/>
              </a:rPr>
              <a:t>民</a:t>
            </a:r>
            <a:r>
              <a:rPr lang="en-US" altLang="zh-TW" sz="2400" b="1" dirty="0" smtClean="0">
                <a:latin typeface="+mn-ea"/>
              </a:rPr>
              <a:t>25:1</a:t>
            </a:r>
            <a:r>
              <a:rPr lang="en-US" altLang="zh-TW" sz="2400" b="1" dirty="0">
                <a:latin typeface="+mn-ea"/>
              </a:rPr>
              <a:t>】</a:t>
            </a:r>
            <a:r>
              <a:rPr lang="zh-TW" altLang="en-US" sz="2400" dirty="0">
                <a:latin typeface="+mn-ea"/>
              </a:rPr>
              <a:t>「以色列人住在什亭，百姓與摩押女子行起淫亂。」</a:t>
            </a:r>
            <a:endParaRPr lang="zh-HK" altLang="en-US" sz="2400" dirty="0">
              <a:latin typeface="+mn-ea"/>
            </a:endParaRPr>
          </a:p>
        </p:txBody>
      </p:sp>
      <p:sp>
        <p:nvSpPr>
          <p:cNvPr id="3" name="AutoShape 2" descr="æ©æ¼å¥³å­è¡æ·«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4100" name="Picture 4" descr="https://i2.kknews.cc/SIG=1p9s41l/ctp-vzntr/153788831470638p7400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987574"/>
            <a:ext cx="8288089" cy="393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25411" r="12113" b="3254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67544" y="280345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+mj-ea"/>
                <a:ea typeface="+mj-ea"/>
              </a:rPr>
              <a:t>跨越約但河的秘訣：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離開什亭：離開罪惡</a:t>
            </a:r>
            <a:r>
              <a:rPr lang="en-US" altLang="zh-TW" sz="4000" b="1" dirty="0" smtClean="0">
                <a:latin typeface="+mj-ea"/>
                <a:ea typeface="+mj-ea"/>
              </a:rPr>
              <a:t>(</a:t>
            </a:r>
            <a:r>
              <a:rPr lang="zh-TW" altLang="en-US" sz="4000" b="1" dirty="0" smtClean="0">
                <a:latin typeface="+mj-ea"/>
                <a:ea typeface="+mj-ea"/>
              </a:rPr>
              <a:t>及安舒</a:t>
            </a:r>
            <a:r>
              <a:rPr lang="en-US" altLang="zh-TW" sz="4000" b="1" dirty="0" smtClean="0">
                <a:latin typeface="+mj-ea"/>
                <a:ea typeface="+mj-ea"/>
              </a:rPr>
              <a:t>)</a:t>
            </a: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整裝待發：切要自潔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endParaRPr lang="zh-HK" altLang="en-US" sz="4000" b="1" dirty="0"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6" y="3003798"/>
            <a:ext cx="7418219" cy="168845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3479" r="11443" b="3161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5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9544" y="271459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zh-TW" altLang="zh-HK" sz="3600" dirty="0"/>
              <a:t>「什亭」</a:t>
            </a:r>
            <a:r>
              <a:rPr lang="en-US" altLang="zh-HK" sz="3600" dirty="0"/>
              <a:t>(  </a:t>
            </a:r>
            <a:r>
              <a:rPr lang="en-US" altLang="zh-HK" sz="3600" dirty="0">
                <a:latin typeface="HebrewZ" panose="00000400000000000000" pitchFamily="2" charset="0"/>
              </a:rPr>
              <a:t>~yJivi </a:t>
            </a:r>
            <a:r>
              <a:rPr lang="en-US" altLang="zh-HK" sz="3600" dirty="0" smtClean="0">
                <a:latin typeface="HebrewZ" panose="00000400000000000000" pitchFamily="2" charset="0"/>
              </a:rPr>
              <a:t> </a:t>
            </a:r>
            <a:r>
              <a:rPr lang="en-US" altLang="zh-HK" sz="3600" dirty="0"/>
              <a:t>,Shittim)</a:t>
            </a:r>
            <a:endParaRPr lang="zh-TW" altLang="zh-HK" sz="3600" dirty="0"/>
          </a:p>
          <a:p>
            <a:pPr marL="342900" lvl="0" indent="-342900">
              <a:buFont typeface="+mj-lt"/>
              <a:buAutoNum type="arabicPeriod"/>
            </a:pPr>
            <a:r>
              <a:rPr lang="en-US" altLang="zh-HK" sz="4000" dirty="0"/>
              <a:t>Acacia Grove </a:t>
            </a:r>
            <a:endParaRPr lang="zh-TW" altLang="zh-HK" sz="4000" dirty="0"/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4000" dirty="0"/>
              <a:t>離開安舒</a:t>
            </a:r>
            <a:r>
              <a:rPr lang="zh-TW" altLang="zh-HK" sz="4000" dirty="0" smtClean="0"/>
              <a:t>區</a:t>
            </a:r>
            <a:endParaRPr lang="en-US" altLang="zh-TW" sz="40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zh-TW" altLang="en-US" sz="4000" dirty="0"/>
              <a:t>離開罪惡</a:t>
            </a:r>
            <a:endParaRPr lang="zh-TW" altLang="zh-HK" sz="4000" dirty="0"/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4000" dirty="0"/>
              <a:t>走一條向來沒有走過的路</a:t>
            </a:r>
          </a:p>
          <a:p>
            <a:endParaRPr lang="zh-TW" altLang="zh-HK" sz="4000" dirty="0"/>
          </a:p>
        </p:txBody>
      </p:sp>
      <p:pic>
        <p:nvPicPr>
          <p:cNvPr id="12290" name="Picture 2" descr="ä»äº­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6"/>
          <a:stretch/>
        </p:blipFill>
        <p:spPr bwMode="auto">
          <a:xfrm>
            <a:off x="4572000" y="14970"/>
            <a:ext cx="4572000" cy="51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3601" r="10722" b="31986"/>
          <a:stretch/>
        </p:blipFill>
        <p:spPr bwMode="auto">
          <a:xfrm>
            <a:off x="21236" y="0"/>
            <a:ext cx="9122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0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9792" y="48351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 smtClean="0"/>
              <a:t>甚麼是</a:t>
            </a:r>
            <a:r>
              <a:rPr lang="zh-TW" altLang="zh-HK" sz="3600" b="1" dirty="0" smtClean="0"/>
              <a:t>「</a:t>
            </a:r>
            <a:r>
              <a:rPr lang="zh-TW" altLang="zh-HK" sz="3600" b="1" dirty="0"/>
              <a:t>自潔</a:t>
            </a:r>
            <a:r>
              <a:rPr lang="zh-TW" altLang="zh-HK" sz="3600" b="1" dirty="0" smtClean="0"/>
              <a:t>」？</a:t>
            </a:r>
            <a:endParaRPr lang="zh-HK" altLang="en-US" sz="3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2" t="24286" r="12595" b="32817"/>
          <a:stretch/>
        </p:blipFill>
        <p:spPr bwMode="auto">
          <a:xfrm>
            <a:off x="-6565" y="0"/>
            <a:ext cx="91505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7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è¶ç©èæå£«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è¶ç©èæå£«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1"/>
          <a:stretch/>
        </p:blipFill>
        <p:spPr bwMode="auto">
          <a:xfrm>
            <a:off x="0" y="-92546"/>
            <a:ext cx="9143999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rty cup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0" b="11145"/>
          <a:stretch/>
        </p:blipFill>
        <p:spPr bwMode="auto">
          <a:xfrm>
            <a:off x="971600" y="455472"/>
            <a:ext cx="6696744" cy="42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99592" y="843558"/>
            <a:ext cx="687625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7:1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新細明體" pitchFamily="18" charset="-120"/>
                <a:cs typeface="Times New Roman" pitchFamily="18" charset="0"/>
              </a:rPr>
              <a:t> 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親愛的弟兄阿、我們既有這等應許、就當潔淨自己、除去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身體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、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靈魂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一切的污穢、敬畏　神、得以成聖。</a:t>
            </a:r>
            <a:r>
              <a:rPr kumimoji="1" lang="zh-HK" altLang="zh-H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新細明體" pitchFamily="18" charset="-120"/>
              </a:rPr>
              <a:t> </a:t>
            </a:r>
            <a:endParaRPr kumimoji="1" lang="zh-HK" altLang="zh-HK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27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9792" y="48351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 smtClean="0"/>
              <a:t>甚麼是</a:t>
            </a:r>
            <a:r>
              <a:rPr lang="zh-TW" altLang="zh-HK" sz="3600" b="1" dirty="0" smtClean="0"/>
              <a:t>「</a:t>
            </a:r>
            <a:r>
              <a:rPr lang="zh-TW" altLang="zh-HK" sz="3600" b="1" dirty="0"/>
              <a:t>自潔</a:t>
            </a:r>
            <a:r>
              <a:rPr lang="zh-TW" altLang="zh-HK" sz="3600" b="1" dirty="0" smtClean="0"/>
              <a:t>」？</a:t>
            </a:r>
            <a:endParaRPr lang="zh-HK" altLang="en-US" sz="3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2" t="24286" r="12595" b="32817"/>
          <a:stretch/>
        </p:blipFill>
        <p:spPr bwMode="auto">
          <a:xfrm>
            <a:off x="-6565" y="0"/>
            <a:ext cx="91505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36" y="1608661"/>
            <a:ext cx="5918727" cy="21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86000" y="339502"/>
            <a:ext cx="65344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HK" sz="2000" b="1" dirty="0"/>
              <a:t>Psalm 134:1-3</a:t>
            </a:r>
            <a:endParaRPr lang="en-US" altLang="zh-HK" sz="2000" dirty="0"/>
          </a:p>
          <a:p>
            <a:pPr algn="r"/>
            <a:r>
              <a:rPr lang="en-US" altLang="zh-HK" sz="3200" dirty="0">
                <a:latin typeface="Bwhebb" panose="00000400000000000000" pitchFamily="2" charset="0"/>
              </a:rPr>
              <a:t>  hw"hy&gt;â-ta, </a:t>
            </a:r>
            <a:r>
              <a:rPr lang="en-US" altLang="zh-HK" sz="3200" dirty="0">
                <a:solidFill>
                  <a:srgbClr val="FF0000"/>
                </a:solidFill>
                <a:latin typeface="Bwhebb" panose="00000400000000000000" pitchFamily="2" charset="0"/>
              </a:rPr>
              <a:t>Wkår]B' </a:t>
            </a:r>
            <a:r>
              <a:rPr lang="en-US" altLang="zh-HK" sz="3200" dirty="0">
                <a:latin typeface="Bwhebb" panose="00000400000000000000" pitchFamily="2" charset="0"/>
              </a:rPr>
              <a:t>ŸhNEÜhi tAlï[]M;ñh;( ryviª</a:t>
            </a:r>
            <a:r>
              <a:rPr lang="en-US" altLang="zh-HK" sz="3200" baseline="30000" dirty="0">
                <a:latin typeface="Bwhebb" panose="00000400000000000000" pitchFamily="2" charset="0"/>
              </a:rPr>
              <a:t>  </a:t>
            </a:r>
            <a:r>
              <a:rPr lang="en-US" altLang="zh-HK" sz="3200" b="1" dirty="0" smtClean="0">
                <a:latin typeface="Bwhebb" panose="00000400000000000000" pitchFamily="2" charset="0"/>
              </a:rPr>
              <a:t>1</a:t>
            </a:r>
            <a:endParaRPr lang="en-US" altLang="zh-HK" sz="3200" dirty="0">
              <a:latin typeface="Bwhebb" panose="00000400000000000000" pitchFamily="2" charset="0"/>
            </a:endParaRPr>
          </a:p>
          <a:p>
            <a:pPr algn="r"/>
            <a:r>
              <a:rPr lang="en-US" altLang="zh-HK" sz="3200" dirty="0">
                <a:latin typeface="Bwhebb" panose="00000400000000000000" pitchFamily="2" charset="0"/>
              </a:rPr>
              <a:t>`tAl)yLeB; hw"©hy</a:t>
            </a:r>
            <a:r>
              <a:rPr lang="en-US" altLang="zh-HK" sz="3200" dirty="0" smtClean="0">
                <a:latin typeface="Bwhebb" panose="00000400000000000000" pitchFamily="2" charset="0"/>
              </a:rPr>
              <a:t>&gt;-</a:t>
            </a:r>
            <a:r>
              <a:rPr lang="en-US" altLang="zh-HK" sz="3200" dirty="0">
                <a:latin typeface="Bwhebb" panose="00000400000000000000" pitchFamily="2" charset="0"/>
              </a:rPr>
              <a:t>tybeB. ~ydIîm.[oh' hw"+hy&gt; ydEäb.[;-lK'</a:t>
            </a:r>
          </a:p>
          <a:p>
            <a:pPr algn="r"/>
            <a:r>
              <a:rPr lang="en-US" altLang="zh-HK" sz="3200" dirty="0">
                <a:latin typeface="Bwhebb" panose="00000400000000000000" pitchFamily="2" charset="0"/>
              </a:rPr>
              <a:t>`hw")hy&gt;-ta,</a:t>
            </a:r>
            <a:r>
              <a:rPr lang="en-US" altLang="zh-HK" sz="3200" dirty="0">
                <a:solidFill>
                  <a:srgbClr val="FF0000"/>
                </a:solidFill>
                <a:latin typeface="Bwhebb" panose="00000400000000000000" pitchFamily="2" charset="0"/>
              </a:rPr>
              <a:t> </a:t>
            </a:r>
            <a:r>
              <a:rPr lang="en-US" altLang="zh-HK" sz="3200" dirty="0" smtClean="0">
                <a:solidFill>
                  <a:srgbClr val="FF0000"/>
                </a:solidFill>
                <a:latin typeface="Bwhebb" panose="00000400000000000000" pitchFamily="2" charset="0"/>
              </a:rPr>
              <a:t>Wkr]b'W </a:t>
            </a:r>
            <a:r>
              <a:rPr lang="en-US" altLang="zh-HK" sz="3200" dirty="0">
                <a:latin typeface="Bwhebb" panose="00000400000000000000" pitchFamily="2" charset="0"/>
              </a:rPr>
              <a:t>vd&lt;qo+ ~k,îdEy&gt;-Wa)f.</a:t>
            </a:r>
            <a:r>
              <a:rPr lang="en-US" altLang="zh-HK" sz="3200" baseline="30000" dirty="0">
                <a:latin typeface="Bwhebb" panose="00000400000000000000" pitchFamily="2" charset="0"/>
              </a:rPr>
              <a:t> </a:t>
            </a:r>
            <a:r>
              <a:rPr lang="en-US" altLang="zh-HK" sz="3200" dirty="0">
                <a:latin typeface="Bwhebb" panose="00000400000000000000" pitchFamily="2" charset="0"/>
              </a:rPr>
              <a:t>2</a:t>
            </a:r>
          </a:p>
          <a:p>
            <a:pPr algn="r"/>
            <a:r>
              <a:rPr lang="en-US" altLang="zh-HK" sz="3200" dirty="0">
                <a:latin typeface="Bwhebb" panose="00000400000000000000" pitchFamily="2" charset="0"/>
              </a:rPr>
              <a:t>`#r&lt;a'(w" ~yIm:ïv' </a:t>
            </a:r>
            <a:r>
              <a:rPr lang="en-US" altLang="zh-HK" sz="3200" dirty="0" smtClean="0">
                <a:latin typeface="Bwhebb" panose="00000400000000000000" pitchFamily="2" charset="0"/>
              </a:rPr>
              <a:t>hfeª[o </a:t>
            </a:r>
            <a:r>
              <a:rPr lang="en-US" altLang="zh-HK" sz="3200" dirty="0">
                <a:latin typeface="Bwhebb" panose="00000400000000000000" pitchFamily="2" charset="0"/>
              </a:rPr>
              <a:t>!AY=Cimi hw"hy&gt;â </a:t>
            </a:r>
            <a:r>
              <a:rPr lang="en-US" altLang="zh-HK" sz="3200" dirty="0">
                <a:solidFill>
                  <a:srgbClr val="FF0000"/>
                </a:solidFill>
                <a:latin typeface="Bwhebb" panose="00000400000000000000" pitchFamily="2" charset="0"/>
              </a:rPr>
              <a:t>^åk.r&lt;b'y</a:t>
            </a:r>
            <a:r>
              <a:rPr lang="en-US" altLang="zh-HK" sz="3200" dirty="0">
                <a:latin typeface="Bwhebb" panose="00000400000000000000" pitchFamily="2" charset="0"/>
              </a:rPr>
              <a:t>&gt;</a:t>
            </a:r>
            <a:r>
              <a:rPr lang="en-US" altLang="zh-HK" sz="3200" baseline="30000" dirty="0">
                <a:latin typeface="Bwhebb" panose="00000400000000000000" pitchFamily="2" charset="0"/>
              </a:rPr>
              <a:t> </a:t>
            </a:r>
            <a:r>
              <a:rPr lang="en-US" altLang="zh-HK" sz="3200" dirty="0">
                <a:latin typeface="Bwhebb" panose="00000400000000000000" pitchFamily="2" charset="0"/>
              </a:rPr>
              <a:t>3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3291830"/>
            <a:ext cx="80648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134:1 〔上行之詩。〕耶和華的僕人、夜間站在耶和華殿中的、你們當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ea typeface="+mn-ea"/>
                <a:cs typeface="Times New Roman" pitchFamily="18" charset="0"/>
              </a:rPr>
              <a:t>稱頌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耶和華。</a:t>
            </a:r>
            <a:r>
              <a:rPr kumimoji="1" lang="zh-HK" altLang="zh-HK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/>
            </a:r>
            <a:br>
              <a:rPr kumimoji="1" lang="zh-HK" altLang="zh-HK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</a:br>
            <a:r>
              <a:rPr kumimoji="1" lang="zh-HK" altLang="zh-HK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134:2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 你們當向聖所舉手、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ea typeface="+mn-ea"/>
                <a:cs typeface="Times New Roman" pitchFamily="18" charset="0"/>
              </a:rPr>
              <a:t>稱頌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耶和華。</a:t>
            </a:r>
            <a:r>
              <a:rPr kumimoji="1" lang="zh-HK" altLang="zh-HK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/>
            </a:r>
            <a:br>
              <a:rPr kumimoji="1" lang="zh-HK" altLang="zh-HK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</a:br>
            <a:r>
              <a:rPr kumimoji="1" lang="zh-HK" altLang="zh-HK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134:3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 願造天地的耶和華、從錫安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  <a:ea typeface="+mn-ea"/>
                <a:cs typeface="Times New Roman" pitchFamily="18" charset="0"/>
              </a:rPr>
              <a:t>賜福</a:t>
            </a:r>
            <a:r>
              <a:rPr kumimoji="1" lang="zh-HK" altLang="zh-HK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Times New Roman" pitchFamily="18" charset="0"/>
              </a:rPr>
              <a:t>給你們。</a:t>
            </a:r>
            <a:r>
              <a:rPr kumimoji="1" lang="zh-HK" altLang="zh-HK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 </a:t>
            </a:r>
            <a:endParaRPr kumimoji="1" lang="zh-HK" altLang="zh-HK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5536" y="555526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b="1" dirty="0" smtClean="0">
                <a:solidFill>
                  <a:srgbClr val="FF0000"/>
                </a:solidFill>
              </a:rPr>
              <a:t>Bless </a:t>
            </a:r>
          </a:p>
          <a:p>
            <a:r>
              <a:rPr lang="en-US" altLang="zh-HK" sz="2800" b="1" dirty="0" smtClean="0">
                <a:solidFill>
                  <a:srgbClr val="FF0000"/>
                </a:solidFill>
              </a:rPr>
              <a:t>To be blessed </a:t>
            </a:r>
          </a:p>
          <a:p>
            <a:endParaRPr lang="zh-HK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5" t="24533" r="11064" b="31809"/>
          <a:stretch/>
        </p:blipFill>
        <p:spPr bwMode="auto">
          <a:xfrm>
            <a:off x="7033" y="15686"/>
            <a:ext cx="9136967" cy="51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6444208" y="1524442"/>
            <a:ext cx="864096" cy="68726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橢圓 6"/>
          <p:cNvSpPr/>
          <p:nvPr/>
        </p:nvSpPr>
        <p:spPr>
          <a:xfrm>
            <a:off x="1979712" y="3939902"/>
            <a:ext cx="864096" cy="68726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21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9792" y="48351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 smtClean="0"/>
              <a:t>甚麼是</a:t>
            </a:r>
            <a:r>
              <a:rPr lang="zh-TW" altLang="zh-HK" sz="3600" b="1" dirty="0" smtClean="0"/>
              <a:t>「</a:t>
            </a:r>
            <a:r>
              <a:rPr lang="zh-TW" altLang="zh-HK" sz="3600" b="1" dirty="0"/>
              <a:t>自潔</a:t>
            </a:r>
            <a:r>
              <a:rPr lang="zh-TW" altLang="zh-HK" sz="3600" b="1" dirty="0" smtClean="0"/>
              <a:t>」？</a:t>
            </a:r>
            <a:endParaRPr lang="zh-HK" altLang="en-US" sz="3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2" t="24286" r="12595" b="32817"/>
          <a:stretch/>
        </p:blipFill>
        <p:spPr bwMode="auto">
          <a:xfrm>
            <a:off x="-6565" y="0"/>
            <a:ext cx="91505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06336" y="113736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dirty="0" smtClean="0"/>
              <a:t>1</a:t>
            </a:r>
            <a:r>
              <a:rPr lang="en-US" altLang="zh-HK" sz="3200" dirty="0"/>
              <a:t>.	</a:t>
            </a:r>
            <a:r>
              <a:rPr lang="zh-TW" altLang="zh-HK" sz="3200" dirty="0">
                <a:solidFill>
                  <a:schemeClr val="accent6"/>
                </a:solidFill>
              </a:rPr>
              <a:t>身份上的聖潔</a:t>
            </a:r>
            <a:r>
              <a:rPr lang="zh-TW" altLang="zh-HK" sz="3200" dirty="0"/>
              <a:t>：</a:t>
            </a:r>
          </a:p>
          <a:p>
            <a:r>
              <a:rPr lang="en-US" altLang="zh-TW" sz="3200" dirty="0" smtClean="0"/>
              <a:t>	</a:t>
            </a:r>
            <a:r>
              <a:rPr lang="zh-TW" altLang="zh-HK" sz="3200" dirty="0" smtClean="0"/>
              <a:t>利</a:t>
            </a:r>
            <a:r>
              <a:rPr lang="en-US" altLang="zh-HK" sz="3200" dirty="0"/>
              <a:t>19:2 </a:t>
            </a:r>
            <a:r>
              <a:rPr lang="zh-TW" altLang="zh-HK" sz="3200" dirty="0"/>
              <a:t>你曉諭以色列全會眾說</a:t>
            </a:r>
            <a:r>
              <a:rPr lang="zh-TW" altLang="zh-HK" sz="3200" dirty="0" smtClean="0"/>
              <a:t>：</a:t>
            </a:r>
            <a:endParaRPr lang="en-US" altLang="zh-TW" sz="3200" dirty="0" smtClean="0"/>
          </a:p>
          <a:p>
            <a:r>
              <a:rPr lang="en-US" altLang="zh-TW" sz="3200" dirty="0"/>
              <a:t>	</a:t>
            </a:r>
            <a:r>
              <a:rPr lang="zh-TW" altLang="zh-HK" sz="3200" dirty="0" smtClean="0"/>
              <a:t>你們</a:t>
            </a:r>
            <a:r>
              <a:rPr lang="zh-TW" altLang="zh-HK" sz="3200" dirty="0"/>
              <a:t>要聖潔，因為我耶和華</a:t>
            </a:r>
            <a:r>
              <a:rPr lang="zh-TW" altLang="zh-HK" sz="3200" dirty="0" smtClean="0"/>
              <a:t>─</a:t>
            </a:r>
            <a:endParaRPr lang="en-US" altLang="zh-TW" sz="3200" dirty="0" smtClean="0"/>
          </a:p>
          <a:p>
            <a:r>
              <a:rPr lang="en-US" altLang="zh-TW" sz="3200" dirty="0"/>
              <a:t>	</a:t>
            </a:r>
            <a:r>
              <a:rPr lang="zh-TW" altLang="zh-HK" sz="3200" dirty="0" smtClean="0"/>
              <a:t>你們的神</a:t>
            </a:r>
            <a:r>
              <a:rPr lang="zh-TW" altLang="zh-HK" sz="3200" dirty="0"/>
              <a:t>是聖潔的。</a:t>
            </a:r>
          </a:p>
          <a:p>
            <a:r>
              <a:rPr lang="en-US" altLang="zh-HK" sz="3200" dirty="0" smtClean="0"/>
              <a:t>2</a:t>
            </a:r>
            <a:r>
              <a:rPr lang="en-US" altLang="zh-HK" sz="3200" dirty="0"/>
              <a:t>.	</a:t>
            </a:r>
            <a:r>
              <a:rPr lang="zh-TW" altLang="zh-HK" sz="3200" dirty="0" smtClean="0">
                <a:solidFill>
                  <a:schemeClr val="accent6"/>
                </a:solidFill>
              </a:rPr>
              <a:t>肉</a:t>
            </a:r>
            <a:r>
              <a:rPr lang="zh-TW" altLang="en-US" sz="3200" dirty="0" smtClean="0">
                <a:solidFill>
                  <a:schemeClr val="accent6"/>
                </a:solidFill>
              </a:rPr>
              <a:t>身</a:t>
            </a:r>
            <a:r>
              <a:rPr lang="zh-TW" altLang="zh-HK" sz="3200" dirty="0" smtClean="0">
                <a:solidFill>
                  <a:schemeClr val="accent6"/>
                </a:solidFill>
              </a:rPr>
              <a:t>上</a:t>
            </a:r>
            <a:r>
              <a:rPr lang="zh-TW" altLang="zh-HK" sz="3200" dirty="0">
                <a:solidFill>
                  <a:schemeClr val="accent6"/>
                </a:solidFill>
              </a:rPr>
              <a:t>的聖潔</a:t>
            </a:r>
            <a:r>
              <a:rPr lang="zh-TW" altLang="zh-HK" sz="3200" dirty="0"/>
              <a:t>：</a:t>
            </a:r>
          </a:p>
          <a:p>
            <a:pPr lvl="0"/>
            <a:r>
              <a:rPr lang="en-US" altLang="zh-TW" sz="3200" dirty="0" smtClean="0"/>
              <a:t>	</a:t>
            </a:r>
            <a:r>
              <a:rPr lang="zh-TW" altLang="zh-HK" sz="3200" dirty="0" smtClean="0"/>
              <a:t>潔淨</a:t>
            </a:r>
            <a:r>
              <a:rPr lang="zh-TW" altLang="zh-HK" sz="3200" dirty="0"/>
              <a:t>條例</a:t>
            </a:r>
            <a:r>
              <a:rPr lang="en-US" altLang="zh-HK" sz="3200" dirty="0"/>
              <a:t>  [</a:t>
            </a:r>
            <a:r>
              <a:rPr lang="zh-TW" altLang="zh-HK" sz="3200" dirty="0"/>
              <a:t>潔淨禮儀</a:t>
            </a:r>
            <a:r>
              <a:rPr lang="en-US" altLang="zh-HK" sz="3200" dirty="0"/>
              <a:t>]</a:t>
            </a:r>
            <a:r>
              <a:rPr lang="zh-TW" altLang="zh-HK" sz="3200" dirty="0"/>
              <a:t>： </a:t>
            </a:r>
            <a:r>
              <a:rPr lang="zh-TW" altLang="zh-HK" sz="3200" dirty="0" smtClean="0"/>
              <a:t>利</a:t>
            </a:r>
            <a:r>
              <a:rPr lang="en-US" altLang="zh-HK" sz="3200" dirty="0" smtClean="0"/>
              <a:t>11</a:t>
            </a:r>
            <a:r>
              <a:rPr lang="zh-TW" altLang="zh-HK" sz="3200" dirty="0"/>
              <a:t>章至</a:t>
            </a:r>
            <a:r>
              <a:rPr lang="en-US" altLang="zh-HK" sz="3200" dirty="0"/>
              <a:t>15</a:t>
            </a:r>
            <a:r>
              <a:rPr lang="zh-TW" altLang="zh-HK" sz="3200" dirty="0"/>
              <a:t>章</a:t>
            </a:r>
          </a:p>
          <a:p>
            <a:r>
              <a:rPr lang="en-US" altLang="zh-HK" sz="3200" dirty="0" smtClean="0"/>
              <a:t>3</a:t>
            </a:r>
            <a:r>
              <a:rPr lang="en-US" altLang="zh-HK" sz="3200" dirty="0"/>
              <a:t>.	</a:t>
            </a:r>
            <a:r>
              <a:rPr lang="zh-TW" altLang="zh-HK" sz="3200" dirty="0">
                <a:solidFill>
                  <a:schemeClr val="accent6"/>
                </a:solidFill>
              </a:rPr>
              <a:t>道德上的聖潔</a:t>
            </a:r>
            <a:r>
              <a:rPr lang="zh-TW" altLang="zh-HK" sz="3200" dirty="0" smtClean="0"/>
              <a:t>：禁</a:t>
            </a:r>
            <a:r>
              <a:rPr lang="zh-TW" altLang="zh-HK" sz="3200" dirty="0"/>
              <a:t>戒惡事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25278" r="12327" b="32539"/>
          <a:stretch/>
        </p:blipFill>
        <p:spPr bwMode="auto">
          <a:xfrm>
            <a:off x="0" y="6065"/>
            <a:ext cx="9144000" cy="513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0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059832" y="339502"/>
            <a:ext cx="6552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聖潔</a:t>
            </a:r>
            <a:endParaRPr lang="en-US" altLang="zh-TW" sz="3600" dirty="0" smtClean="0"/>
          </a:p>
          <a:p>
            <a:r>
              <a:rPr lang="zh-TW" altLang="en-US" sz="3600" dirty="0"/>
              <a:t>自</a:t>
            </a:r>
            <a:r>
              <a:rPr lang="zh-TW" altLang="en-US" sz="3600" dirty="0" smtClean="0"/>
              <a:t>潔</a:t>
            </a:r>
            <a:endParaRPr lang="en-US" altLang="zh-TW" sz="3600" dirty="0" smtClean="0"/>
          </a:p>
          <a:p>
            <a:r>
              <a:rPr lang="zh-TW" altLang="en-US" sz="3600" dirty="0" smtClean="0"/>
              <a:t>潔淨</a:t>
            </a:r>
            <a:endParaRPr lang="en-US" altLang="zh-TW" sz="3600" dirty="0" smtClean="0"/>
          </a:p>
          <a:p>
            <a:r>
              <a:rPr lang="zh-TW" altLang="en-US" sz="3600" dirty="0"/>
              <a:t>分別為</a:t>
            </a:r>
            <a:r>
              <a:rPr lang="zh-TW" altLang="en-US" sz="3600" dirty="0" smtClean="0"/>
              <a:t>聖</a:t>
            </a:r>
            <a:endParaRPr lang="en-US" altLang="zh-TW" sz="3600" dirty="0" smtClean="0"/>
          </a:p>
          <a:p>
            <a:r>
              <a:rPr lang="zh-TW" altLang="en-US" sz="3600" dirty="0" smtClean="0"/>
              <a:t>成聖</a:t>
            </a:r>
            <a:endParaRPr lang="en-US" altLang="zh-TW" sz="3600" dirty="0" smtClean="0"/>
          </a:p>
          <a:p>
            <a:r>
              <a:rPr lang="en-US" altLang="zh-HK" sz="3600" dirty="0" smtClean="0"/>
              <a:t>Holiness </a:t>
            </a:r>
          </a:p>
          <a:p>
            <a:r>
              <a:rPr lang="en-US" altLang="zh-HK" sz="3600" dirty="0" smtClean="0"/>
              <a:t>Sanctification</a:t>
            </a:r>
          </a:p>
          <a:p>
            <a:endParaRPr lang="zh-HK" alt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1" t="24711" r="11821" b="32023"/>
          <a:stretch/>
        </p:blipFill>
        <p:spPr bwMode="auto">
          <a:xfrm>
            <a:off x="13406" y="0"/>
            <a:ext cx="913059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9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480653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1:5-9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Chiastic Structure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  扇形結構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/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>
              <a:buAutoNum type="arabicPlain" startAt="5"/>
            </a:pP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神</a:t>
            </a:r>
            <a:r>
              <a: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必與你同</a:t>
            </a: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在</a:t>
            </a:r>
            <a:endParaRPr lang="en-US" altLang="zh-TW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7 </a:t>
            </a:r>
            <a:r>
              <a:rPr lang="zh-TW" altLang="zh-HK" sz="2800" dirty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只要</a:t>
            </a:r>
            <a:r>
              <a:rPr lang="zh-TW" altLang="zh-HK" sz="2800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剛強</a:t>
            </a:r>
            <a:endParaRPr lang="en-US" altLang="zh-TW" sz="28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</a:t>
            </a:r>
            <a:r>
              <a:rPr lang="zh-TW" altLang="zh-HK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謹守遵行</a:t>
            </a:r>
            <a:endParaRPr lang="en-US" altLang="zh-TW" sz="2800" dirty="0" smtClean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7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zh-HK" sz="2800" dirty="0" smtClean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不可偏離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8 </a:t>
            </a:r>
            <a:r>
              <a:rPr lang="zh-TW" altLang="zh-HK" sz="2800" dirty="0" smtClean="0">
                <a:solidFill>
                  <a:schemeClr val="accent6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晝夜思想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		</a:t>
            </a:r>
            <a:r>
              <a:rPr lang="zh-TW" altLang="zh-HK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謹守遵行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1257300" lvl="2" indent="-342900">
              <a:buAutoNum type="arabicPlain" startAt="9"/>
            </a:pPr>
            <a:r>
              <a:rPr lang="zh-TW" altLang="zh-HK" sz="2800" dirty="0" smtClean="0">
                <a:solidFill>
                  <a:schemeClr val="bg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剛強壯膽</a:t>
            </a:r>
            <a:endParaRPr lang="en-US" altLang="zh-TW" sz="2800" dirty="0" smtClean="0">
              <a:solidFill>
                <a:schemeClr val="bg2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9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下     </a:t>
            </a:r>
            <a:r>
              <a:rPr lang="zh-TW" altLang="zh-HK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神</a:t>
            </a:r>
            <a:r>
              <a: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必與你同在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。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19896" r="6235" b="294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0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1310159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dirty="0"/>
              <a:t>How can we </a:t>
            </a:r>
            <a:r>
              <a:rPr lang="en-US" altLang="zh-HK" sz="3200" dirty="0" smtClean="0"/>
              <a:t>sanctify</a:t>
            </a:r>
            <a:r>
              <a:rPr lang="zh-TW" altLang="en-US" sz="3200" dirty="0" smtClean="0"/>
              <a:t> </a:t>
            </a:r>
            <a:r>
              <a:rPr lang="en-US" altLang="zh-HK" sz="3200" dirty="0" smtClean="0"/>
              <a:t>ourselves </a:t>
            </a:r>
            <a:r>
              <a:rPr lang="en-US" altLang="zh-HK" sz="3200" dirty="0"/>
              <a:t>in the church history? 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337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vagrius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0"/>
            <a:ext cx="4680520" cy="51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evagrius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0"/>
            <a:ext cx="4463480" cy="51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0278" y="411510"/>
            <a:ext cx="76521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800" dirty="0"/>
              <a:t>龐迪斯的伊域格屈斯：回歸上帝之心智歷程</a:t>
            </a:r>
          </a:p>
          <a:p>
            <a:r>
              <a:rPr lang="en-US" altLang="zh-HK" sz="2800" dirty="0" err="1" smtClean="0"/>
              <a:t>Evagrius</a:t>
            </a:r>
            <a:r>
              <a:rPr lang="en-US" altLang="zh-HK" sz="2800" dirty="0" smtClean="0"/>
              <a:t> </a:t>
            </a:r>
            <a:r>
              <a:rPr lang="en-US" altLang="zh-HK" sz="2800" dirty="0" err="1"/>
              <a:t>Ponticus</a:t>
            </a:r>
            <a:r>
              <a:rPr lang="en-US" altLang="zh-HK" sz="2800" dirty="0"/>
              <a:t>: </a:t>
            </a:r>
            <a:endParaRPr lang="en-US" altLang="zh-HK" sz="2800" dirty="0" smtClean="0"/>
          </a:p>
          <a:p>
            <a:r>
              <a:rPr lang="en-US" altLang="zh-HK" sz="2800" dirty="0" smtClean="0"/>
              <a:t>On </a:t>
            </a:r>
            <a:r>
              <a:rPr lang="en-US" altLang="zh-HK" sz="2800" dirty="0"/>
              <a:t>the Mind’s Return to </a:t>
            </a:r>
            <a:r>
              <a:rPr lang="en-US" altLang="zh-HK" sz="2800" dirty="0" smtClean="0"/>
              <a:t>God</a:t>
            </a:r>
          </a:p>
          <a:p>
            <a:endParaRPr lang="en-US" altLang="zh-TW" sz="2800" dirty="0"/>
          </a:p>
          <a:p>
            <a:r>
              <a:rPr lang="en-US" altLang="zh-TW" sz="2800" dirty="0" smtClean="0"/>
              <a:t>(A.D.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345-399)</a:t>
            </a:r>
            <a:endParaRPr lang="zh-TW" altLang="zh-HK" sz="2800" dirty="0"/>
          </a:p>
        </p:txBody>
      </p:sp>
      <p:sp>
        <p:nvSpPr>
          <p:cNvPr id="3" name="矩形 2"/>
          <p:cNvSpPr/>
          <p:nvPr/>
        </p:nvSpPr>
        <p:spPr>
          <a:xfrm>
            <a:off x="755576" y="2427734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b="1" dirty="0"/>
              <a:t> </a:t>
            </a:r>
            <a:endParaRPr lang="zh-TW" altLang="zh-HK" sz="2800" b="1" dirty="0"/>
          </a:p>
          <a:p>
            <a:r>
              <a:rPr lang="zh-TW" altLang="zh-HK" sz="2800" b="1" dirty="0" smtClean="0"/>
              <a:t>那一</a:t>
            </a:r>
            <a:r>
              <a:rPr lang="zh-TW" altLang="zh-HK" sz="2800" b="1" dirty="0"/>
              <a:t>位是神學家，他便會真誠禱告</a:t>
            </a:r>
            <a:r>
              <a:rPr lang="zh-TW" altLang="zh-HK" sz="2800" b="1" dirty="0" smtClean="0"/>
              <a:t>；</a:t>
            </a:r>
            <a:endParaRPr lang="en-US" altLang="zh-TW" sz="2800" b="1" dirty="0" smtClean="0"/>
          </a:p>
          <a:p>
            <a:r>
              <a:rPr lang="zh-TW" altLang="zh-HK" sz="2800" b="1" dirty="0" smtClean="0"/>
              <a:t>那一</a:t>
            </a:r>
            <a:r>
              <a:rPr lang="zh-TW" altLang="zh-HK" sz="2800" b="1" dirty="0"/>
              <a:t>位真誠禱告的人，他便是神學家</a:t>
            </a:r>
            <a:r>
              <a:rPr lang="zh-TW" altLang="zh-HK" sz="2800" b="1" dirty="0" smtClean="0"/>
              <a:t>。</a:t>
            </a:r>
            <a:endParaRPr lang="zh-TW" altLang="zh-HK" sz="2800" b="1" dirty="0"/>
          </a:p>
          <a:p>
            <a:r>
              <a:rPr lang="en-US" altLang="zh-HK" sz="2800" b="1" dirty="0"/>
              <a:t>(If you are a theologian, you will pray truly, and if you truly pray, you are a theologian.)</a:t>
            </a:r>
            <a:endParaRPr lang="zh-HK" altLang="en-US" sz="2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23435" r="11371" b="33708"/>
          <a:stretch/>
        </p:blipFill>
        <p:spPr bwMode="auto">
          <a:xfrm>
            <a:off x="26346" y="0"/>
            <a:ext cx="91176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2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ppadocian father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3" y="0"/>
            <a:ext cx="91539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4932040" y="915566"/>
            <a:ext cx="3240360" cy="422793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944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sert  father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4087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4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987574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3200" b="1" dirty="0"/>
              <a:t>沙漠教父們離開世俗生活，攻克己身，為求得著身體和心靈的寧靜，以致可以盡心盡意愛上帝及愛鄰舍。的確，他們用生命，開拓了屬靈靜修之路</a:t>
            </a:r>
            <a:r>
              <a:rPr lang="zh-TW" altLang="zh-HK" sz="3200" b="1" dirty="0" smtClean="0"/>
              <a:t>。</a:t>
            </a:r>
            <a:r>
              <a:rPr lang="zh-TW" altLang="en-US" sz="3200" b="1" dirty="0" smtClean="0"/>
              <a:t>為靈修神學奧下了</a:t>
            </a:r>
            <a:r>
              <a:rPr lang="zh-TW" altLang="zh-HK" sz="3200" b="1" dirty="0"/>
              <a:t>安靜獨處的神學及操練方法。</a:t>
            </a:r>
            <a:endParaRPr lang="zh-HK" altLang="en-US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1" t="23726" r="11624" b="3217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589288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3600" b="1" dirty="0"/>
              <a:t>第四世紀龐迪斯的伊域格屈斯</a:t>
            </a:r>
            <a:r>
              <a:rPr lang="en-US" altLang="zh-HK" sz="3600" b="1" dirty="0"/>
              <a:t>(</a:t>
            </a:r>
            <a:r>
              <a:rPr lang="en-US" altLang="zh-HK" sz="3600" b="1" dirty="0" err="1"/>
              <a:t>Evagrius</a:t>
            </a:r>
            <a:r>
              <a:rPr lang="en-US" altLang="zh-HK" sz="3600" b="1" dirty="0"/>
              <a:t> </a:t>
            </a:r>
            <a:r>
              <a:rPr lang="en-US" altLang="zh-HK" sz="3600" b="1" dirty="0" err="1"/>
              <a:t>Ponticus</a:t>
            </a:r>
            <a:r>
              <a:rPr lang="en-US" altLang="zh-HK" sz="3600" b="1" dirty="0"/>
              <a:t>)</a:t>
            </a:r>
            <a:r>
              <a:rPr lang="zh-TW" altLang="zh-HK" sz="3600" b="1" dirty="0"/>
              <a:t>，被譽為希臘基督教中最偉大的</a:t>
            </a:r>
            <a:r>
              <a:rPr lang="en-US" altLang="zh-HK" sz="3600" b="1" dirty="0"/>
              <a:t>(</a:t>
            </a:r>
            <a:r>
              <a:rPr lang="en-US" altLang="zh-HK" sz="3600" b="1" i="1" dirty="0"/>
              <a:t>par excellence</a:t>
            </a:r>
            <a:r>
              <a:rPr lang="en-US" altLang="zh-HK" sz="3600" b="1" dirty="0"/>
              <a:t>)</a:t>
            </a:r>
            <a:r>
              <a:rPr lang="zh-TW" altLang="zh-HK" sz="3600" b="1" dirty="0"/>
              <a:t>禱告導師。伊氏最偉大的貢獻，是為神學及生活的結合開創先河，伊氏建構的系統、其苦修及默觀的操練方法、及他的著作，自第四世紀以降，一直發揮著深遠的</a:t>
            </a:r>
            <a:r>
              <a:rPr lang="zh-TW" altLang="zh-HK" sz="3600" b="1" dirty="0" smtClean="0"/>
              <a:t>影響力</a:t>
            </a:r>
            <a:r>
              <a:rPr lang="zh-TW" altLang="en-US" sz="3600" b="1" dirty="0" smtClean="0"/>
              <a:t>。</a:t>
            </a:r>
            <a:endParaRPr lang="zh-TW" altLang="zh-HK" sz="36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23335" r="10901" b="31608"/>
          <a:stretch/>
        </p:blipFill>
        <p:spPr bwMode="auto">
          <a:xfrm>
            <a:off x="23627" y="15040"/>
            <a:ext cx="9120373" cy="512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6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251520" y="483518"/>
            <a:ext cx="3384376" cy="1368152"/>
          </a:xfrm>
          <a:prstGeom prst="roundRect">
            <a:avLst/>
          </a:prstGeom>
          <a:solidFill>
            <a:srgbClr val="FBCD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dirty="0" smtClean="0">
                <a:solidFill>
                  <a:srgbClr val="FF0000"/>
                </a:solidFill>
              </a:rPr>
              <a:t>P</a:t>
            </a:r>
            <a:r>
              <a:rPr lang="en-US" altLang="zh-HK" sz="3200" dirty="0" smtClean="0">
                <a:solidFill>
                  <a:schemeClr val="tx1"/>
                </a:solidFill>
              </a:rPr>
              <a:t>urification </a:t>
            </a:r>
          </a:p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潔淨</a:t>
            </a:r>
            <a:endParaRPr lang="zh-HK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627784" y="2139702"/>
            <a:ext cx="3384376" cy="1368152"/>
          </a:xfrm>
          <a:prstGeom prst="roundRect">
            <a:avLst/>
          </a:prstGeom>
          <a:solidFill>
            <a:srgbClr val="FBCD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FF0000"/>
                </a:solidFill>
              </a:rPr>
              <a:t>I</a:t>
            </a:r>
            <a:r>
              <a:rPr lang="en-US" altLang="zh-TW" sz="3200" dirty="0" smtClean="0">
                <a:solidFill>
                  <a:schemeClr val="tx1"/>
                </a:solidFill>
              </a:rPr>
              <a:t>llumination</a:t>
            </a: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光照</a:t>
            </a:r>
            <a:endParaRPr lang="zh-HK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5580112" y="3579862"/>
            <a:ext cx="3384376" cy="1368152"/>
          </a:xfrm>
          <a:prstGeom prst="roundRect">
            <a:avLst/>
          </a:prstGeom>
          <a:solidFill>
            <a:srgbClr val="FBCD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dirty="0" smtClean="0">
                <a:solidFill>
                  <a:srgbClr val="FF0000"/>
                </a:solidFill>
              </a:rPr>
              <a:t>U</a:t>
            </a:r>
            <a:r>
              <a:rPr lang="en-US" altLang="zh-HK" sz="3200" dirty="0" smtClean="0">
                <a:solidFill>
                  <a:schemeClr val="tx1"/>
                </a:solidFill>
              </a:rPr>
              <a:t>nion </a:t>
            </a:r>
          </a:p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契合</a:t>
            </a:r>
            <a:endParaRPr lang="zh-HK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48092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HK" sz="2800" dirty="0"/>
              <a:t>安靜</a:t>
            </a:r>
            <a:r>
              <a:rPr lang="en-US" altLang="zh-HK" sz="2800" dirty="0"/>
              <a:t> </a:t>
            </a:r>
            <a:r>
              <a:rPr lang="en-US" altLang="zh-HK" sz="2800" dirty="0" smtClean="0"/>
              <a:t>(</a:t>
            </a:r>
            <a:r>
              <a:rPr lang="zh-TW" altLang="en-US" sz="2800" dirty="0" smtClean="0"/>
              <a:t>潔</a:t>
            </a:r>
            <a:r>
              <a:rPr lang="zh-TW" altLang="zh-HK" sz="2800" dirty="0" smtClean="0"/>
              <a:t>淨</a:t>
            </a:r>
            <a:r>
              <a:rPr lang="zh-TW" altLang="zh-HK" sz="2800" dirty="0"/>
              <a:t>心靈</a:t>
            </a:r>
            <a:r>
              <a:rPr lang="en-US" altLang="zh-HK" sz="2800" dirty="0"/>
              <a:t>)</a:t>
            </a:r>
            <a:endParaRPr lang="zh-TW" altLang="zh-HK" sz="2800" dirty="0"/>
          </a:p>
          <a:p>
            <a:r>
              <a:rPr lang="en-US" altLang="zh-HK" dirty="0"/>
              <a:t> </a:t>
            </a:r>
            <a:endParaRPr lang="zh-TW" altLang="zh-HK" dirty="0"/>
          </a:p>
          <a:p>
            <a:r>
              <a:rPr lang="en-US" altLang="zh-HK" dirty="0"/>
              <a:t> </a:t>
            </a:r>
            <a:endParaRPr lang="zh-TW" altLang="zh-HK" sz="2800" dirty="0"/>
          </a:p>
          <a:p>
            <a:r>
              <a:rPr lang="en-US" altLang="zh-HK" sz="2800" dirty="0"/>
              <a:t>  </a:t>
            </a:r>
            <a:endParaRPr lang="zh-TW" altLang="zh-HK" sz="2800" dirty="0"/>
          </a:p>
          <a:p>
            <a:pPr lvl="0"/>
            <a:r>
              <a:rPr lang="zh-TW" altLang="zh-HK" sz="2800" dirty="0"/>
              <a:t>散漫式的思想</a:t>
            </a:r>
            <a:r>
              <a:rPr lang="en-US" altLang="zh-HK" sz="2800" dirty="0"/>
              <a:t>			</a:t>
            </a:r>
            <a:r>
              <a:rPr lang="en-US" altLang="zh-HK" sz="2800" dirty="0" smtClean="0"/>
              <a:t>	</a:t>
            </a:r>
            <a:r>
              <a:rPr lang="zh-TW" altLang="zh-HK" sz="2800" dirty="0" smtClean="0"/>
              <a:t>貪</a:t>
            </a:r>
            <a:r>
              <a:rPr lang="zh-TW" altLang="zh-HK" sz="2800" dirty="0"/>
              <a:t>饕、性慾、</a:t>
            </a:r>
          </a:p>
          <a:p>
            <a:pPr lvl="0"/>
            <a:r>
              <a:rPr lang="zh-TW" altLang="zh-HK" sz="2800" dirty="0"/>
              <a:t>觸動式的思想</a:t>
            </a:r>
            <a:r>
              <a:rPr lang="en-US" altLang="zh-HK" sz="2800" dirty="0"/>
              <a:t>				</a:t>
            </a:r>
            <a:r>
              <a:rPr lang="zh-TW" altLang="zh-HK" sz="2800" dirty="0"/>
              <a:t>貪婪、悲傷、</a:t>
            </a:r>
          </a:p>
          <a:p>
            <a:pPr lvl="0"/>
            <a:r>
              <a:rPr lang="zh-TW" altLang="zh-HK" sz="2800" dirty="0"/>
              <a:t>操縱式的思想</a:t>
            </a:r>
            <a:r>
              <a:rPr lang="en-US" altLang="zh-HK" sz="2800" dirty="0"/>
              <a:t>				</a:t>
            </a:r>
            <a:r>
              <a:rPr lang="zh-TW" altLang="zh-HK" sz="2800" dirty="0"/>
              <a:t>忿怒、閒散、</a:t>
            </a:r>
          </a:p>
          <a:p>
            <a:pPr lvl="0"/>
            <a:r>
              <a:rPr lang="zh-TW" altLang="zh-HK" sz="2800" dirty="0"/>
              <a:t>求滿足式的思想 </a:t>
            </a:r>
            <a:r>
              <a:rPr lang="en-US" altLang="zh-HK" sz="2800" dirty="0"/>
              <a:t>				</a:t>
            </a:r>
            <a:r>
              <a:rPr lang="zh-TW" altLang="zh-HK" sz="2800" dirty="0"/>
              <a:t>虛榮、驕傲</a:t>
            </a:r>
          </a:p>
          <a:p>
            <a:pPr lvl="0"/>
            <a:r>
              <a:rPr lang="zh-TW" altLang="zh-HK" sz="2800" dirty="0"/>
              <a:t>亮光式的思想</a:t>
            </a:r>
          </a:p>
          <a:p>
            <a:r>
              <a:rPr lang="en-US" altLang="zh-HK" sz="2800" dirty="0"/>
              <a:t> </a:t>
            </a:r>
            <a:endParaRPr lang="zh-TW" altLang="zh-HK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t="23222" r="12017" b="32205"/>
          <a:stretch/>
        </p:blipFill>
        <p:spPr bwMode="auto">
          <a:xfrm>
            <a:off x="2508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251520" y="448092"/>
            <a:ext cx="3672408" cy="4608512"/>
          </a:xfrm>
          <a:prstGeom prst="ellipse">
            <a:avLst/>
          </a:prstGeom>
          <a:noFill/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3600" b="1" dirty="0" smtClean="0">
                <a:solidFill>
                  <a:srgbClr val="FF0000"/>
                </a:solidFill>
              </a:rPr>
              <a:t>思緒</a:t>
            </a:r>
            <a:endParaRPr lang="zh-HK" alt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5364088" y="453673"/>
            <a:ext cx="3672408" cy="4608512"/>
          </a:xfrm>
          <a:prstGeom prst="ellipse">
            <a:avLst/>
          </a:prstGeom>
          <a:noFill/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3600" b="1" dirty="0" smtClean="0">
                <a:solidFill>
                  <a:srgbClr val="FF0000"/>
                </a:solidFill>
              </a:rPr>
              <a:t>情緒</a:t>
            </a:r>
            <a:endParaRPr lang="zh-HK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重整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9127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27584" y="699542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</a:rPr>
              <a:t>約書亞</a:t>
            </a: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記第</a:t>
            </a: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</a:rPr>
              <a:t>三</a:t>
            </a: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講：</a:t>
            </a:r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sz="3200" b="1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喇合這女子</a:t>
            </a:r>
            <a:r>
              <a:rPr lang="en-US" altLang="zh-TW" sz="3200" b="1" dirty="0" smtClean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二</a:t>
            </a:r>
            <a:r>
              <a:rPr lang="en-US" altLang="zh-TW" sz="3200" b="1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endParaRPr lang="en-US" altLang="zh-TW" sz="3200" b="1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3200" b="1" dirty="0" smtClean="0">
                <a:latin typeface="Adobe 繁黑體 Std B" pitchFamily="34" charset="-120"/>
                <a:ea typeface="Adobe 繁黑體 Std B" pitchFamily="34" charset="-120"/>
              </a:rPr>
              <a:t>經文：書</a:t>
            </a:r>
            <a:r>
              <a:rPr lang="en-US" altLang="zh-TW" sz="3200" b="1" dirty="0" smtClean="0">
                <a:latin typeface="Adobe 繁黑體 Std B" pitchFamily="34" charset="-120"/>
                <a:ea typeface="Adobe 繁黑體 Std B" pitchFamily="34" charset="-120"/>
              </a:rPr>
              <a:t>2:1-24</a:t>
            </a:r>
            <a:endParaRPr lang="zh-HK" altLang="en-US" sz="32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Picture 2" descr="åå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7"/>
          <a:stretch/>
        </p:blipFill>
        <p:spPr bwMode="auto">
          <a:xfrm>
            <a:off x="4788024" y="699542"/>
            <a:ext cx="336155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8" t="23971" r="11101" b="31596"/>
          <a:stretch/>
        </p:blipFill>
        <p:spPr bwMode="auto">
          <a:xfrm>
            <a:off x="0" y="16495"/>
            <a:ext cx="9144000" cy="512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2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xodus ma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Freeform 3"/>
          <p:cNvSpPr>
            <a:spLocks/>
          </p:cNvSpPr>
          <p:nvPr/>
        </p:nvSpPr>
        <p:spPr bwMode="auto">
          <a:xfrm>
            <a:off x="5006976" y="1279922"/>
            <a:ext cx="2189163" cy="670322"/>
          </a:xfrm>
          <a:custGeom>
            <a:avLst/>
            <a:gdLst>
              <a:gd name="T0" fmla="*/ 0 w 1379"/>
              <a:gd name="T1" fmla="*/ 0 h 563"/>
              <a:gd name="T2" fmla="*/ 13 w 1379"/>
              <a:gd name="T3" fmla="*/ 55 h 563"/>
              <a:gd name="T4" fmla="*/ 77 w 1379"/>
              <a:gd name="T5" fmla="*/ 141 h 563"/>
              <a:gd name="T6" fmla="*/ 218 w 1379"/>
              <a:gd name="T7" fmla="*/ 253 h 563"/>
              <a:gd name="T8" fmla="*/ 266 w 1379"/>
              <a:gd name="T9" fmla="*/ 314 h 563"/>
              <a:gd name="T10" fmla="*/ 362 w 1379"/>
              <a:gd name="T11" fmla="*/ 333 h 563"/>
              <a:gd name="T12" fmla="*/ 423 w 1379"/>
              <a:gd name="T13" fmla="*/ 435 h 563"/>
              <a:gd name="T14" fmla="*/ 506 w 1379"/>
              <a:gd name="T15" fmla="*/ 531 h 563"/>
              <a:gd name="T16" fmla="*/ 730 w 1379"/>
              <a:gd name="T17" fmla="*/ 538 h 563"/>
              <a:gd name="T18" fmla="*/ 922 w 1379"/>
              <a:gd name="T19" fmla="*/ 381 h 563"/>
              <a:gd name="T20" fmla="*/ 970 w 1379"/>
              <a:gd name="T21" fmla="*/ 307 h 563"/>
              <a:gd name="T22" fmla="*/ 1156 w 1379"/>
              <a:gd name="T23" fmla="*/ 237 h 563"/>
              <a:gd name="T24" fmla="*/ 1271 w 1379"/>
              <a:gd name="T25" fmla="*/ 176 h 563"/>
              <a:gd name="T26" fmla="*/ 1367 w 1379"/>
              <a:gd name="T27" fmla="*/ 122 h 563"/>
              <a:gd name="T28" fmla="*/ 1344 w 1379"/>
              <a:gd name="T29" fmla="*/ 48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79" h="563">
                <a:moveTo>
                  <a:pt x="0" y="0"/>
                </a:moveTo>
                <a:cubicBezTo>
                  <a:pt x="0" y="16"/>
                  <a:pt x="0" y="32"/>
                  <a:pt x="13" y="55"/>
                </a:cubicBezTo>
                <a:cubicBezTo>
                  <a:pt x="26" y="78"/>
                  <a:pt x="43" y="108"/>
                  <a:pt x="77" y="141"/>
                </a:cubicBezTo>
                <a:cubicBezTo>
                  <a:pt x="111" y="174"/>
                  <a:pt x="186" y="224"/>
                  <a:pt x="218" y="253"/>
                </a:cubicBezTo>
                <a:cubicBezTo>
                  <a:pt x="250" y="282"/>
                  <a:pt x="242" y="301"/>
                  <a:pt x="266" y="314"/>
                </a:cubicBezTo>
                <a:cubicBezTo>
                  <a:pt x="290" y="327"/>
                  <a:pt x="336" y="313"/>
                  <a:pt x="362" y="333"/>
                </a:cubicBezTo>
                <a:cubicBezTo>
                  <a:pt x="388" y="353"/>
                  <a:pt x="399" y="402"/>
                  <a:pt x="423" y="435"/>
                </a:cubicBezTo>
                <a:cubicBezTo>
                  <a:pt x="447" y="468"/>
                  <a:pt x="455" y="514"/>
                  <a:pt x="506" y="531"/>
                </a:cubicBezTo>
                <a:cubicBezTo>
                  <a:pt x="557" y="548"/>
                  <a:pt x="661" y="563"/>
                  <a:pt x="730" y="538"/>
                </a:cubicBezTo>
                <a:cubicBezTo>
                  <a:pt x="799" y="513"/>
                  <a:pt x="882" y="419"/>
                  <a:pt x="922" y="381"/>
                </a:cubicBezTo>
                <a:cubicBezTo>
                  <a:pt x="962" y="343"/>
                  <a:pt x="931" y="331"/>
                  <a:pt x="970" y="307"/>
                </a:cubicBezTo>
                <a:cubicBezTo>
                  <a:pt x="1009" y="283"/>
                  <a:pt x="1106" y="259"/>
                  <a:pt x="1156" y="237"/>
                </a:cubicBezTo>
                <a:cubicBezTo>
                  <a:pt x="1206" y="215"/>
                  <a:pt x="1236" y="195"/>
                  <a:pt x="1271" y="176"/>
                </a:cubicBezTo>
                <a:cubicBezTo>
                  <a:pt x="1306" y="157"/>
                  <a:pt x="1355" y="143"/>
                  <a:pt x="1367" y="122"/>
                </a:cubicBezTo>
                <a:cubicBezTo>
                  <a:pt x="1379" y="101"/>
                  <a:pt x="1348" y="61"/>
                  <a:pt x="1344" y="48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7249" y="1407914"/>
            <a:ext cx="912812" cy="460772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dirty="0">
                <a:ea typeface="SimHei" pitchFamily="49" charset="-122"/>
              </a:rPr>
              <a:t>埃及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547415" y="192838"/>
            <a:ext cx="534988" cy="895737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zh-TW" altLang="en-US" sz="2400">
                <a:ea typeface="SimHei" pitchFamily="49" charset="-122"/>
              </a:rPr>
              <a:t>迦</a:t>
            </a:r>
          </a:p>
          <a:p>
            <a:pPr algn="ctr"/>
            <a:r>
              <a:rPr lang="zh-TW" altLang="en-US" sz="2400">
                <a:ea typeface="SimHei" pitchFamily="49" charset="-122"/>
              </a:rPr>
              <a:t>南</a:t>
            </a: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5819479" y="4297669"/>
            <a:ext cx="1066800" cy="429816"/>
          </a:xfrm>
          <a:prstGeom prst="wedgeRectCallout">
            <a:avLst>
              <a:gd name="adj1" fmla="val -94644"/>
              <a:gd name="adj2" fmla="val -4169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sz="2000" dirty="0">
                <a:ea typeface="SimHei" pitchFamily="49" charset="-122"/>
              </a:rPr>
              <a:t>西乃山</a:t>
            </a: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3690939" y="1771650"/>
            <a:ext cx="1722437" cy="400050"/>
          </a:xfrm>
          <a:prstGeom prst="wedgeRectCallout">
            <a:avLst>
              <a:gd name="adj1" fmla="val 95050"/>
              <a:gd name="adj2" fmla="val -9280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sz="2000">
                <a:ea typeface="SimHei" pitchFamily="49" charset="-122"/>
              </a:rPr>
              <a:t>加低斯巴尼亞</a:t>
            </a:r>
          </a:p>
        </p:txBody>
      </p:sp>
      <p:sp>
        <p:nvSpPr>
          <p:cNvPr id="3087" name="Freeform 15"/>
          <p:cNvSpPr>
            <a:spLocks/>
          </p:cNvSpPr>
          <p:nvPr/>
        </p:nvSpPr>
        <p:spPr bwMode="auto">
          <a:xfrm>
            <a:off x="6701805" y="691754"/>
            <a:ext cx="1398587" cy="2344340"/>
          </a:xfrm>
          <a:custGeom>
            <a:avLst/>
            <a:gdLst>
              <a:gd name="T0" fmla="*/ 0 w 881"/>
              <a:gd name="T1" fmla="*/ 1968 h 1969"/>
              <a:gd name="T2" fmla="*/ 103 w 881"/>
              <a:gd name="T3" fmla="*/ 1932 h 1969"/>
              <a:gd name="T4" fmla="*/ 199 w 881"/>
              <a:gd name="T5" fmla="*/ 1749 h 1969"/>
              <a:gd name="T6" fmla="*/ 341 w 881"/>
              <a:gd name="T7" fmla="*/ 1718 h 1969"/>
              <a:gd name="T8" fmla="*/ 432 w 881"/>
              <a:gd name="T9" fmla="*/ 1519 h 1969"/>
              <a:gd name="T10" fmla="*/ 518 w 881"/>
              <a:gd name="T11" fmla="*/ 1349 h 1969"/>
              <a:gd name="T12" fmla="*/ 571 w 881"/>
              <a:gd name="T13" fmla="*/ 1123 h 1969"/>
              <a:gd name="T14" fmla="*/ 662 w 881"/>
              <a:gd name="T15" fmla="*/ 897 h 1969"/>
              <a:gd name="T16" fmla="*/ 701 w 881"/>
              <a:gd name="T17" fmla="*/ 725 h 1969"/>
              <a:gd name="T18" fmla="*/ 811 w 881"/>
              <a:gd name="T19" fmla="*/ 653 h 1969"/>
              <a:gd name="T20" fmla="*/ 825 w 881"/>
              <a:gd name="T21" fmla="*/ 600 h 1969"/>
              <a:gd name="T22" fmla="*/ 878 w 881"/>
              <a:gd name="T23" fmla="*/ 437 h 1969"/>
              <a:gd name="T24" fmla="*/ 845 w 881"/>
              <a:gd name="T25" fmla="*/ 312 h 1969"/>
              <a:gd name="T26" fmla="*/ 749 w 881"/>
              <a:gd name="T27" fmla="*/ 235 h 1969"/>
              <a:gd name="T28" fmla="*/ 691 w 881"/>
              <a:gd name="T29" fmla="*/ 182 h 1969"/>
              <a:gd name="T30" fmla="*/ 633 w 881"/>
              <a:gd name="T31" fmla="*/ 0 h 1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81" h="1969">
                <a:moveTo>
                  <a:pt x="0" y="1968"/>
                </a:moveTo>
                <a:cubicBezTo>
                  <a:pt x="17" y="1962"/>
                  <a:pt x="70" y="1969"/>
                  <a:pt x="103" y="1932"/>
                </a:cubicBezTo>
                <a:cubicBezTo>
                  <a:pt x="136" y="1895"/>
                  <a:pt x="159" y="1785"/>
                  <a:pt x="199" y="1749"/>
                </a:cubicBezTo>
                <a:cubicBezTo>
                  <a:pt x="239" y="1713"/>
                  <a:pt x="302" y="1756"/>
                  <a:pt x="341" y="1718"/>
                </a:cubicBezTo>
                <a:cubicBezTo>
                  <a:pt x="380" y="1680"/>
                  <a:pt x="403" y="1581"/>
                  <a:pt x="432" y="1519"/>
                </a:cubicBezTo>
                <a:cubicBezTo>
                  <a:pt x="461" y="1457"/>
                  <a:pt x="495" y="1415"/>
                  <a:pt x="518" y="1349"/>
                </a:cubicBezTo>
                <a:cubicBezTo>
                  <a:pt x="541" y="1283"/>
                  <a:pt x="547" y="1198"/>
                  <a:pt x="571" y="1123"/>
                </a:cubicBezTo>
                <a:cubicBezTo>
                  <a:pt x="595" y="1048"/>
                  <a:pt x="640" y="963"/>
                  <a:pt x="662" y="897"/>
                </a:cubicBezTo>
                <a:cubicBezTo>
                  <a:pt x="684" y="831"/>
                  <a:pt x="676" y="766"/>
                  <a:pt x="701" y="725"/>
                </a:cubicBezTo>
                <a:cubicBezTo>
                  <a:pt x="726" y="684"/>
                  <a:pt x="790" y="674"/>
                  <a:pt x="811" y="653"/>
                </a:cubicBezTo>
                <a:cubicBezTo>
                  <a:pt x="832" y="632"/>
                  <a:pt x="814" y="636"/>
                  <a:pt x="825" y="600"/>
                </a:cubicBezTo>
                <a:cubicBezTo>
                  <a:pt x="836" y="564"/>
                  <a:pt x="875" y="485"/>
                  <a:pt x="878" y="437"/>
                </a:cubicBezTo>
                <a:cubicBezTo>
                  <a:pt x="881" y="389"/>
                  <a:pt x="866" y="346"/>
                  <a:pt x="845" y="312"/>
                </a:cubicBezTo>
                <a:cubicBezTo>
                  <a:pt x="824" y="278"/>
                  <a:pt x="775" y="257"/>
                  <a:pt x="749" y="235"/>
                </a:cubicBezTo>
                <a:cubicBezTo>
                  <a:pt x="723" y="213"/>
                  <a:pt x="710" y="221"/>
                  <a:pt x="691" y="182"/>
                </a:cubicBezTo>
                <a:cubicBezTo>
                  <a:pt x="672" y="143"/>
                  <a:pt x="643" y="30"/>
                  <a:pt x="633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089" name="Freeform 17"/>
          <p:cNvSpPr>
            <a:spLocks/>
          </p:cNvSpPr>
          <p:nvPr/>
        </p:nvSpPr>
        <p:spPr bwMode="auto">
          <a:xfrm>
            <a:off x="5810250" y="1635919"/>
            <a:ext cx="858838" cy="1393031"/>
          </a:xfrm>
          <a:custGeom>
            <a:avLst/>
            <a:gdLst>
              <a:gd name="T0" fmla="*/ 0 w 541"/>
              <a:gd name="T1" fmla="*/ 176 h 1170"/>
              <a:gd name="T2" fmla="*/ 55 w 541"/>
              <a:gd name="T3" fmla="*/ 85 h 1170"/>
              <a:gd name="T4" fmla="*/ 230 w 541"/>
              <a:gd name="T5" fmla="*/ 4 h 1170"/>
              <a:gd name="T6" fmla="*/ 427 w 541"/>
              <a:gd name="T7" fmla="*/ 109 h 1170"/>
              <a:gd name="T8" fmla="*/ 532 w 541"/>
              <a:gd name="T9" fmla="*/ 388 h 1170"/>
              <a:gd name="T10" fmla="*/ 480 w 541"/>
              <a:gd name="T11" fmla="*/ 709 h 1170"/>
              <a:gd name="T12" fmla="*/ 412 w 541"/>
              <a:gd name="T13" fmla="*/ 930 h 1170"/>
              <a:gd name="T14" fmla="*/ 408 w 541"/>
              <a:gd name="T15" fmla="*/ 1093 h 1170"/>
              <a:gd name="T16" fmla="*/ 470 w 541"/>
              <a:gd name="T17" fmla="*/ 1170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1" h="1170">
                <a:moveTo>
                  <a:pt x="0" y="176"/>
                </a:moveTo>
                <a:cubicBezTo>
                  <a:pt x="9" y="161"/>
                  <a:pt x="17" y="114"/>
                  <a:pt x="55" y="85"/>
                </a:cubicBezTo>
                <a:cubicBezTo>
                  <a:pt x="93" y="56"/>
                  <a:pt x="168" y="0"/>
                  <a:pt x="230" y="4"/>
                </a:cubicBezTo>
                <a:cubicBezTo>
                  <a:pt x="292" y="8"/>
                  <a:pt x="377" y="45"/>
                  <a:pt x="427" y="109"/>
                </a:cubicBezTo>
                <a:cubicBezTo>
                  <a:pt x="477" y="173"/>
                  <a:pt x="523" y="288"/>
                  <a:pt x="532" y="388"/>
                </a:cubicBezTo>
                <a:cubicBezTo>
                  <a:pt x="541" y="488"/>
                  <a:pt x="500" y="619"/>
                  <a:pt x="480" y="709"/>
                </a:cubicBezTo>
                <a:cubicBezTo>
                  <a:pt x="460" y="799"/>
                  <a:pt x="424" y="866"/>
                  <a:pt x="412" y="930"/>
                </a:cubicBezTo>
                <a:cubicBezTo>
                  <a:pt x="400" y="994"/>
                  <a:pt x="398" y="1053"/>
                  <a:pt x="408" y="1093"/>
                </a:cubicBezTo>
                <a:cubicBezTo>
                  <a:pt x="418" y="1133"/>
                  <a:pt x="459" y="1158"/>
                  <a:pt x="470" y="117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pic>
        <p:nvPicPr>
          <p:cNvPr id="3090" name="Picture 18" descr="circle_ar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7" y="1769735"/>
            <a:ext cx="1249363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195158" y="2019914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SimHei" pitchFamily="49" charset="-122"/>
                <a:ea typeface="SimHei" pitchFamily="49" charset="-122"/>
              </a:rPr>
              <a:t>38</a:t>
            </a:r>
            <a:r>
              <a:rPr lang="zh-TW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SimHei" pitchFamily="49" charset="-122"/>
                <a:ea typeface="SimHei" pitchFamily="49" charset="-122"/>
              </a:rPr>
              <a:t>年</a:t>
            </a:r>
          </a:p>
        </p:txBody>
      </p:sp>
      <p:sp>
        <p:nvSpPr>
          <p:cNvPr id="17" name="AutoShape 6" descr="Parchment"/>
          <p:cNvSpPr>
            <a:spLocks noChangeArrowheads="1"/>
          </p:cNvSpPr>
          <p:nvPr/>
        </p:nvSpPr>
        <p:spPr bwMode="auto">
          <a:xfrm>
            <a:off x="1220061" y="1124545"/>
            <a:ext cx="652462" cy="310753"/>
          </a:xfrm>
          <a:prstGeom prst="wedgeRectCallout">
            <a:avLst>
              <a:gd name="adj1" fmla="val 77495"/>
              <a:gd name="adj2" fmla="val 22032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dirty="0">
                <a:ea typeface="SimHei" pitchFamily="49" charset="-122"/>
                <a:cs typeface="Arial" charset="0"/>
              </a:rPr>
              <a:t>蘭塞</a:t>
            </a:r>
            <a:endParaRPr lang="zh-TW" altLang="en-US" dirty="0">
              <a:solidFill>
                <a:srgbClr val="CC0000"/>
              </a:solidFill>
              <a:ea typeface="SimHei" pitchFamily="49" charset="-122"/>
              <a:cs typeface="Arial" charset="0"/>
            </a:endParaRPr>
          </a:p>
        </p:txBody>
      </p:sp>
      <p:sp>
        <p:nvSpPr>
          <p:cNvPr id="18" name="AutoShape 7" descr="Parchment"/>
          <p:cNvSpPr>
            <a:spLocks noChangeArrowheads="1"/>
          </p:cNvSpPr>
          <p:nvPr/>
        </p:nvSpPr>
        <p:spPr bwMode="auto">
          <a:xfrm>
            <a:off x="1879600" y="2102307"/>
            <a:ext cx="654050" cy="310753"/>
          </a:xfrm>
          <a:prstGeom prst="wedgeRectCallout">
            <a:avLst>
              <a:gd name="adj1" fmla="val 87134"/>
              <a:gd name="adj2" fmla="val -52681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itchFamily="49" charset="-122"/>
                <a:cs typeface="Arial" charset="0"/>
              </a:rPr>
              <a:t>疏割</a:t>
            </a:r>
          </a:p>
        </p:txBody>
      </p:sp>
      <p:sp>
        <p:nvSpPr>
          <p:cNvPr id="19" name="AutoShape 8" descr="Parchment"/>
          <p:cNvSpPr>
            <a:spLocks noChangeArrowheads="1"/>
          </p:cNvSpPr>
          <p:nvPr/>
        </p:nvSpPr>
        <p:spPr bwMode="auto">
          <a:xfrm>
            <a:off x="2329882" y="835611"/>
            <a:ext cx="1114425" cy="310754"/>
          </a:xfrm>
          <a:prstGeom prst="wedgeRectCallout">
            <a:avLst>
              <a:gd name="adj1" fmla="val -18662"/>
              <a:gd name="adj2" fmla="val 142338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itchFamily="49" charset="-122"/>
                <a:cs typeface="Arial" charset="0"/>
              </a:rPr>
              <a:t>巴力洗分</a:t>
            </a:r>
            <a:endParaRPr lang="zh-TW" altLang="en-US">
              <a:solidFill>
                <a:srgbClr val="CC0000"/>
              </a:solidFill>
              <a:ea typeface="SimHei" pitchFamily="49" charset="-122"/>
              <a:cs typeface="Arial" charset="0"/>
            </a:endParaRPr>
          </a:p>
        </p:txBody>
      </p:sp>
      <p:sp>
        <p:nvSpPr>
          <p:cNvPr id="20" name="AutoShape 9" descr="Parchment"/>
          <p:cNvSpPr>
            <a:spLocks noChangeArrowheads="1"/>
          </p:cNvSpPr>
          <p:nvPr/>
        </p:nvSpPr>
        <p:spPr bwMode="auto">
          <a:xfrm>
            <a:off x="2752726" y="2686050"/>
            <a:ext cx="682625" cy="310754"/>
          </a:xfrm>
          <a:prstGeom prst="wedgeRectCallout">
            <a:avLst>
              <a:gd name="adj1" fmla="val 79301"/>
              <a:gd name="adj2" fmla="val 5556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dirty="0">
                <a:ea typeface="SimHei" pitchFamily="49" charset="-122"/>
                <a:cs typeface="Arial" charset="0"/>
              </a:rPr>
              <a:t>瑪拉</a:t>
            </a:r>
          </a:p>
        </p:txBody>
      </p:sp>
      <p:sp>
        <p:nvSpPr>
          <p:cNvPr id="21" name="AutoShape 10" descr="Parchment"/>
          <p:cNvSpPr>
            <a:spLocks noChangeArrowheads="1"/>
          </p:cNvSpPr>
          <p:nvPr/>
        </p:nvSpPr>
        <p:spPr bwMode="auto">
          <a:xfrm>
            <a:off x="3052764" y="3205162"/>
            <a:ext cx="682625" cy="310754"/>
          </a:xfrm>
          <a:prstGeom prst="wedgeRectCallout">
            <a:avLst>
              <a:gd name="adj1" fmla="val 63255"/>
              <a:gd name="adj2" fmla="val -88699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itchFamily="49" charset="-122"/>
                <a:cs typeface="Arial" charset="0"/>
              </a:rPr>
              <a:t>以琳</a:t>
            </a:r>
          </a:p>
        </p:txBody>
      </p:sp>
      <p:sp>
        <p:nvSpPr>
          <p:cNvPr id="22" name="AutoShape 12" descr="Parchment"/>
          <p:cNvSpPr>
            <a:spLocks noChangeArrowheads="1"/>
          </p:cNvSpPr>
          <p:nvPr/>
        </p:nvSpPr>
        <p:spPr bwMode="auto">
          <a:xfrm>
            <a:off x="4674986" y="3193399"/>
            <a:ext cx="1112838" cy="310754"/>
          </a:xfrm>
          <a:prstGeom prst="wedgeRectCallout">
            <a:avLst>
              <a:gd name="adj1" fmla="val -959"/>
              <a:gd name="adj2" fmla="val 2852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dirty="0">
                <a:ea typeface="SimHei" pitchFamily="49" charset="-122"/>
                <a:cs typeface="Arial" charset="0"/>
              </a:rPr>
              <a:t>汛的曠野</a:t>
            </a:r>
          </a:p>
        </p:txBody>
      </p:sp>
      <p:sp>
        <p:nvSpPr>
          <p:cNvPr id="23" name="AutoShape 13" descr="Parchment"/>
          <p:cNvSpPr>
            <a:spLocks noChangeAspect="1" noChangeArrowheads="1"/>
          </p:cNvSpPr>
          <p:nvPr/>
        </p:nvSpPr>
        <p:spPr bwMode="auto">
          <a:xfrm>
            <a:off x="3814764" y="3933825"/>
            <a:ext cx="904875" cy="376238"/>
          </a:xfrm>
          <a:prstGeom prst="wedgeRectCallout">
            <a:avLst>
              <a:gd name="adj1" fmla="val 82630"/>
              <a:gd name="adj2" fmla="val -44306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>
                <a:ea typeface="SimHei" pitchFamily="49" charset="-122"/>
                <a:cs typeface="Arial" charset="0"/>
              </a:rPr>
              <a:t>利非訂</a:t>
            </a:r>
          </a:p>
        </p:txBody>
      </p:sp>
      <p:sp>
        <p:nvSpPr>
          <p:cNvPr id="25" name="AutoShape 22" descr="Parchment"/>
          <p:cNvSpPr>
            <a:spLocks noChangeArrowheads="1"/>
          </p:cNvSpPr>
          <p:nvPr/>
        </p:nvSpPr>
        <p:spPr bwMode="auto">
          <a:xfrm>
            <a:off x="5447917" y="2591396"/>
            <a:ext cx="1162050" cy="310754"/>
          </a:xfrm>
          <a:prstGeom prst="wedgeRectCallout">
            <a:avLst>
              <a:gd name="adj1" fmla="val 62977"/>
              <a:gd name="adj2" fmla="val 3390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dirty="0">
                <a:ea typeface="SimHei" pitchFamily="49" charset="-122"/>
                <a:cs typeface="Arial" charset="0"/>
              </a:rPr>
              <a:t>以旬迦別</a:t>
            </a:r>
          </a:p>
        </p:txBody>
      </p:sp>
      <p:sp>
        <p:nvSpPr>
          <p:cNvPr id="27" name="AutoShape 34" descr="Parchment"/>
          <p:cNvSpPr>
            <a:spLocks noChangeArrowheads="1"/>
          </p:cNvSpPr>
          <p:nvPr/>
        </p:nvSpPr>
        <p:spPr bwMode="auto">
          <a:xfrm>
            <a:off x="355601" y="4449402"/>
            <a:ext cx="2697163" cy="460772"/>
          </a:xfrm>
          <a:prstGeom prst="plaque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400" dirty="0">
                <a:ea typeface="SimHei" pitchFamily="49" charset="-122"/>
              </a:rPr>
              <a:t>出埃及路線圖</a:t>
            </a:r>
          </a:p>
        </p:txBody>
      </p:sp>
      <p:sp>
        <p:nvSpPr>
          <p:cNvPr id="28" name="AutoShape 22" descr="Parchment"/>
          <p:cNvSpPr>
            <a:spLocks noChangeArrowheads="1"/>
          </p:cNvSpPr>
          <p:nvPr/>
        </p:nvSpPr>
        <p:spPr bwMode="auto">
          <a:xfrm>
            <a:off x="7873602" y="2257683"/>
            <a:ext cx="1162050" cy="489090"/>
          </a:xfrm>
          <a:prstGeom prst="wedgeRectCallout">
            <a:avLst>
              <a:gd name="adj1" fmla="val -76387"/>
              <a:gd name="adj2" fmla="val -79539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dirty="0" smtClean="0">
                <a:ea typeface="SimHei" pitchFamily="49" charset="-122"/>
                <a:cs typeface="Arial" charset="0"/>
              </a:rPr>
              <a:t>以東</a:t>
            </a:r>
            <a:endParaRPr lang="zh-TW" altLang="en-US" dirty="0">
              <a:ea typeface="SimHei" pitchFamily="49" charset="-122"/>
              <a:cs typeface="Arial" charset="0"/>
            </a:endParaRPr>
          </a:p>
        </p:txBody>
      </p:sp>
      <p:sp>
        <p:nvSpPr>
          <p:cNvPr id="29" name="AutoShape 22" descr="Parchment"/>
          <p:cNvSpPr>
            <a:spLocks noChangeArrowheads="1"/>
          </p:cNvSpPr>
          <p:nvPr/>
        </p:nvSpPr>
        <p:spPr bwMode="auto">
          <a:xfrm>
            <a:off x="7851294" y="1097160"/>
            <a:ext cx="1162050" cy="310754"/>
          </a:xfrm>
          <a:prstGeom prst="wedgeRectCallout">
            <a:avLst>
              <a:gd name="adj1" fmla="val -27088"/>
              <a:gd name="adj2" fmla="val -157534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dirty="0" smtClean="0">
                <a:ea typeface="SimHei" pitchFamily="49" charset="-122"/>
                <a:cs typeface="Arial" charset="0"/>
              </a:rPr>
              <a:t>摩押</a:t>
            </a:r>
            <a:endParaRPr lang="zh-TW" altLang="en-US" dirty="0">
              <a:ea typeface="SimHei" pitchFamily="49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29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3" t="22828" r="11572" b="3087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4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339502"/>
            <a:ext cx="432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3:1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約書亞清早起來，和以色列眾人都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離開什亭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，來到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約但河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，就住在那裡，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等候過河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2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過了三天，官長走遍營中，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3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吩咐百姓說：你們看見耶和華─你們　神的約櫃，又見祭司利未人抬著，就要離開所住的地方，跟著約櫃去。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4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只是你們和約櫃相離要量二千肘，不可與約櫃相近，使你們知道所當走的路，因為</a:t>
            </a:r>
            <a:r>
              <a:rPr lang="zh-TW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這條路你們向來沒有走過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HK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28" y="195486"/>
            <a:ext cx="42414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25381" r="11913" b="3258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123478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+mj-ea"/>
                <a:ea typeface="+mj-ea"/>
              </a:rPr>
              <a:t>跨越約但河的秘訣：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離開什亭：離開罪惡</a:t>
            </a:r>
            <a:r>
              <a:rPr lang="en-US" altLang="zh-TW" sz="4000" b="1" dirty="0" smtClean="0">
                <a:latin typeface="+mj-ea"/>
                <a:ea typeface="+mj-ea"/>
              </a:rPr>
              <a:t>(</a:t>
            </a:r>
            <a:r>
              <a:rPr lang="zh-TW" altLang="en-US" sz="4000" b="1" dirty="0" smtClean="0">
                <a:latin typeface="+mj-ea"/>
                <a:ea typeface="+mj-ea"/>
              </a:rPr>
              <a:t>及安舒</a:t>
            </a:r>
            <a:r>
              <a:rPr lang="en-US" altLang="zh-TW" sz="4000" b="1" dirty="0" smtClean="0">
                <a:latin typeface="+mj-ea"/>
                <a:ea typeface="+mj-ea"/>
              </a:rPr>
              <a:t>)</a:t>
            </a:r>
          </a:p>
          <a:p>
            <a:pPr marL="742950" indent="-742950">
              <a:buFontTx/>
              <a:buAutoNum type="arabicPeriod"/>
            </a:pPr>
            <a:r>
              <a:rPr lang="zh-TW" altLang="en-US" sz="4000" b="1" dirty="0">
                <a:latin typeface="+mj-ea"/>
                <a:ea typeface="+mj-ea"/>
              </a:rPr>
              <a:t>整裝待發：切要自潔</a:t>
            </a:r>
            <a:endParaRPr lang="en-US" altLang="zh-TW" sz="4000" b="1" dirty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面對約但：面對攔阻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約櫃同在：有主帶領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遵行吩咐：謹守指示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>
                <a:latin typeface="+mj-ea"/>
                <a:ea typeface="+mj-ea"/>
              </a:rPr>
              <a:t>憑信前進</a:t>
            </a:r>
            <a:r>
              <a:rPr lang="zh-TW" altLang="en-US" sz="4000" b="1" dirty="0" smtClean="0">
                <a:latin typeface="+mj-ea"/>
                <a:ea typeface="+mj-ea"/>
              </a:rPr>
              <a:t>：腳入河水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>
                <a:latin typeface="+mj-ea"/>
                <a:ea typeface="+mj-ea"/>
              </a:rPr>
              <a:t>同心</a:t>
            </a:r>
            <a:r>
              <a:rPr lang="zh-TW" altLang="en-US" sz="4000" b="1" dirty="0" smtClean="0">
                <a:latin typeface="+mj-ea"/>
                <a:ea typeface="+mj-ea"/>
              </a:rPr>
              <a:t>經歷：神行奇事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endParaRPr lang="zh-HK" altLang="en-US" sz="4000" b="1" dirty="0">
              <a:latin typeface="+mj-ea"/>
              <a:ea typeface="+mj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7" t="23593" r="11377" b="3116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8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27584" y="483518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比較不同人物的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特徵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altLang="zh-HK" sz="2800" dirty="0" smtClean="0">
                <a:latin typeface="Adobe 繁黑體 Std B" pitchFamily="34" charset="-120"/>
                <a:ea typeface="Adobe 繁黑體 Std B" pitchFamily="34" charset="-120"/>
              </a:rPr>
              <a:t>40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年前和</a:t>
            </a:r>
            <a:r>
              <a:rPr lang="en-US" altLang="zh-HK" sz="2800" dirty="0">
                <a:latin typeface="Adobe 繁黑體 Std B" pitchFamily="34" charset="-120"/>
                <a:ea typeface="Adobe 繁黑體 Std B" pitchFamily="34" charset="-120"/>
              </a:rPr>
              <a:t>40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年後的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探子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2.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喇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合與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探子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>3.	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喇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合與耶利哥人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3" t="24179" r="11893" b="3329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6" y="1491630"/>
            <a:ext cx="6046733" cy="6522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45" y="2787774"/>
            <a:ext cx="6046733" cy="6583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45" y="4155926"/>
            <a:ext cx="6046733" cy="6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323528" y="483518"/>
            <a:ext cx="4032448" cy="23042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書1:10 於是，約書亞吩咐百姓的官長說： 11 你們要走遍營中，吩咐百姓說：當預備食物；因為</a:t>
            </a:r>
            <a:r>
              <a:rPr lang="zh-TW" altLang="zh-HK" sz="2000" b="1" dirty="0">
                <a:solidFill>
                  <a:schemeClr val="accent6"/>
                </a:solidFill>
                <a:latin typeface="Adobe 繁黑體 Std B" pitchFamily="34" charset="-120"/>
                <a:ea typeface="Adobe 繁黑體 Std B" pitchFamily="34" charset="-120"/>
              </a:rPr>
              <a:t>三日之內你們要過這約但河</a:t>
            </a:r>
            <a:r>
              <a:rPr lang="zh-TW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，進去得耶和華─你們　神賜你們為業之地</a:t>
            </a:r>
            <a:r>
              <a:rPr lang="zh-TW" altLang="zh-HK" sz="20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HK" altLang="en-US" sz="20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4814517" y="483518"/>
            <a:ext cx="4032448" cy="23042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x-none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3:2 </a:t>
            </a:r>
            <a:r>
              <a:rPr lang="zh-TW" altLang="zh-HK" sz="2000" b="1" dirty="0">
                <a:solidFill>
                  <a:schemeClr val="accent6"/>
                </a:solidFill>
                <a:latin typeface="Adobe 繁黑體 Std B" pitchFamily="34" charset="-120"/>
                <a:ea typeface="Adobe 繁黑體 Std B" pitchFamily="34" charset="-120"/>
              </a:rPr>
              <a:t>過了三天</a:t>
            </a:r>
            <a:r>
              <a:rPr lang="zh-TW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，官長走遍營中，</a:t>
            </a:r>
            <a:r>
              <a:rPr lang="x-none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3 </a:t>
            </a:r>
            <a:r>
              <a:rPr lang="zh-TW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吩咐百姓說：你們看見耶和華─你們　神的約櫃，又見祭司利未人抬著，就要離開所住的地方</a:t>
            </a:r>
            <a:r>
              <a:rPr lang="x-none" altLang="zh-HK" sz="20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… … </a:t>
            </a:r>
            <a:endParaRPr lang="zh-HK" altLang="en-US" sz="20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3" t="24878" r="12115" b="33979"/>
          <a:stretch/>
        </p:blipFill>
        <p:spPr bwMode="auto">
          <a:xfrm>
            <a:off x="19818" y="0"/>
            <a:ext cx="9132702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/>
          </p:cNvSpPr>
          <p:nvPr/>
        </p:nvSpPr>
        <p:spPr bwMode="auto">
          <a:xfrm rot="16200000">
            <a:off x="4391980" y="375506"/>
            <a:ext cx="432048" cy="5832648"/>
          </a:xfrm>
          <a:prstGeom prst="leftBrace">
            <a:avLst>
              <a:gd name="adj1" fmla="val 150463"/>
              <a:gd name="adj2" fmla="val 50000"/>
            </a:avLst>
          </a:prstGeom>
          <a:noFill/>
          <a:ln w="5715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6" y="3795886"/>
            <a:ext cx="5613952" cy="8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ååèæ¢å­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03598"/>
            <a:ext cx="64087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275856" y="339502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3600" b="1" dirty="0"/>
              <a:t>喇合與探子</a:t>
            </a:r>
            <a:endParaRPr lang="zh-HK" altLang="en-US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5" t="23993" r="11985" b="3275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3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vine Presence Amid Violence: Contextualizing the Book of Joshua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4100" name="Picture 4" descr="https://images-na.ssl-images-amazon.com/images/I/41pl1nuK3JL._SX311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1925"/>
            <a:ext cx="3672408" cy="471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04800" y="212510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altLang="zh-HK" sz="2000" dirty="0"/>
              <a:t>Factual Event 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現實事件</a:t>
            </a:r>
            <a:r>
              <a:rPr lang="en-US" altLang="zh-TW" sz="2000" dirty="0" smtClean="0"/>
              <a:t>)</a:t>
            </a:r>
            <a:endParaRPr lang="en-US" altLang="zh-HK" sz="20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2000" dirty="0" smtClean="0"/>
              <a:t>詮釋</a:t>
            </a:r>
            <a:r>
              <a:rPr lang="zh-TW" altLang="zh-HK" sz="2000" dirty="0"/>
              <a:t>空間</a:t>
            </a:r>
            <a:r>
              <a:rPr lang="en-US" altLang="zh-HK" sz="2000" dirty="0"/>
              <a:t>  </a:t>
            </a:r>
            <a:endParaRPr lang="zh-TW" altLang="zh-HK" sz="2000" dirty="0"/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2000" dirty="0"/>
              <a:t>未作即時道德</a:t>
            </a:r>
            <a:r>
              <a:rPr lang="en-US" altLang="zh-HK" sz="2000" dirty="0"/>
              <a:t>/ </a:t>
            </a:r>
            <a:r>
              <a:rPr lang="zh-TW" altLang="zh-HK" sz="2000" dirty="0"/>
              <a:t>屬靈判斷</a:t>
            </a:r>
            <a:r>
              <a:rPr lang="en-US" altLang="zh-HK" sz="2000" dirty="0"/>
              <a:t>  </a:t>
            </a:r>
            <a:endParaRPr lang="en-US" altLang="zh-HK" sz="20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zh-TW" altLang="zh-HK" sz="2000" dirty="0" smtClean="0"/>
              <a:t>編修</a:t>
            </a:r>
            <a:r>
              <a:rPr lang="zh-TW" altLang="zh-HK" sz="2000" dirty="0"/>
              <a:t>者的註解</a:t>
            </a:r>
            <a:r>
              <a:rPr lang="en-US" altLang="zh-HK" sz="2000" dirty="0"/>
              <a:t>(Remarks of the redactor)</a:t>
            </a:r>
            <a:endParaRPr lang="zh-TW" altLang="zh-HK" sz="2000" dirty="0"/>
          </a:p>
          <a:p>
            <a:pPr marL="342900" lvl="0" indent="-342900">
              <a:buFont typeface="+mj-lt"/>
              <a:buAutoNum type="arabicPeriod"/>
            </a:pPr>
            <a:r>
              <a:rPr lang="en-US" altLang="zh-HK" sz="2000" dirty="0"/>
              <a:t>The characters are often contradictory or ambiguous in various cultural </a:t>
            </a:r>
            <a:r>
              <a:rPr lang="en-US" altLang="zh-HK" sz="2000" dirty="0" smtClean="0"/>
              <a:t>setting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altLang="zh-HK" sz="2000" dirty="0"/>
              <a:t>A text can only be understood in </a:t>
            </a:r>
            <a:r>
              <a:rPr lang="en-US" altLang="zh-HK" sz="2000" dirty="0" smtClean="0"/>
              <a:t>context</a:t>
            </a:r>
            <a:endParaRPr lang="zh-TW" altLang="zh-HK" sz="2000" dirty="0"/>
          </a:p>
          <a:p>
            <a:pPr marL="457200" lvl="0" indent="-457200">
              <a:buFont typeface="+mj-lt"/>
              <a:buAutoNum type="arabicPeriod"/>
            </a:pPr>
            <a:r>
              <a:rPr lang="en-US" altLang="zh-HK" sz="2000" dirty="0"/>
              <a:t>Moral / Spiritual relativism??  </a:t>
            </a:r>
            <a:endParaRPr lang="en-US" altLang="zh-HK" sz="20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altLang="zh-TW" sz="2000" dirty="0" smtClean="0"/>
              <a:t>Read into</a:t>
            </a:r>
            <a:endParaRPr lang="zh-TW" altLang="zh-HK" sz="2000" dirty="0"/>
          </a:p>
          <a:p>
            <a:pPr marL="457200" lvl="0" indent="-457200">
              <a:buFont typeface="+mj-lt"/>
              <a:buAutoNum type="arabicPeriod"/>
            </a:pPr>
            <a:r>
              <a:rPr lang="en-US" altLang="zh-HK" sz="2000" dirty="0"/>
              <a:t>Revelatory Interpretation</a:t>
            </a:r>
            <a:endParaRPr lang="zh-TW" altLang="zh-HK" sz="2000" dirty="0"/>
          </a:p>
          <a:p>
            <a:pPr marL="457200" indent="-457200">
              <a:buFont typeface="+mj-lt"/>
              <a:buAutoNum type="arabicPeriod"/>
            </a:pPr>
            <a:r>
              <a:rPr lang="en-US" altLang="zh-HK" sz="2000" dirty="0"/>
              <a:t>Reader : not only meaning-receiver , but also meaning-maker</a:t>
            </a:r>
            <a:endParaRPr lang="zh-TW" altLang="zh-HK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23215" r="10738" b="31806"/>
          <a:stretch/>
        </p:blipFill>
        <p:spPr bwMode="auto">
          <a:xfrm>
            <a:off x="13133" y="-26775"/>
            <a:ext cx="9130867" cy="51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1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8296</TotalTime>
  <Words>1211</Words>
  <Application>Microsoft Office PowerPoint</Application>
  <PresentationFormat>如螢幕大小 (16:9)</PresentationFormat>
  <Paragraphs>263</Paragraphs>
  <Slides>53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4" baseType="lpstr"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564</cp:revision>
  <cp:lastPrinted>2019-09-03T03:30:30Z</cp:lastPrinted>
  <dcterms:created xsi:type="dcterms:W3CDTF">2018-02-28T01:54:56Z</dcterms:created>
  <dcterms:modified xsi:type="dcterms:W3CDTF">2019-10-23T04:27:43Z</dcterms:modified>
</cp:coreProperties>
</file>