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4104" r:id="rId1"/>
  </p:sldMasterIdLst>
  <p:notesMasterIdLst>
    <p:notesMasterId r:id="rId56"/>
  </p:notesMasterIdLst>
  <p:handoutMasterIdLst>
    <p:handoutMasterId r:id="rId57"/>
  </p:handoutMasterIdLst>
  <p:sldIdLst>
    <p:sldId id="307" r:id="rId2"/>
    <p:sldId id="373" r:id="rId3"/>
    <p:sldId id="312" r:id="rId4"/>
    <p:sldId id="325" r:id="rId5"/>
    <p:sldId id="323" r:id="rId6"/>
    <p:sldId id="326" r:id="rId7"/>
    <p:sldId id="319" r:id="rId8"/>
    <p:sldId id="330" r:id="rId9"/>
    <p:sldId id="334" r:id="rId10"/>
    <p:sldId id="332" r:id="rId11"/>
    <p:sldId id="335" r:id="rId12"/>
    <p:sldId id="338" r:id="rId13"/>
    <p:sldId id="336" r:id="rId14"/>
    <p:sldId id="340" r:id="rId15"/>
    <p:sldId id="341" r:id="rId16"/>
    <p:sldId id="342" r:id="rId17"/>
    <p:sldId id="339" r:id="rId18"/>
    <p:sldId id="374" r:id="rId19"/>
    <p:sldId id="375" r:id="rId20"/>
    <p:sldId id="377" r:id="rId21"/>
    <p:sldId id="376" r:id="rId22"/>
    <p:sldId id="344" r:id="rId23"/>
    <p:sldId id="345" r:id="rId24"/>
    <p:sldId id="346" r:id="rId25"/>
    <p:sldId id="347" r:id="rId26"/>
    <p:sldId id="349" r:id="rId27"/>
    <p:sldId id="348" r:id="rId28"/>
    <p:sldId id="350" r:id="rId29"/>
    <p:sldId id="351" r:id="rId30"/>
    <p:sldId id="352" r:id="rId31"/>
    <p:sldId id="343" r:id="rId32"/>
    <p:sldId id="354" r:id="rId33"/>
    <p:sldId id="355" r:id="rId34"/>
    <p:sldId id="356" r:id="rId35"/>
    <p:sldId id="357" r:id="rId36"/>
    <p:sldId id="359" r:id="rId37"/>
    <p:sldId id="360" r:id="rId38"/>
    <p:sldId id="362" r:id="rId39"/>
    <p:sldId id="365" r:id="rId40"/>
    <p:sldId id="364" r:id="rId41"/>
    <p:sldId id="363" r:id="rId42"/>
    <p:sldId id="361" r:id="rId43"/>
    <p:sldId id="358" r:id="rId44"/>
    <p:sldId id="353" r:id="rId45"/>
    <p:sldId id="367" r:id="rId46"/>
    <p:sldId id="366" r:id="rId47"/>
    <p:sldId id="337" r:id="rId48"/>
    <p:sldId id="321" r:id="rId49"/>
    <p:sldId id="329" r:id="rId50"/>
    <p:sldId id="368" r:id="rId51"/>
    <p:sldId id="369" r:id="rId52"/>
    <p:sldId id="370" r:id="rId53"/>
    <p:sldId id="371" r:id="rId54"/>
    <p:sldId id="372" r:id="rId55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9FF99"/>
    <a:srgbClr val="C4EFFF"/>
    <a:srgbClr val="F33C03"/>
    <a:srgbClr val="5BD4FF"/>
    <a:srgbClr val="FBCD79"/>
    <a:srgbClr val="00B0F0"/>
    <a:srgbClr val="DADAD9"/>
    <a:srgbClr val="B83D68"/>
    <a:srgbClr val="FDD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2" autoAdjust="0"/>
    <p:restoredTop sz="79802" autoAdjust="0"/>
  </p:normalViewPr>
  <p:slideViewPr>
    <p:cSldViewPr>
      <p:cViewPr>
        <p:scale>
          <a:sx n="98" d="100"/>
          <a:sy n="98" d="100"/>
        </p:scale>
        <p:origin x="-360" y="-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13116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無人可以獨善其身</a:t>
            </a:r>
            <a:endParaRPr lang="en-US" altLang="zh-TW" dirty="0" smtClean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 smtClean="0"/>
              <a:t>沒有旁觀者可置身事外</a:t>
            </a:r>
            <a:endParaRPr lang="en-US" altLang="zh-TW" dirty="0" smtClean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 smtClean="0"/>
              <a:t>更沒有獨善其身的人</a:t>
            </a:r>
            <a:endParaRPr lang="en-US" altLang="zh-TW" dirty="0" smtClean="0"/>
          </a:p>
          <a:p>
            <a:pPr marL="228600" indent="-228600">
              <a:buFont typeface="+mj-lt"/>
              <a:buAutoNum type="arabicPeriod"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09498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31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12871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講就天下無敵，做就軟弱無力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32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24655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59105-B352-42A9-8707-FD43706B52CA}" type="slidenum">
              <a:rPr lang="zh-TW" altLang="en-US"/>
              <a:pPr/>
              <a:t>34</a:t>
            </a:fld>
            <a:endParaRPr lang="en-US" altLang="zh-TW"/>
          </a:p>
        </p:txBody>
      </p:sp>
      <p:sp>
        <p:nvSpPr>
          <p:cNvPr id="87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7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40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06027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44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12871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上主給我們選擇自由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45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55118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47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12871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陳健波很誠實，他不想社會動蕩影響他的收成期，只須自己壽終正寢前能安享晚年，年輕人的前途、年輕人的未來，與他何干？</a:t>
            </a:r>
          </a:p>
          <a:p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但用一雙二十歲的眼睛來看社會、來看未來，他們看到甚麼？你真的看到他們所看到的恐怖景象嗎？</a:t>
            </a:r>
          </a:p>
          <a:p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也想安享晚年，但如果我的安享晚年是用下一代的前途來交換，我就覺得自己很自私、很殘忍。香港一直被中共溫水煮蛙，你現在當然覺得很舒服，甚至在你死之前，水溫仍然很舒服；但這些二十歲左右的年輕人卻可能在他們有生之年被活活燙死。你的未來水溫，跟他們的未來水溫，是完全不同的。</a:t>
            </a:r>
          </a:p>
          <a:p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沒有說他們做的都對，他們一定有做錯的地方，這些都可以指責，並且他們也應該承擔後果。但即使他們有錯，你看得見他們所對抗的巨大邪惡嗎？我想到自己兩個一舊飯的兒子，將來竟要面對這愈來愈巨大的邪惡，在其中委曲求存討飯食，就覺得很可悲，覺得自己好像欠了他們甚麼似的，因為我們把一切的不合理、不公義，看得那麼理所當然，任由社會敗壞下去。</a:t>
            </a:r>
          </a:p>
          <a:p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這段時間我不斷問自己，可以做點甚麼？可以做點甚麼？其實百無一用是書生，我不知自己能做甚麼，只能寫點文字、捐點銀兩。但我很感恩現在彷彿全民大醒覺，連公務員也要走出來說話了。香港是個教育普及的社會，當大家開始醒覺，慢慢就能尋求到共識，形成巨大的社會能量</a:t>
            </a:r>
            <a:endParaRPr lang="zh-HK" altLang="en-US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53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34995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2118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655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快有快做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Hea</a:t>
            </a:r>
            <a:r>
              <a:rPr lang="en-US" altLang="zh-TW" dirty="0" smtClean="0"/>
              <a:t> </a:t>
            </a:r>
            <a:r>
              <a:rPr lang="zh-TW" altLang="en-US" dirty="0" smtClean="0"/>
              <a:t>有</a:t>
            </a:r>
            <a:r>
              <a:rPr lang="en-US" altLang="zh-TW" dirty="0" err="1" smtClean="0"/>
              <a:t>Hea</a:t>
            </a:r>
            <a:r>
              <a:rPr lang="zh-TW" altLang="en-US" dirty="0" smtClean="0"/>
              <a:t>做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有做</a:t>
            </a:r>
            <a:endParaRPr lang="en-US" altLang="zh-TW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 smtClean="0"/>
              <a:t>著數</a:t>
            </a:r>
            <a:r>
              <a:rPr lang="en-US" altLang="zh-TW" dirty="0" smtClean="0"/>
              <a:t>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基督徒：做又上天堂，不做又上天堂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上主給我們選擇自由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55118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12871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上了車，上了岸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人人都想： 享受收成期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已得地，享平安 </a:t>
            </a:r>
            <a:r>
              <a:rPr lang="en-US" altLang="zh-TW" dirty="0" smtClean="0"/>
              <a:t>(</a:t>
            </a:r>
            <a:r>
              <a:rPr lang="zh-TW" altLang="en-US" dirty="0" smtClean="0"/>
              <a:t>自私心態：唔好攪住曬 </a:t>
            </a:r>
            <a:r>
              <a:rPr lang="en-US" altLang="zh-TW" dirty="0" smtClean="0"/>
              <a:t>//  </a:t>
            </a:r>
            <a:r>
              <a:rPr lang="zh-TW" altLang="en-US" dirty="0" smtClean="0"/>
              <a:t>唔好攪攪振 </a:t>
            </a:r>
            <a:r>
              <a:rPr lang="en-US" altLang="zh-TW" dirty="0" smtClean="0"/>
              <a:t>//  </a:t>
            </a:r>
            <a:r>
              <a:rPr lang="zh-TW" altLang="en-US" dirty="0" smtClean="0"/>
              <a:t>唔好影響我的安逸 </a:t>
            </a:r>
            <a:r>
              <a:rPr lang="en-US" altLang="zh-TW" dirty="0" smtClean="0"/>
              <a:t>//</a:t>
            </a:r>
            <a:r>
              <a:rPr lang="zh-TW" altLang="en-US" dirty="0" smtClean="0"/>
              <a:t>　你的生死 </a:t>
            </a:r>
            <a:r>
              <a:rPr lang="en-US" altLang="zh-TW" dirty="0" smtClean="0"/>
              <a:t>/</a:t>
            </a:r>
            <a:r>
              <a:rPr lang="zh-TW" altLang="en-US" dirty="0" smtClean="0"/>
              <a:t> 你的未來－－ 不重要 </a:t>
            </a:r>
            <a:r>
              <a:rPr lang="en-US" altLang="zh-TW" dirty="0" smtClean="0"/>
              <a:t>//  </a:t>
            </a:r>
            <a:r>
              <a:rPr lang="zh-TW" altLang="en-US" dirty="0" smtClean="0"/>
              <a:t>事不關己</a:t>
            </a:r>
            <a:r>
              <a:rPr lang="en-US" altLang="zh-TW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既得利益 </a:t>
            </a:r>
            <a:r>
              <a:rPr lang="en-US" altLang="zh-TW" dirty="0" smtClean="0"/>
              <a:t>Privilege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得天獨厚</a:t>
            </a:r>
            <a:r>
              <a:rPr lang="zh-TW" altLang="en-US" dirty="0" smtClean="0"/>
              <a:t>  </a:t>
            </a:r>
            <a:r>
              <a:rPr lang="en-US" altLang="zh-TW" dirty="0" smtClean="0"/>
              <a:t>//</a:t>
            </a:r>
            <a:r>
              <a:rPr lang="zh-TW" altLang="en-US" dirty="0" smtClean="0"/>
              <a:t>  </a:t>
            </a:r>
            <a:r>
              <a:rPr lang="en-US" altLang="zh-TW" dirty="0" smtClean="0"/>
              <a:t>how to treat</a:t>
            </a:r>
            <a:r>
              <a:rPr lang="en-US" altLang="zh-TW" baseline="0" dirty="0" smtClean="0"/>
              <a:t> others??  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94248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00931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容得下不同  </a:t>
            </a:r>
            <a:r>
              <a:rPr lang="en-US" altLang="zh-TW" dirty="0" smtClean="0"/>
              <a:t>(unity and</a:t>
            </a:r>
            <a:r>
              <a:rPr lang="en-US" altLang="zh-TW" baseline="0" dirty="0" smtClean="0"/>
              <a:t> diversity, diversity in unity </a:t>
            </a:r>
            <a:r>
              <a:rPr lang="en-US" altLang="zh-TW" dirty="0" smtClean="0"/>
              <a:t>)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12871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容得下不同  </a:t>
            </a:r>
            <a:r>
              <a:rPr lang="en-US" altLang="zh-TW" dirty="0" smtClean="0"/>
              <a:t>(unity and</a:t>
            </a:r>
            <a:r>
              <a:rPr lang="en-US" altLang="zh-TW" baseline="0" dirty="0" smtClean="0"/>
              <a:t> diversity, diversity in unity </a:t>
            </a:r>
            <a:r>
              <a:rPr lang="en-US" altLang="zh-TW" dirty="0" smtClean="0"/>
              <a:t>)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1287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879868"/>
            <a:ext cx="7772400" cy="110251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7716" y="1982387"/>
            <a:ext cx="6670366" cy="131445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43768" y="205980"/>
            <a:ext cx="1543032" cy="4388644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615130" cy="438864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E3055943-5626-46A7-8AEF-E8E66522A5D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830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193136"/>
            <a:ext cx="7772400" cy="1021556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071561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82" y="803660"/>
            <a:ext cx="5111750" cy="37873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79084" y="803660"/>
            <a:ext cx="3008313" cy="25717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14296"/>
            <a:ext cx="8230993" cy="522470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1024" y="482189"/>
            <a:ext cx="785818" cy="3429024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2922" y="406005"/>
            <a:ext cx="6415094" cy="4094571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072330" y="750081"/>
            <a:ext cx="914368" cy="316113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10" y="3686358"/>
            <a:ext cx="2476191" cy="14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53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30713"/>
            <a:ext cx="4572000" cy="53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5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4815334"/>
            <a:ext cx="9144000" cy="32816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9/8/2019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43608" y="699542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</a:rPr>
              <a:t>約書亞</a:t>
            </a:r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記第二講：從心合一</a:t>
            </a:r>
            <a:endParaRPr lang="en-US" altLang="zh-TW" sz="3200" b="1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3200" b="1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algn="r"/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經文：書</a:t>
            </a:r>
            <a:r>
              <a:rPr lang="en-US" altLang="zh-TW" sz="3200" b="1" dirty="0" smtClean="0">
                <a:latin typeface="Adobe 繁黑體 Std B" pitchFamily="34" charset="-120"/>
                <a:ea typeface="Adobe 繁黑體 Std B" pitchFamily="34" charset="-120"/>
              </a:rPr>
              <a:t>1:10-18</a:t>
            </a:r>
            <a:endParaRPr lang="zh-HK" altLang="en-US" sz="3200" b="1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62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t="19688" r="5768" b="28144"/>
          <a:stretch/>
        </p:blipFill>
        <p:spPr bwMode="auto">
          <a:xfrm>
            <a:off x="18678" y="16768"/>
            <a:ext cx="9125322" cy="512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83965" y="1361728"/>
            <a:ext cx="81369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latin typeface="Adobe 繁黑體 Std B" pitchFamily="34" charset="-120"/>
                <a:ea typeface="Adobe 繁黑體 Std B" pitchFamily="34" charset="-120"/>
              </a:rPr>
              <a:t>1:10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 </a:t>
            </a:r>
            <a:r>
              <a:rPr lang="zh-TW" altLang="en-US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於是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約書亞吩咐百姓的官長、說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、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800" dirty="0">
                <a:latin typeface="Adobe 繁黑體 Std B" pitchFamily="34" charset="-120"/>
                <a:ea typeface="Adobe 繁黑體 Std B" pitchFamily="34" charset="-120"/>
              </a:rPr>
              <a:t>1:11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 你們要</a:t>
            </a:r>
            <a:r>
              <a:rPr lang="zh-TW" altLang="en-US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走遍營中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、吩咐百姓、說、當預備食物．因為</a:t>
            </a:r>
            <a:r>
              <a:rPr lang="zh-TW" altLang="en-US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三日之內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、你們要過這約但河、進去得耶和華你們　神賜你們為業之地。</a:t>
            </a:r>
            <a:b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</a:b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en-US" altLang="zh-TW" dirty="0" smtClean="0">
                <a:solidFill>
                  <a:srgbClr val="000099"/>
                </a:solidFill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dirty="0" smtClean="0">
                <a:solidFill>
                  <a:srgbClr val="000099"/>
                </a:solidFill>
                <a:latin typeface="Adobe 繁黑體 Std B" pitchFamily="34" charset="-120"/>
                <a:ea typeface="Adobe 繁黑體 Std B" pitchFamily="34" charset="-120"/>
              </a:rPr>
              <a:t> 無懷疑</a:t>
            </a:r>
            <a:r>
              <a:rPr lang="en-US" altLang="zh-TW" dirty="0" smtClean="0">
                <a:solidFill>
                  <a:srgbClr val="000099"/>
                </a:solidFill>
                <a:latin typeface="Adobe 繁黑體 Std B" pitchFamily="34" charset="-120"/>
                <a:ea typeface="Adobe 繁黑體 Std B" pitchFamily="34" charset="-120"/>
              </a:rPr>
              <a:t>		#</a:t>
            </a:r>
            <a:r>
              <a:rPr lang="zh-TW" altLang="en-US" dirty="0" smtClean="0">
                <a:solidFill>
                  <a:srgbClr val="000099"/>
                </a:solidFill>
                <a:latin typeface="Adobe 繁黑體 Std B" pitchFamily="34" charset="-120"/>
                <a:ea typeface="Adobe 繁黑體 Std B" pitchFamily="34" charset="-120"/>
              </a:rPr>
              <a:t> 無拖延</a:t>
            </a:r>
            <a:r>
              <a:rPr lang="en-US" altLang="zh-TW" dirty="0" smtClean="0">
                <a:solidFill>
                  <a:srgbClr val="000099"/>
                </a:solidFill>
                <a:latin typeface="Adobe 繁黑體 Std B" pitchFamily="34" charset="-120"/>
                <a:ea typeface="Adobe 繁黑體 Std B" pitchFamily="34" charset="-120"/>
              </a:rPr>
              <a:t>		#</a:t>
            </a:r>
            <a:r>
              <a:rPr lang="zh-TW" altLang="en-US" dirty="0" smtClean="0">
                <a:solidFill>
                  <a:srgbClr val="000099"/>
                </a:solidFill>
                <a:latin typeface="Adobe 繁黑體 Std B" pitchFamily="34" charset="-120"/>
                <a:ea typeface="Adobe 繁黑體 Std B" pitchFamily="34" charset="-120"/>
              </a:rPr>
              <a:t> 徹底地</a:t>
            </a:r>
            <a:endParaRPr lang="zh-TW" altLang="zh-HK" dirty="0">
              <a:solidFill>
                <a:srgbClr val="000099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20634" r="5546" b="28794"/>
          <a:stretch/>
        </p:blipFill>
        <p:spPr bwMode="auto">
          <a:xfrm>
            <a:off x="13717" y="16768"/>
            <a:ext cx="9130283" cy="512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6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r="22394"/>
          <a:stretch/>
        </p:blipFill>
        <p:spPr bwMode="auto">
          <a:xfrm>
            <a:off x="395537" y="339502"/>
            <a:ext cx="3816423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Picture 2" descr="ç´æ¸äº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502"/>
            <a:ext cx="4104456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平行四邊形 1"/>
          <p:cNvSpPr/>
          <p:nvPr/>
        </p:nvSpPr>
        <p:spPr>
          <a:xfrm flipH="1">
            <a:off x="755574" y="529258"/>
            <a:ext cx="1584177" cy="504056"/>
          </a:xfrm>
          <a:prstGeom prst="parallelogram">
            <a:avLst>
              <a:gd name="adj" fmla="val 43462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文鼎中特廣告體" panose="020B0602010101010101" pitchFamily="34" charset="-120"/>
                <a:ea typeface="文鼎中特廣告體" panose="020B0602010101010101" pitchFamily="34" charset="-120"/>
              </a:rPr>
              <a:t>約拿</a:t>
            </a:r>
            <a:endParaRPr lang="zh-HK" altLang="en-US" sz="2800" dirty="0">
              <a:solidFill>
                <a:schemeClr val="accent6">
                  <a:lumMod val="75000"/>
                </a:schemeClr>
              </a:solidFill>
              <a:latin typeface="文鼎中特廣告體" panose="020B0602010101010101" pitchFamily="34" charset="-120"/>
              <a:ea typeface="文鼎中特廣告體" panose="020B0602010101010101" pitchFamily="34" charset="-120"/>
            </a:endParaRPr>
          </a:p>
        </p:txBody>
      </p:sp>
      <p:sp>
        <p:nvSpPr>
          <p:cNvPr id="5" name="平行四邊形 4"/>
          <p:cNvSpPr/>
          <p:nvPr/>
        </p:nvSpPr>
        <p:spPr>
          <a:xfrm>
            <a:off x="7236296" y="411510"/>
            <a:ext cx="1584176" cy="504056"/>
          </a:xfrm>
          <a:prstGeom prst="parallelogram">
            <a:avLst>
              <a:gd name="adj" fmla="val 43462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文鼎中特廣告體" panose="020B0602010101010101" pitchFamily="34" charset="-120"/>
                <a:ea typeface="文鼎中特廣告體" panose="020B0602010101010101" pitchFamily="34" charset="-120"/>
              </a:rPr>
              <a:t>約書亞</a:t>
            </a:r>
            <a:endParaRPr lang="zh-HK" altLang="en-US" sz="2400" dirty="0">
              <a:solidFill>
                <a:schemeClr val="accent6">
                  <a:lumMod val="75000"/>
                </a:schemeClr>
              </a:solidFill>
              <a:latin typeface="文鼎中特廣告體" panose="020B0602010101010101" pitchFamily="34" charset="-120"/>
              <a:ea typeface="文鼎中特廣告體" panose="020B0602010101010101" pitchFamily="34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0105" r="4809" b="27570"/>
          <a:stretch/>
        </p:blipFill>
        <p:spPr bwMode="auto">
          <a:xfrm>
            <a:off x="19818" y="-23812"/>
            <a:ext cx="9124181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06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t="19688" r="5768" b="28144"/>
          <a:stretch/>
        </p:blipFill>
        <p:spPr bwMode="auto">
          <a:xfrm>
            <a:off x="18678" y="16768"/>
            <a:ext cx="9125322" cy="512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051720" y="1341636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一、坐言起行，迎接使命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</a:b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4" t="18997" r="6324" b="28856"/>
          <a:stretch/>
        </p:blipFill>
        <p:spPr bwMode="auto">
          <a:xfrm>
            <a:off x="-22448" y="0"/>
            <a:ext cx="916644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3" t="31722" r="9657" b="34139"/>
          <a:stretch/>
        </p:blipFill>
        <p:spPr bwMode="auto">
          <a:xfrm>
            <a:off x="3059832" y="2467967"/>
            <a:ext cx="3592624" cy="17918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8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8318" y="915566"/>
            <a:ext cx="8280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0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1:12</a:t>
            </a:r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 約書亞對流便人、迦得人、和瑪拿西半支派的人、說、</a:t>
            </a:r>
            <a:b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000" dirty="0">
                <a:latin typeface="Adobe 繁黑體 Std B" pitchFamily="34" charset="-120"/>
                <a:ea typeface="Adobe 繁黑體 Std B" pitchFamily="34" charset="-120"/>
              </a:rPr>
              <a:t>1:13</a:t>
            </a:r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 你們要追念耶和華的僕人摩西所</a:t>
            </a:r>
            <a:r>
              <a:rPr lang="zh-TW" altLang="en-US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吩咐</a:t>
            </a:r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你們的話、說、耶和華你們的　神使你們得享平安、也必將這地賜給你們。</a:t>
            </a:r>
            <a:b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000" dirty="0">
                <a:latin typeface="Adobe 繁黑體 Std B" pitchFamily="34" charset="-120"/>
                <a:ea typeface="Adobe 繁黑體 Std B" pitchFamily="34" charset="-120"/>
              </a:rPr>
              <a:t>1:14</a:t>
            </a:r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 你們的妻子、孩子、和牲畜都可以留在約但河東摩西所給你們的地．但你們中間一切大能的勇士、都要帶著兵器、在你們的弟兄前面過去、幫助他們．</a:t>
            </a:r>
            <a:b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000" dirty="0">
                <a:latin typeface="Adobe 繁黑體 Std B" pitchFamily="34" charset="-120"/>
                <a:ea typeface="Adobe 繁黑體 Std B" pitchFamily="34" charset="-120"/>
              </a:rPr>
              <a:t>1:15</a:t>
            </a:r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 等到耶和華使你們的弟兄、像你們一樣得享平安、並且得著耶和華你們　神所賜他們為業之地．那時纔可以回你們所得之地、承受為業、就是耶和華的僕人摩西在約但河東向日出之地所給你們的。</a:t>
            </a:r>
            <a:endParaRPr lang="en-US" altLang="zh-TW" sz="2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755576" y="267494"/>
            <a:ext cx="6912768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第二個吩咐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6" t="20425" r="5882" b="27442"/>
          <a:stretch/>
        </p:blipFill>
        <p:spPr bwMode="auto">
          <a:xfrm>
            <a:off x="0" y="-9153"/>
            <a:ext cx="9144000" cy="515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4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8318" y="915566"/>
            <a:ext cx="82809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>1:12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約書亞</a:t>
            </a:r>
            <a:r>
              <a:rPr lang="zh-TW" altLang="en-US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對流便人、迦得人、和瑪拿西半支派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的人、說、</a:t>
            </a:r>
            <a:b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1:13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你們</a:t>
            </a:r>
            <a:r>
              <a:rPr lang="zh-TW" altLang="en-US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要追念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耶和華的僕人摩西所吩咐你們的話、說、耶和華你們的　神使你們得享平安、也必將這地賜給你們。</a:t>
            </a:r>
            <a:b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1:14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你們的妻子、孩子、和牲畜都可以留在約但河東摩西所給你們的地．但你們中間一切大能的勇士、都要帶著兵器、在你們的弟兄前面過去、幫助他們．</a:t>
            </a:r>
            <a:b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1:15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等到耶和華使你們的弟兄、像你們一樣得享平安、並且得著耶和華你們　神所賜他們為業之地．那時纔可以回你們所得之地、承受為業、就是耶和華的僕人摩西在約但河東向日出之地所給你們的。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755576" y="267494"/>
            <a:ext cx="6912768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第二個吩咐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7" t="19283" r="6568" b="27630"/>
          <a:stretch/>
        </p:blipFill>
        <p:spPr bwMode="auto">
          <a:xfrm>
            <a:off x="17909" y="0"/>
            <a:ext cx="9144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79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3076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b="-6523"/>
          <a:stretch/>
        </p:blipFill>
        <p:spPr bwMode="auto">
          <a:xfrm>
            <a:off x="3059833" y="7938"/>
            <a:ext cx="6084167" cy="551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07975" y="342844"/>
            <a:ext cx="26078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1:12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約書亞</a:t>
            </a:r>
            <a:r>
              <a:rPr lang="zh-TW" altLang="en-US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對流便人、迦得人、和瑪拿西半支派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的人、說、</a:t>
            </a:r>
            <a:b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>1:13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你們要追念耶和華的僕人摩西所吩咐你們的話、說、耶和華你們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的神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使你們</a:t>
            </a:r>
            <a:r>
              <a:rPr lang="zh-TW" altLang="en-US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得享平安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、也必將這地</a:t>
            </a:r>
            <a:r>
              <a:rPr lang="zh-TW" altLang="en-US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賜給你們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HK" altLang="en-US" sz="24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t="20581" r="7299" b="28819"/>
          <a:stretch/>
        </p:blipFill>
        <p:spPr bwMode="auto">
          <a:xfrm>
            <a:off x="0" y="7938"/>
            <a:ext cx="91440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手繪多邊形 9"/>
          <p:cNvSpPr/>
          <p:nvPr/>
        </p:nvSpPr>
        <p:spPr>
          <a:xfrm>
            <a:off x="6675262" y="1600200"/>
            <a:ext cx="200994" cy="1792299"/>
          </a:xfrm>
          <a:custGeom>
            <a:avLst/>
            <a:gdLst>
              <a:gd name="connsiteX0" fmla="*/ 162894 w 200994"/>
              <a:gd name="connsiteY0" fmla="*/ 0 h 1792299"/>
              <a:gd name="connsiteX1" fmla="*/ 153369 w 200994"/>
              <a:gd name="connsiteY1" fmla="*/ 247650 h 1792299"/>
              <a:gd name="connsiteX2" fmla="*/ 200994 w 200994"/>
              <a:gd name="connsiteY2" fmla="*/ 361950 h 1792299"/>
              <a:gd name="connsiteX3" fmla="*/ 153369 w 200994"/>
              <a:gd name="connsiteY3" fmla="*/ 409575 h 1792299"/>
              <a:gd name="connsiteX4" fmla="*/ 181944 w 200994"/>
              <a:gd name="connsiteY4" fmla="*/ 533400 h 1792299"/>
              <a:gd name="connsiteX5" fmla="*/ 162894 w 200994"/>
              <a:gd name="connsiteY5" fmla="*/ 619125 h 1792299"/>
              <a:gd name="connsiteX6" fmla="*/ 134319 w 200994"/>
              <a:gd name="connsiteY6" fmla="*/ 676275 h 1792299"/>
              <a:gd name="connsiteX7" fmla="*/ 134319 w 200994"/>
              <a:gd name="connsiteY7" fmla="*/ 819150 h 1792299"/>
              <a:gd name="connsiteX8" fmla="*/ 124794 w 200994"/>
              <a:gd name="connsiteY8" fmla="*/ 1000125 h 1792299"/>
              <a:gd name="connsiteX9" fmla="*/ 124794 w 200994"/>
              <a:gd name="connsiteY9" fmla="*/ 1085850 h 1792299"/>
              <a:gd name="connsiteX10" fmla="*/ 969 w 200994"/>
              <a:gd name="connsiteY10" fmla="*/ 1219200 h 1792299"/>
              <a:gd name="connsiteX11" fmla="*/ 67644 w 200994"/>
              <a:gd name="connsiteY11" fmla="*/ 1343025 h 1792299"/>
              <a:gd name="connsiteX12" fmla="*/ 77169 w 200994"/>
              <a:gd name="connsiteY12" fmla="*/ 1419225 h 1792299"/>
              <a:gd name="connsiteX13" fmla="*/ 67644 w 200994"/>
              <a:gd name="connsiteY13" fmla="*/ 1466850 h 1792299"/>
              <a:gd name="connsiteX14" fmla="*/ 67644 w 200994"/>
              <a:gd name="connsiteY14" fmla="*/ 1504950 h 1792299"/>
              <a:gd name="connsiteX15" fmla="*/ 124794 w 200994"/>
              <a:gd name="connsiteY15" fmla="*/ 1562100 h 1792299"/>
              <a:gd name="connsiteX16" fmla="*/ 86694 w 200994"/>
              <a:gd name="connsiteY16" fmla="*/ 1638300 h 1792299"/>
              <a:gd name="connsiteX17" fmla="*/ 77169 w 200994"/>
              <a:gd name="connsiteY17" fmla="*/ 1704975 h 1792299"/>
              <a:gd name="connsiteX18" fmla="*/ 96219 w 200994"/>
              <a:gd name="connsiteY18" fmla="*/ 1790700 h 1792299"/>
              <a:gd name="connsiteX19" fmla="*/ 96219 w 200994"/>
              <a:gd name="connsiteY19" fmla="*/ 1752600 h 179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0994" h="1792299">
                <a:moveTo>
                  <a:pt x="162894" y="0"/>
                </a:moveTo>
                <a:cubicBezTo>
                  <a:pt x="154956" y="93662"/>
                  <a:pt x="147019" y="187325"/>
                  <a:pt x="153369" y="247650"/>
                </a:cubicBezTo>
                <a:cubicBezTo>
                  <a:pt x="159719" y="307975"/>
                  <a:pt x="200994" y="334963"/>
                  <a:pt x="200994" y="361950"/>
                </a:cubicBezTo>
                <a:cubicBezTo>
                  <a:pt x="200994" y="388937"/>
                  <a:pt x="156544" y="381000"/>
                  <a:pt x="153369" y="409575"/>
                </a:cubicBezTo>
                <a:cubicBezTo>
                  <a:pt x="150194" y="438150"/>
                  <a:pt x="180356" y="498475"/>
                  <a:pt x="181944" y="533400"/>
                </a:cubicBezTo>
                <a:cubicBezTo>
                  <a:pt x="183532" y="568325"/>
                  <a:pt x="170832" y="595313"/>
                  <a:pt x="162894" y="619125"/>
                </a:cubicBezTo>
                <a:cubicBezTo>
                  <a:pt x="154956" y="642938"/>
                  <a:pt x="139081" y="642938"/>
                  <a:pt x="134319" y="676275"/>
                </a:cubicBezTo>
                <a:cubicBezTo>
                  <a:pt x="129557" y="709612"/>
                  <a:pt x="135906" y="765175"/>
                  <a:pt x="134319" y="819150"/>
                </a:cubicBezTo>
                <a:cubicBezTo>
                  <a:pt x="132731" y="873125"/>
                  <a:pt x="126381" y="955675"/>
                  <a:pt x="124794" y="1000125"/>
                </a:cubicBezTo>
                <a:cubicBezTo>
                  <a:pt x="123206" y="1044575"/>
                  <a:pt x="145431" y="1049338"/>
                  <a:pt x="124794" y="1085850"/>
                </a:cubicBezTo>
                <a:cubicBezTo>
                  <a:pt x="104156" y="1122363"/>
                  <a:pt x="10494" y="1176338"/>
                  <a:pt x="969" y="1219200"/>
                </a:cubicBezTo>
                <a:cubicBezTo>
                  <a:pt x="-8556" y="1262062"/>
                  <a:pt x="54944" y="1309688"/>
                  <a:pt x="67644" y="1343025"/>
                </a:cubicBezTo>
                <a:cubicBezTo>
                  <a:pt x="80344" y="1376363"/>
                  <a:pt x="77169" y="1398588"/>
                  <a:pt x="77169" y="1419225"/>
                </a:cubicBezTo>
                <a:cubicBezTo>
                  <a:pt x="77169" y="1439862"/>
                  <a:pt x="69231" y="1452563"/>
                  <a:pt x="67644" y="1466850"/>
                </a:cubicBezTo>
                <a:cubicBezTo>
                  <a:pt x="66057" y="1481137"/>
                  <a:pt x="58119" y="1489075"/>
                  <a:pt x="67644" y="1504950"/>
                </a:cubicBezTo>
                <a:cubicBezTo>
                  <a:pt x="77169" y="1520825"/>
                  <a:pt x="121619" y="1539875"/>
                  <a:pt x="124794" y="1562100"/>
                </a:cubicBezTo>
                <a:cubicBezTo>
                  <a:pt x="127969" y="1584325"/>
                  <a:pt x="94631" y="1614488"/>
                  <a:pt x="86694" y="1638300"/>
                </a:cubicBezTo>
                <a:cubicBezTo>
                  <a:pt x="78756" y="1662113"/>
                  <a:pt x="75581" y="1679575"/>
                  <a:pt x="77169" y="1704975"/>
                </a:cubicBezTo>
                <a:cubicBezTo>
                  <a:pt x="78756" y="1730375"/>
                  <a:pt x="93044" y="1782762"/>
                  <a:pt x="96219" y="1790700"/>
                </a:cubicBezTo>
                <a:cubicBezTo>
                  <a:pt x="99394" y="1798638"/>
                  <a:pt x="97806" y="1775619"/>
                  <a:pt x="96219" y="175260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橢圓 10"/>
          <p:cNvSpPr/>
          <p:nvPr/>
        </p:nvSpPr>
        <p:spPr>
          <a:xfrm>
            <a:off x="7092280" y="195486"/>
            <a:ext cx="1944216" cy="468052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zh-TW" altLang="en-US" dirty="0" smtClean="0"/>
              <a:t>    </a:t>
            </a:r>
            <a:r>
              <a:rPr lang="zh-TW" altLang="en-US" sz="3600" b="1" dirty="0" smtClean="0">
                <a:solidFill>
                  <a:schemeClr val="tx1"/>
                </a:solidFill>
              </a:rPr>
              <a:t>河東</a:t>
            </a:r>
            <a:endParaRPr lang="zh-HK" altLang="en-US" b="1" dirty="0">
              <a:solidFill>
                <a:schemeClr val="tx1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419872" y="160338"/>
            <a:ext cx="3255390" cy="4844479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r>
              <a:rPr lang="zh-TW" altLang="en-US" dirty="0" smtClean="0"/>
              <a:t>    </a:t>
            </a:r>
            <a:r>
              <a:rPr lang="zh-TW" altLang="en-US" sz="3600" b="1" dirty="0" smtClean="0">
                <a:solidFill>
                  <a:schemeClr val="tx1"/>
                </a:solidFill>
              </a:rPr>
              <a:t>河西</a:t>
            </a:r>
            <a:endParaRPr lang="zh-HK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76350" y="411510"/>
            <a:ext cx="35356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algn="just"/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800" dirty="0">
                <a:latin typeface="Adobe 繁黑體 Std B" pitchFamily="34" charset="-120"/>
                <a:ea typeface="Adobe 繁黑體 Std B" pitchFamily="34" charset="-120"/>
              </a:rPr>
              <a:t>1:14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 你們的妻子、孩子、和牲畜都</a:t>
            </a:r>
            <a:r>
              <a:rPr lang="zh-TW" altLang="en-US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可以留在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約但河東摩西所給你們的地．但你們</a:t>
            </a:r>
            <a:r>
              <a:rPr lang="zh-TW" altLang="en-US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中間一切大能的勇士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、都要</a:t>
            </a:r>
            <a:r>
              <a:rPr lang="zh-TW" altLang="en-US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帶著兵器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、在你們的弟兄前面過去、</a:t>
            </a:r>
            <a:r>
              <a:rPr lang="zh-TW" altLang="en-US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幫助他們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．</a:t>
            </a:r>
            <a:endParaRPr lang="en-US" altLang="zh-TW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755576" y="267494"/>
            <a:ext cx="6912768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第二個吩咐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122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5605"/>
            <a:ext cx="4176464" cy="35371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19676" r="6164" b="27204"/>
          <a:stretch/>
        </p:blipFill>
        <p:spPr bwMode="auto">
          <a:xfrm>
            <a:off x="0" y="0"/>
            <a:ext cx="9108504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32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1419622"/>
            <a:ext cx="8604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HK" sz="3200" dirty="0"/>
              <a:t>O</a:t>
            </a:r>
            <a:r>
              <a:rPr lang="en-US" altLang="zh-HK" sz="3200" dirty="0" smtClean="0"/>
              <a:t>neness </a:t>
            </a:r>
            <a:r>
              <a:rPr lang="en-US" altLang="zh-HK" sz="3200" dirty="0"/>
              <a:t>not S</a:t>
            </a:r>
            <a:r>
              <a:rPr lang="en-US" altLang="zh-HK" sz="3200" dirty="0" smtClean="0"/>
              <a:t>ameness </a:t>
            </a:r>
            <a:r>
              <a:rPr lang="zh-TW" altLang="en-US" sz="32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合一非統一</a:t>
            </a:r>
            <a:endParaRPr lang="en-US" altLang="zh-HK" sz="3200" dirty="0" smtClean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HK" sz="3200" dirty="0" smtClean="0"/>
              <a:t>Mutuality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 </a:t>
            </a:r>
            <a:r>
              <a:rPr lang="en-US" altLang="zh-HK" sz="3200" dirty="0" smtClean="0"/>
              <a:t> </a:t>
            </a:r>
            <a:r>
              <a:rPr lang="en-US" altLang="zh-HK" sz="3200" dirty="0"/>
              <a:t>M</a:t>
            </a:r>
            <a:r>
              <a:rPr lang="en-US" altLang="zh-HK" sz="3200" dirty="0" smtClean="0"/>
              <a:t>utual </a:t>
            </a:r>
            <a:r>
              <a:rPr lang="en-US" altLang="zh-HK" sz="3200" dirty="0"/>
              <a:t>R</a:t>
            </a:r>
            <a:r>
              <a:rPr lang="en-US" altLang="zh-HK" sz="3200" dirty="0" smtClean="0"/>
              <a:t>esponsibility </a:t>
            </a:r>
            <a:r>
              <a:rPr lang="zh-TW" altLang="en-US" sz="32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相互責任</a:t>
            </a:r>
            <a:endParaRPr lang="en-US" altLang="zh-HK" sz="3200" dirty="0" smtClean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HK" sz="3200" dirty="0" smtClean="0"/>
              <a:t>Mission in Current Situation</a:t>
            </a:r>
            <a:r>
              <a:rPr lang="zh-TW" altLang="en-US" sz="3200" dirty="0" smtClean="0"/>
              <a:t> </a:t>
            </a:r>
            <a:r>
              <a:rPr lang="zh-TW" altLang="en-US" sz="32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當下處境</a:t>
            </a:r>
            <a:r>
              <a:rPr lang="zh-TW" altLang="en-US" sz="3200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的使命</a:t>
            </a:r>
            <a:endParaRPr lang="en-US" altLang="zh-HK" sz="3200" dirty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</a:b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043608" y="583171"/>
            <a:ext cx="6912768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二、從心合一，回應使命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t="20798" r="6352" b="2991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5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åå­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7534"/>
            <a:ext cx="352425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97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7534"/>
            <a:ext cx="7143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13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86" y="0"/>
            <a:ext cx="91693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946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å¤§åè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3076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67494"/>
            <a:ext cx="836848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74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1419622"/>
            <a:ext cx="8604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HK" sz="3200" dirty="0"/>
              <a:t>O</a:t>
            </a:r>
            <a:r>
              <a:rPr lang="en-US" altLang="zh-HK" sz="3200" dirty="0" smtClean="0"/>
              <a:t>neness </a:t>
            </a:r>
            <a:r>
              <a:rPr lang="en-US" altLang="zh-HK" sz="3200" dirty="0"/>
              <a:t>not S</a:t>
            </a:r>
            <a:r>
              <a:rPr lang="en-US" altLang="zh-HK" sz="3200" dirty="0" smtClean="0"/>
              <a:t>ameness </a:t>
            </a:r>
            <a:r>
              <a:rPr lang="zh-TW" altLang="en-US" sz="32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合一非統一</a:t>
            </a:r>
            <a:endParaRPr lang="en-US" altLang="zh-HK" sz="3200" dirty="0" smtClean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HK" sz="3200" dirty="0" smtClean="0"/>
              <a:t>Mutuality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 </a:t>
            </a:r>
            <a:r>
              <a:rPr lang="en-US" altLang="zh-HK" sz="3200" dirty="0" smtClean="0"/>
              <a:t> </a:t>
            </a:r>
            <a:r>
              <a:rPr lang="en-US" altLang="zh-HK" sz="3200" dirty="0"/>
              <a:t>M</a:t>
            </a:r>
            <a:r>
              <a:rPr lang="en-US" altLang="zh-HK" sz="3200" dirty="0" smtClean="0"/>
              <a:t>utual </a:t>
            </a:r>
            <a:r>
              <a:rPr lang="en-US" altLang="zh-HK" sz="3200" dirty="0"/>
              <a:t>R</a:t>
            </a:r>
            <a:r>
              <a:rPr lang="en-US" altLang="zh-HK" sz="3200" dirty="0" smtClean="0"/>
              <a:t>esponsibility </a:t>
            </a:r>
            <a:r>
              <a:rPr lang="zh-TW" altLang="en-US" sz="32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相互責任</a:t>
            </a:r>
            <a:endParaRPr lang="en-US" altLang="zh-HK" sz="3200" dirty="0" smtClean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HK" sz="3200" dirty="0" smtClean="0"/>
              <a:t>Mission in Current Situation</a:t>
            </a:r>
            <a:r>
              <a:rPr lang="zh-TW" altLang="en-US" sz="3200" dirty="0" smtClean="0"/>
              <a:t> </a:t>
            </a:r>
            <a:r>
              <a:rPr lang="zh-TW" altLang="en-US" sz="32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當下處境</a:t>
            </a:r>
            <a:r>
              <a:rPr lang="zh-TW" altLang="en-US" sz="3200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的使命</a:t>
            </a:r>
            <a:endParaRPr lang="en-US" altLang="zh-HK" sz="3200" dirty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</a:b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043608" y="583171"/>
            <a:ext cx="6912768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二、從心合一，回應使命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t="20798" r="6352" b="2991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44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0" y="437932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/>
              <a:t>新英格蘭猶太人大屠殺紀念碑</a:t>
            </a:r>
            <a:endParaRPr lang="zh-CN" altLang="en-US" sz="2800" b="1" dirty="0"/>
          </a:p>
        </p:txBody>
      </p:sp>
      <p:pic>
        <p:nvPicPr>
          <p:cNvPr id="7170" name="Picture 2" descr="https://media-cdn.sygictraveldata.com/media/800x600/612664395a40232133447d33247d38353837373439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3045"/>
            <a:ext cx="4298513" cy="35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æ°è±æ ¼è­ç¶å¤ªäººå¤§å± æ®ºç´å¿µç¢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41" y="1223045"/>
            <a:ext cx="4198431" cy="35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18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ç¬¬äºæ¬¡ä¸çå¤§æ°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8303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64" y="628303"/>
            <a:ext cx="420047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4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856895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4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04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9752" y="33950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起初，納粹抓共產黨人的時候，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我沉默了，因為我不是共產黨人。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當他們抓社會民主主義者的時候，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我沉默了，因為我不是社會民主主義者。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當他們抓工會成員的時候，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我沉默了，因為我不是工會成員。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當他們抓猶太人的時候，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我沉默了，因為我不是猶太人。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最後當他們來抓我時，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再也沒有人站起來為我說話了。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t="20171" r="6682" b="28694"/>
          <a:stretch/>
        </p:blipFill>
        <p:spPr bwMode="auto">
          <a:xfrm>
            <a:off x="1910" y="0"/>
            <a:ext cx="914209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7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15816" y="17109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dirty="0" err="1"/>
              <a:t>Als</a:t>
            </a:r>
            <a:r>
              <a:rPr lang="en-US" altLang="zh-HK" dirty="0"/>
              <a:t> die Nazis die </a:t>
            </a:r>
            <a:r>
              <a:rPr lang="en-US" altLang="zh-HK" dirty="0" err="1"/>
              <a:t>Kommunisten</a:t>
            </a:r>
            <a:r>
              <a:rPr lang="en-US" altLang="zh-HK" dirty="0"/>
              <a:t> </a:t>
            </a:r>
            <a:r>
              <a:rPr lang="en-US" altLang="zh-HK" dirty="0" err="1"/>
              <a:t>holten</a:t>
            </a:r>
            <a:r>
              <a:rPr lang="en-US" altLang="zh-HK" dirty="0"/>
              <a:t>,</a:t>
            </a:r>
            <a:br>
              <a:rPr lang="en-US" altLang="zh-HK" dirty="0"/>
            </a:br>
            <a:r>
              <a:rPr lang="en-US" altLang="zh-HK" dirty="0" err="1"/>
              <a:t>habe</a:t>
            </a:r>
            <a:r>
              <a:rPr lang="en-US" altLang="zh-HK" dirty="0"/>
              <a:t> </a:t>
            </a:r>
            <a:r>
              <a:rPr lang="en-US" altLang="zh-HK" dirty="0" err="1"/>
              <a:t>ich</a:t>
            </a:r>
            <a:r>
              <a:rPr lang="en-US" altLang="zh-HK" dirty="0"/>
              <a:t> </a:t>
            </a:r>
            <a:r>
              <a:rPr lang="en-US" altLang="zh-HK" dirty="0" err="1">
                <a:solidFill>
                  <a:srgbClr val="FF0000"/>
                </a:solidFill>
              </a:rPr>
              <a:t>geschwiegen</a:t>
            </a:r>
            <a:r>
              <a:rPr lang="en-US" altLang="zh-HK" dirty="0"/>
              <a:t>; </a:t>
            </a:r>
            <a:r>
              <a:rPr lang="en-US" altLang="zh-HK" dirty="0" err="1"/>
              <a:t>ich</a:t>
            </a:r>
            <a:r>
              <a:rPr lang="en-US" altLang="zh-HK" dirty="0"/>
              <a:t> war </a:t>
            </a:r>
            <a:r>
              <a:rPr lang="en-US" altLang="zh-HK" dirty="0">
                <a:solidFill>
                  <a:srgbClr val="FFC000"/>
                </a:solidFill>
              </a:rPr>
              <a:t>ja</a:t>
            </a:r>
            <a:r>
              <a:rPr lang="en-US" altLang="zh-HK" dirty="0"/>
              <a:t> </a:t>
            </a:r>
            <a:r>
              <a:rPr lang="en-US" altLang="zh-HK" dirty="0" err="1"/>
              <a:t>kein</a:t>
            </a:r>
            <a:r>
              <a:rPr lang="en-US" altLang="zh-HK" dirty="0"/>
              <a:t> </a:t>
            </a:r>
            <a:r>
              <a:rPr lang="en-US" altLang="zh-HK" dirty="0" err="1"/>
              <a:t>Kommunist</a:t>
            </a:r>
            <a:r>
              <a:rPr lang="en-US" altLang="zh-HK" dirty="0"/>
              <a:t>.</a:t>
            </a:r>
            <a:br>
              <a:rPr lang="en-US" altLang="zh-HK" dirty="0"/>
            </a:br>
            <a:r>
              <a:rPr lang="en-US" altLang="zh-HK" dirty="0"/>
              <a:t/>
            </a:r>
            <a:br>
              <a:rPr lang="en-US" altLang="zh-HK" dirty="0"/>
            </a:br>
            <a:r>
              <a:rPr lang="en-US" altLang="zh-HK" dirty="0" err="1"/>
              <a:t>Als</a:t>
            </a:r>
            <a:r>
              <a:rPr lang="en-US" altLang="zh-HK" dirty="0"/>
              <a:t> </a:t>
            </a:r>
            <a:r>
              <a:rPr lang="en-US" altLang="zh-HK" dirty="0" err="1"/>
              <a:t>sie</a:t>
            </a:r>
            <a:r>
              <a:rPr lang="en-US" altLang="zh-HK" dirty="0"/>
              <a:t> die </a:t>
            </a:r>
            <a:r>
              <a:rPr lang="en-US" altLang="zh-HK" dirty="0" err="1"/>
              <a:t>Sozialdemokraten</a:t>
            </a:r>
            <a:r>
              <a:rPr lang="en-US" altLang="zh-HK" dirty="0"/>
              <a:t> </a:t>
            </a:r>
            <a:r>
              <a:rPr lang="en-US" altLang="zh-HK" dirty="0" err="1"/>
              <a:t>einsperrten</a:t>
            </a:r>
            <a:r>
              <a:rPr lang="en-US" altLang="zh-HK" dirty="0"/>
              <a:t>,</a:t>
            </a:r>
            <a:br>
              <a:rPr lang="en-US" altLang="zh-HK" dirty="0"/>
            </a:br>
            <a:r>
              <a:rPr lang="en-US" altLang="zh-HK" dirty="0" err="1"/>
              <a:t>habe</a:t>
            </a:r>
            <a:r>
              <a:rPr lang="en-US" altLang="zh-HK" dirty="0"/>
              <a:t> </a:t>
            </a:r>
            <a:r>
              <a:rPr lang="en-US" altLang="zh-HK" dirty="0" err="1"/>
              <a:t>ich</a:t>
            </a:r>
            <a:r>
              <a:rPr lang="en-US" altLang="zh-HK" dirty="0"/>
              <a:t> </a:t>
            </a:r>
            <a:r>
              <a:rPr lang="en-US" altLang="zh-HK" dirty="0" err="1">
                <a:solidFill>
                  <a:srgbClr val="FF0000"/>
                </a:solidFill>
              </a:rPr>
              <a:t>geschwiegen</a:t>
            </a:r>
            <a:r>
              <a:rPr lang="en-US" altLang="zh-HK" dirty="0"/>
              <a:t>; </a:t>
            </a:r>
            <a:r>
              <a:rPr lang="en-US" altLang="zh-HK" dirty="0" err="1"/>
              <a:t>ich</a:t>
            </a:r>
            <a:r>
              <a:rPr lang="en-US" altLang="zh-HK" dirty="0"/>
              <a:t> war </a:t>
            </a:r>
            <a:r>
              <a:rPr lang="en-US" altLang="zh-HK" dirty="0">
                <a:solidFill>
                  <a:srgbClr val="FFC000"/>
                </a:solidFill>
              </a:rPr>
              <a:t>ja</a:t>
            </a:r>
            <a:r>
              <a:rPr lang="en-US" altLang="zh-HK" dirty="0"/>
              <a:t> </a:t>
            </a:r>
            <a:r>
              <a:rPr lang="en-US" altLang="zh-HK" dirty="0" err="1"/>
              <a:t>kein</a:t>
            </a:r>
            <a:r>
              <a:rPr lang="en-US" altLang="zh-HK" dirty="0"/>
              <a:t> </a:t>
            </a:r>
            <a:r>
              <a:rPr lang="en-US" altLang="zh-HK" dirty="0" err="1"/>
              <a:t>Sozialdemokrat</a:t>
            </a:r>
            <a:r>
              <a:rPr lang="en-US" altLang="zh-HK" dirty="0"/>
              <a:t>.</a:t>
            </a:r>
            <a:br>
              <a:rPr lang="en-US" altLang="zh-HK" dirty="0"/>
            </a:br>
            <a:r>
              <a:rPr lang="en-US" altLang="zh-HK" dirty="0"/>
              <a:t/>
            </a:r>
            <a:br>
              <a:rPr lang="en-US" altLang="zh-HK" dirty="0"/>
            </a:br>
            <a:r>
              <a:rPr lang="en-US" altLang="zh-HK" dirty="0" err="1"/>
              <a:t>Als</a:t>
            </a:r>
            <a:r>
              <a:rPr lang="en-US" altLang="zh-HK" dirty="0"/>
              <a:t> </a:t>
            </a:r>
            <a:r>
              <a:rPr lang="en-US" altLang="zh-HK" dirty="0" err="1"/>
              <a:t>sie</a:t>
            </a:r>
            <a:r>
              <a:rPr lang="en-US" altLang="zh-HK" dirty="0"/>
              <a:t> die </a:t>
            </a:r>
            <a:r>
              <a:rPr lang="en-US" altLang="zh-HK" dirty="0" err="1"/>
              <a:t>Gewerkschafter</a:t>
            </a:r>
            <a:r>
              <a:rPr lang="en-US" altLang="zh-HK" dirty="0"/>
              <a:t> </a:t>
            </a:r>
            <a:r>
              <a:rPr lang="en-US" altLang="zh-HK" dirty="0" err="1"/>
              <a:t>holten</a:t>
            </a:r>
            <a:r>
              <a:rPr lang="en-US" altLang="zh-HK" dirty="0"/>
              <a:t>,</a:t>
            </a:r>
            <a:br>
              <a:rPr lang="en-US" altLang="zh-HK" dirty="0"/>
            </a:br>
            <a:r>
              <a:rPr lang="en-US" altLang="zh-HK" dirty="0" err="1"/>
              <a:t>habe</a:t>
            </a:r>
            <a:r>
              <a:rPr lang="en-US" altLang="zh-HK" dirty="0"/>
              <a:t> </a:t>
            </a:r>
            <a:r>
              <a:rPr lang="en-US" altLang="zh-HK" dirty="0" err="1"/>
              <a:t>ich</a:t>
            </a:r>
            <a:r>
              <a:rPr lang="en-US" altLang="zh-HK" dirty="0"/>
              <a:t> </a:t>
            </a:r>
            <a:r>
              <a:rPr lang="en-US" altLang="zh-HK" dirty="0" err="1">
                <a:solidFill>
                  <a:srgbClr val="FF0000"/>
                </a:solidFill>
              </a:rPr>
              <a:t>nicht</a:t>
            </a:r>
            <a:r>
              <a:rPr lang="en-US" altLang="zh-HK" dirty="0">
                <a:solidFill>
                  <a:srgbClr val="FF0000"/>
                </a:solidFill>
              </a:rPr>
              <a:t> </a:t>
            </a:r>
            <a:r>
              <a:rPr lang="en-US" altLang="zh-HK" dirty="0" err="1">
                <a:solidFill>
                  <a:srgbClr val="FF0000"/>
                </a:solidFill>
              </a:rPr>
              <a:t>protestiert</a:t>
            </a:r>
            <a:r>
              <a:rPr lang="en-US" altLang="zh-HK" dirty="0"/>
              <a:t>; </a:t>
            </a:r>
            <a:r>
              <a:rPr lang="en-US" altLang="zh-HK" dirty="0" err="1"/>
              <a:t>ich</a:t>
            </a:r>
            <a:r>
              <a:rPr lang="en-US" altLang="zh-HK" dirty="0"/>
              <a:t> war </a:t>
            </a:r>
            <a:r>
              <a:rPr lang="en-US" altLang="zh-HK" dirty="0">
                <a:solidFill>
                  <a:srgbClr val="FFC000"/>
                </a:solidFill>
              </a:rPr>
              <a:t>ja</a:t>
            </a:r>
            <a:r>
              <a:rPr lang="en-US" altLang="zh-HK" dirty="0"/>
              <a:t> </a:t>
            </a:r>
            <a:r>
              <a:rPr lang="en-US" altLang="zh-HK" dirty="0" err="1"/>
              <a:t>kein</a:t>
            </a:r>
            <a:r>
              <a:rPr lang="en-US" altLang="zh-HK" dirty="0"/>
              <a:t> </a:t>
            </a:r>
            <a:r>
              <a:rPr lang="en-US" altLang="zh-HK" dirty="0" err="1"/>
              <a:t>Gewerkschafter</a:t>
            </a:r>
            <a:r>
              <a:rPr lang="en-US" altLang="zh-HK" dirty="0"/>
              <a:t>.</a:t>
            </a:r>
            <a:br>
              <a:rPr lang="en-US" altLang="zh-HK" dirty="0"/>
            </a:br>
            <a:r>
              <a:rPr lang="en-US" altLang="zh-HK" dirty="0"/>
              <a:t/>
            </a:r>
            <a:br>
              <a:rPr lang="en-US" altLang="zh-HK" dirty="0"/>
            </a:br>
            <a:r>
              <a:rPr lang="en-US" altLang="zh-HK" dirty="0" err="1"/>
              <a:t>Als</a:t>
            </a:r>
            <a:r>
              <a:rPr lang="en-US" altLang="zh-HK" dirty="0"/>
              <a:t> </a:t>
            </a:r>
            <a:r>
              <a:rPr lang="en-US" altLang="zh-HK" dirty="0" err="1"/>
              <a:t>sie</a:t>
            </a:r>
            <a:r>
              <a:rPr lang="en-US" altLang="zh-HK" dirty="0"/>
              <a:t> die </a:t>
            </a:r>
            <a:r>
              <a:rPr lang="en-US" altLang="zh-HK" dirty="0" err="1"/>
              <a:t>Juden</a:t>
            </a:r>
            <a:r>
              <a:rPr lang="en-US" altLang="zh-HK" dirty="0"/>
              <a:t> </a:t>
            </a:r>
            <a:r>
              <a:rPr lang="en-US" altLang="zh-HK" dirty="0" err="1"/>
              <a:t>holten</a:t>
            </a:r>
            <a:r>
              <a:rPr lang="en-US" altLang="zh-HK" dirty="0"/>
              <a:t>,</a:t>
            </a:r>
            <a:br>
              <a:rPr lang="en-US" altLang="zh-HK" dirty="0"/>
            </a:br>
            <a:r>
              <a:rPr lang="en-US" altLang="zh-HK" dirty="0" err="1"/>
              <a:t>habe</a:t>
            </a:r>
            <a:r>
              <a:rPr lang="en-US" altLang="zh-HK" dirty="0"/>
              <a:t> </a:t>
            </a:r>
            <a:r>
              <a:rPr lang="en-US" altLang="zh-HK" dirty="0" err="1"/>
              <a:t>ich</a:t>
            </a:r>
            <a:r>
              <a:rPr lang="en-US" altLang="zh-HK" dirty="0"/>
              <a:t> </a:t>
            </a:r>
            <a:r>
              <a:rPr lang="en-US" altLang="zh-HK" dirty="0" err="1">
                <a:solidFill>
                  <a:srgbClr val="FF0000"/>
                </a:solidFill>
              </a:rPr>
              <a:t>geschwiegen</a:t>
            </a:r>
            <a:r>
              <a:rPr lang="en-US" altLang="zh-HK" dirty="0"/>
              <a:t>; </a:t>
            </a:r>
            <a:r>
              <a:rPr lang="en-US" altLang="zh-HK" dirty="0" err="1"/>
              <a:t>ich</a:t>
            </a:r>
            <a:r>
              <a:rPr lang="en-US" altLang="zh-HK" dirty="0"/>
              <a:t> war </a:t>
            </a:r>
            <a:r>
              <a:rPr lang="en-US" altLang="zh-HK" dirty="0">
                <a:solidFill>
                  <a:srgbClr val="FFC000"/>
                </a:solidFill>
              </a:rPr>
              <a:t>ja</a:t>
            </a:r>
            <a:r>
              <a:rPr lang="en-US" altLang="zh-HK" dirty="0"/>
              <a:t> </a:t>
            </a:r>
            <a:r>
              <a:rPr lang="en-US" altLang="zh-HK" dirty="0" err="1"/>
              <a:t>kein</a:t>
            </a:r>
            <a:r>
              <a:rPr lang="en-US" altLang="zh-HK" dirty="0"/>
              <a:t> Jude.</a:t>
            </a:r>
            <a:br>
              <a:rPr lang="en-US" altLang="zh-HK" dirty="0"/>
            </a:br>
            <a:r>
              <a:rPr lang="en-US" altLang="zh-HK" dirty="0"/>
              <a:t/>
            </a:r>
            <a:br>
              <a:rPr lang="en-US" altLang="zh-HK" dirty="0"/>
            </a:br>
            <a:r>
              <a:rPr lang="en-US" altLang="zh-HK" dirty="0" err="1"/>
              <a:t>Als</a:t>
            </a:r>
            <a:r>
              <a:rPr lang="en-US" altLang="zh-HK" dirty="0"/>
              <a:t> </a:t>
            </a:r>
            <a:r>
              <a:rPr lang="en-US" altLang="zh-HK" dirty="0" err="1"/>
              <a:t>sie</a:t>
            </a:r>
            <a:r>
              <a:rPr lang="en-US" altLang="zh-HK" dirty="0"/>
              <a:t> </a:t>
            </a:r>
            <a:r>
              <a:rPr lang="en-US" altLang="zh-HK" dirty="0" err="1"/>
              <a:t>mich</a:t>
            </a:r>
            <a:r>
              <a:rPr lang="en-US" altLang="zh-HK" dirty="0"/>
              <a:t> </a:t>
            </a:r>
            <a:r>
              <a:rPr lang="en-US" altLang="zh-HK" dirty="0" err="1"/>
              <a:t>holten</a:t>
            </a:r>
            <a:r>
              <a:rPr lang="en-US" altLang="zh-HK" dirty="0"/>
              <a:t>,</a:t>
            </a:r>
            <a:br>
              <a:rPr lang="en-US" altLang="zh-HK" dirty="0"/>
            </a:br>
            <a:r>
              <a:rPr lang="en-US" altLang="zh-HK" dirty="0"/>
              <a:t>gab </a:t>
            </a:r>
            <a:r>
              <a:rPr lang="en-US" altLang="zh-HK" dirty="0" err="1"/>
              <a:t>es</a:t>
            </a:r>
            <a:r>
              <a:rPr lang="en-US" altLang="zh-HK" dirty="0"/>
              <a:t> </a:t>
            </a:r>
            <a:r>
              <a:rPr lang="en-US" altLang="zh-HK" dirty="0" err="1"/>
              <a:t>keinen</a:t>
            </a:r>
            <a:r>
              <a:rPr lang="en-US" altLang="zh-HK" dirty="0"/>
              <a:t> </a:t>
            </a:r>
            <a:r>
              <a:rPr lang="en-US" altLang="zh-HK" dirty="0" err="1"/>
              <a:t>mehr</a:t>
            </a:r>
            <a:r>
              <a:rPr lang="en-US" altLang="zh-HK" dirty="0"/>
              <a:t>, </a:t>
            </a:r>
            <a:r>
              <a:rPr lang="en-US" altLang="zh-HK" dirty="0">
                <a:solidFill>
                  <a:srgbClr val="FF0000"/>
                </a:solidFill>
              </a:rPr>
              <a:t>der </a:t>
            </a:r>
            <a:r>
              <a:rPr lang="en-US" altLang="zh-HK" dirty="0" err="1">
                <a:solidFill>
                  <a:srgbClr val="FF0000"/>
                </a:solidFill>
              </a:rPr>
              <a:t>protestieren</a:t>
            </a:r>
            <a:r>
              <a:rPr lang="en-US" altLang="zh-HK" dirty="0">
                <a:solidFill>
                  <a:srgbClr val="FF0000"/>
                </a:solidFill>
              </a:rPr>
              <a:t> </a:t>
            </a:r>
            <a:r>
              <a:rPr lang="en-US" altLang="zh-HK" dirty="0" err="1">
                <a:solidFill>
                  <a:srgbClr val="FF0000"/>
                </a:solidFill>
              </a:rPr>
              <a:t>konnte</a:t>
            </a:r>
            <a:r>
              <a:rPr lang="en-US" altLang="zh-HK" dirty="0"/>
              <a:t>.</a:t>
            </a:r>
            <a:endParaRPr lang="zh-TW" altLang="zh-HK" dirty="0"/>
          </a:p>
        </p:txBody>
      </p:sp>
      <p:sp>
        <p:nvSpPr>
          <p:cNvPr id="3" name="矩形 2"/>
          <p:cNvSpPr/>
          <p:nvPr/>
        </p:nvSpPr>
        <p:spPr>
          <a:xfrm>
            <a:off x="179512" y="267494"/>
            <a:ext cx="1883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/>
              <a:t>Martin </a:t>
            </a:r>
            <a:r>
              <a:rPr lang="en-US" altLang="zh-HK" dirty="0" err="1"/>
              <a:t>Niemoller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3855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1"/>
          <a:stretch/>
        </p:blipFill>
        <p:spPr bwMode="auto">
          <a:xfrm>
            <a:off x="0" y="16768"/>
            <a:ext cx="9144000" cy="51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82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8318" y="915566"/>
            <a:ext cx="82809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>1:12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約書亞</a:t>
            </a:r>
            <a:r>
              <a:rPr lang="zh-TW" altLang="en-US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對流便人、迦得人、和瑪拿西半支派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的人、說、</a:t>
            </a:r>
            <a:b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1:13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你們</a:t>
            </a:r>
            <a:r>
              <a:rPr lang="zh-TW" altLang="en-US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要追念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耶和華的僕人摩西所吩咐你們的話、說、耶和華你們的　神使你們得享平安、也必將這地賜給你們。</a:t>
            </a:r>
            <a:b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1:14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你們的妻子、孩子、和牲畜都可以留在約但河東摩西所給你們的地．但你們中間一切大能的勇士、都要帶著兵器、在你們的弟兄前面過去、幫助他們．</a:t>
            </a:r>
            <a:b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1:15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等到耶和華使你們的弟兄、像你們一樣得享平安、並且得著耶和華你們　神所賜他們為業之地．那時纔可以回你們所得之地、承受為業、就是耶和華的僕人摩西在約但河東向日出之地所給你們的。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755576" y="267494"/>
            <a:ext cx="6912768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第二個吩咐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7" t="19283" r="6568" b="27630"/>
          <a:stretch/>
        </p:blipFill>
        <p:spPr bwMode="auto">
          <a:xfrm>
            <a:off x="17909" y="0"/>
            <a:ext cx="9144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1115616" y="3291830"/>
            <a:ext cx="6912768" cy="79208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137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43608" y="220693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約書亞履歷：</a:t>
            </a:r>
            <a:endParaRPr lang="zh-HK" altLang="en-US" sz="3200" b="1" dirty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11560" y="805468"/>
            <a:ext cx="3672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出</a:t>
            </a:r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>17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章：與亞瑪力人爭戰</a:t>
            </a:r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出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24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章：摩西上西乃山</a:t>
            </a:r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民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13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章：摩西派遣探子時，約書亞是以法蓮支派的族長 </a:t>
            </a:r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探子中惟有約書亞和迦勒是忠心的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當摩西死後，神呼召約書亞成為摩西的接捧人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約書亞記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章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HK" altLang="en-US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36"/>
          <a:stretch/>
        </p:blipFill>
        <p:spPr bwMode="auto">
          <a:xfrm>
            <a:off x="4768849" y="791354"/>
            <a:ext cx="397961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t="19675" r="6020" b="2737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7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8255" y="915566"/>
            <a:ext cx="8280920" cy="316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0">
              <a:lnSpc>
                <a:spcPct val="150000"/>
              </a:lnSpc>
            </a:pP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你們要「追念」：</a:t>
            </a:r>
          </a:p>
          <a:p>
            <a:pPr lvl="1">
              <a:lnSpc>
                <a:spcPct val="150000"/>
              </a:lnSpc>
            </a:pPr>
            <a:r>
              <a:rPr lang="en-US" altLang="zh-HK" sz="2800" dirty="0">
                <a:latin typeface="Adobe 繁黑體 Std B" pitchFamily="34" charset="-120"/>
                <a:ea typeface="Adobe 繁黑體 Std B" pitchFamily="34" charset="-120"/>
              </a:rPr>
              <a:t>1:13: 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神使你們得享平安</a:t>
            </a:r>
          </a:p>
          <a:p>
            <a:pPr lvl="1">
              <a:lnSpc>
                <a:spcPct val="150000"/>
              </a:lnSpc>
            </a:pPr>
            <a:r>
              <a:rPr lang="en-US" altLang="zh-HK" sz="2800" dirty="0">
                <a:latin typeface="Adobe 繁黑體 Std B" pitchFamily="34" charset="-120"/>
                <a:ea typeface="Adobe 繁黑體 Std B" pitchFamily="34" charset="-120"/>
              </a:rPr>
              <a:t>1:14: 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一切大能的勇士，都要帶著兵器</a:t>
            </a:r>
          </a:p>
          <a:p>
            <a:pPr lvl="1">
              <a:lnSpc>
                <a:spcPct val="150000"/>
              </a:lnSpc>
            </a:pPr>
            <a:r>
              <a:rPr lang="en-US" altLang="zh-HK" sz="2800" dirty="0">
                <a:latin typeface="Adobe 繁黑體 Std B" pitchFamily="34" charset="-120"/>
                <a:ea typeface="Adobe 繁黑體 Std B" pitchFamily="34" charset="-120"/>
              </a:rPr>
              <a:t>1:15: 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使你們的</a:t>
            </a:r>
            <a:r>
              <a:rPr lang="zh-TW" altLang="zh-HK" sz="2800" u="dbl" dirty="0">
                <a:latin typeface="Adobe 繁黑體 Std B" pitchFamily="34" charset="-120"/>
                <a:ea typeface="Adobe 繁黑體 Std B" pitchFamily="34" charset="-120"/>
              </a:rPr>
              <a:t>弟兄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像你們一樣得享平安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899592" y="699542"/>
            <a:ext cx="6912768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第二個吩咐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19547" r="6215" b="28303"/>
          <a:stretch/>
        </p:blipFill>
        <p:spPr bwMode="auto">
          <a:xfrm>
            <a:off x="0" y="7679"/>
            <a:ext cx="9144000" cy="513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5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51720" y="1341636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一、坐言起行，迎接使命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Adobe 繁黑體 Std B" pitchFamily="34" charset="-120"/>
                <a:ea typeface="Adobe 繁黑體 Std B" pitchFamily="34" charset="-120"/>
              </a:rPr>
              <a:t>二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、從心合一，回應使命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043608" y="583171"/>
            <a:ext cx="6912768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領受使命的三個吩咐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19752" r="7202" b="2871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8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1275606"/>
            <a:ext cx="8352928" cy="336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>1:16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他們回答約書亞說、你所</a:t>
            </a:r>
            <a:r>
              <a:rPr lang="zh-TW" altLang="en-US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吩咐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我們行的、我們都必行．你所差遣我們去的、我們都必去。</a:t>
            </a:r>
            <a:b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1:17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我們從前在一切事上怎樣聽從摩西、現在也必照樣聽從你．惟願耶和華你的　神與你同在、像與摩西同在一樣。</a:t>
            </a:r>
            <a:b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1:18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 無論甚麼人違背你的命令、不聽從你所吩咐他的一切話、就必治死他。你只要剛強壯膽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TW" altLang="zh-HK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755576" y="267494"/>
            <a:ext cx="7056784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第三個吩咐：覆行承諾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19136" r="6587" b="29210"/>
          <a:stretch/>
        </p:blipFill>
        <p:spPr bwMode="auto">
          <a:xfrm>
            <a:off x="-7712" y="-32240"/>
            <a:ext cx="9151712" cy="517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77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76350" y="411510"/>
            <a:ext cx="35356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algn="just"/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2800" dirty="0">
                <a:latin typeface="Adobe 繁黑體 Std B" pitchFamily="34" charset="-120"/>
                <a:ea typeface="Adobe 繁黑體 Std B" pitchFamily="34" charset="-120"/>
              </a:rPr>
              <a:t>1:14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 你們的妻子、孩子、和牲畜都</a:t>
            </a:r>
            <a:r>
              <a:rPr lang="zh-TW" altLang="en-US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可以留在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約但河東摩西所給你們的地．但你們</a:t>
            </a:r>
            <a:r>
              <a:rPr lang="zh-TW" altLang="en-US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中間一切大能的勇士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、都要</a:t>
            </a:r>
            <a:r>
              <a:rPr lang="zh-TW" altLang="en-US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帶著兵器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、在你們的弟兄前面過去、</a:t>
            </a:r>
            <a:r>
              <a:rPr lang="zh-TW" altLang="en-US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幫助他們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．</a:t>
            </a:r>
            <a:endParaRPr lang="en-US" altLang="zh-TW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755576" y="267494"/>
            <a:ext cx="6912768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第二個吩咐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12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5605"/>
            <a:ext cx="4176464" cy="35371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19676" r="6164" b="27204"/>
          <a:stretch/>
        </p:blipFill>
        <p:spPr bwMode="auto">
          <a:xfrm>
            <a:off x="0" y="0"/>
            <a:ext cx="9108504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676350" y="2859782"/>
            <a:ext cx="3535610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087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4034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986933341"/>
              </p:ext>
            </p:extLst>
          </p:nvPr>
        </p:nvGraphicFramePr>
        <p:xfrm>
          <a:off x="827585" y="416795"/>
          <a:ext cx="7416822" cy="4373880"/>
        </p:xfrm>
        <a:graphic>
          <a:graphicData uri="http://schemas.openxmlformats.org/drawingml/2006/table">
            <a:tbl>
              <a:tblPr/>
              <a:tblGrid>
                <a:gridCol w="1595283"/>
                <a:gridCol w="1488694"/>
                <a:gridCol w="1494023"/>
                <a:gridCol w="1499353"/>
                <a:gridCol w="1339469"/>
              </a:tblGrid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支派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舊人數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新人數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增減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新細明體" charset="-120"/>
                          <a:cs typeface="Arial" charset="0"/>
                        </a:rPr>
                        <a:t> </a:t>
                      </a: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增減</a:t>
                      </a: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瑪拿西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32,200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52,700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+20,500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+64%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便雅憫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35,400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45,600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+10,200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+29%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亞設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41,500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53,400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+11,900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+29%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以薩迦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54,400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64,300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+9,900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+18%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西布倫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57,400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60,500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+3,100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+5%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但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62,700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64,400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+1,700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+3%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猶大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74,600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76,500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+1,900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+3%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流便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46,500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43,730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-2,770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-6%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迦得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45,650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40,500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-5,150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-11%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拿弗他利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53,400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45,400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-8,000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-15%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以法蓮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40,500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32,500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-8,000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-20%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西緬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59,300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22,200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-37,100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-63%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Hei" pitchFamily="49" charset="-122"/>
                          <a:ea typeface="SimHei" pitchFamily="49" charset="-122"/>
                          <a:cs typeface="Arial" charset="0"/>
                        </a:rPr>
                        <a:t>總計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603,550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601,730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-1,820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Hei" pitchFamily="49" charset="-122"/>
                          <a:cs typeface="Times New Roman" pitchFamily="18" charset="0"/>
                        </a:rPr>
                        <a:t>-0.3%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7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560" y="423124"/>
            <a:ext cx="752432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32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約書亞</a:t>
            </a:r>
            <a:r>
              <a:rPr lang="zh-TW" altLang="en-US" sz="32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記</a:t>
            </a:r>
            <a:endParaRPr lang="en-US" altLang="zh-TW" sz="3200" dirty="0" smtClean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HK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4:12 流便人、迦得人、瑪拿西半支派的人、都照摩西所吩咐他們的、帶著兵器在以色列人前頭過去。</a:t>
            </a:r>
            <a:r>
              <a:rPr kumimoji="1" lang="zh-HK" altLang="zh-H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lang="zh-HK" altLang="zh-HK" sz="32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4:13 </a:t>
            </a:r>
            <a:r>
              <a:rPr kumimoji="1" lang="zh-HK" altLang="zh-HK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約有四萬人、都準備打仗</a:t>
            </a:r>
            <a:r>
              <a:rPr kumimoji="1" lang="zh-HK" altLang="zh-HK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、在耶和華面前過去、到耶利哥的平原、等候上陣。</a:t>
            </a:r>
            <a:r>
              <a:rPr kumimoji="1" lang="zh-HK" altLang="zh-H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> </a:t>
            </a:r>
            <a:endParaRPr kumimoji="1" lang="zh-HK" altLang="zh-HK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21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ç¸éåç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478"/>
            <a:ext cx="4176464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å²è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3714"/>
            <a:ext cx="4202832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4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may contain: 20 people, including Michael Kwan, Suk Yin Ho, Ben Lau, Chan Sui Ting and Luk Siu Chung, people smiling, people stand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miro.medium.com/max/635/1*u9uvMfy1llmpWKFCYZ7kp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9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é¦¬ä¸è·¯å¾·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9502"/>
            <a:ext cx="7870111" cy="442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13" name="Picture 13" descr="exodus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14" name="Oval 14"/>
          <p:cNvSpPr>
            <a:spLocks noChangeAspect="1" noChangeArrowheads="1"/>
          </p:cNvSpPr>
          <p:nvPr/>
        </p:nvSpPr>
        <p:spPr bwMode="auto">
          <a:xfrm>
            <a:off x="5192713" y="4312444"/>
            <a:ext cx="125412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35215" name="AutoShape 15"/>
          <p:cNvSpPr>
            <a:spLocks noChangeAspect="1" noChangeArrowheads="1"/>
          </p:cNvSpPr>
          <p:nvPr/>
        </p:nvSpPr>
        <p:spPr bwMode="auto">
          <a:xfrm>
            <a:off x="3881439" y="3918347"/>
            <a:ext cx="993775" cy="628650"/>
          </a:xfrm>
          <a:prstGeom prst="wedgeRectCallout">
            <a:avLst>
              <a:gd name="adj1" fmla="val 80829"/>
              <a:gd name="adj2" fmla="val 20074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kumimoji="1" lang="zh-TW" altLang="en-US" sz="2000">
                <a:ea typeface="SimHei" pitchFamily="49" charset="-122"/>
              </a:rPr>
              <a:t>加低斯</a:t>
            </a:r>
          </a:p>
          <a:p>
            <a:pPr algn="ctr">
              <a:spcAft>
                <a:spcPct val="10000"/>
              </a:spcAft>
            </a:pPr>
            <a:r>
              <a:rPr kumimoji="1" lang="zh-TW" altLang="en-US" sz="2000">
                <a:ea typeface="SimHei" pitchFamily="49" charset="-122"/>
              </a:rPr>
              <a:t>巴尼亞</a:t>
            </a:r>
          </a:p>
        </p:txBody>
      </p:sp>
      <p:sp>
        <p:nvSpPr>
          <p:cNvPr id="435217" name="Rectangle 17" descr="Parchment"/>
          <p:cNvSpPr>
            <a:spLocks noChangeArrowheads="1"/>
          </p:cNvSpPr>
          <p:nvPr/>
        </p:nvSpPr>
        <p:spPr bwMode="auto">
          <a:xfrm>
            <a:off x="-6449" y="-6375"/>
            <a:ext cx="4572000" cy="360843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323528" y="987574"/>
            <a:ext cx="38481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「</a:t>
            </a: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SimHei" pitchFamily="49" charset="-122"/>
                <a:ea typeface="SimHei" pitchFamily="49" charset="-122"/>
              </a:rPr>
              <a:t>然而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住那地的民強壯，城邑也堅固寬大，並且我們在那裡看見了亞衲族的人。亞瑪力人住在南地；赫人、耶布斯人、亞摩利人住在山地；迦南人住在海邊並約但河旁。」</a:t>
            </a:r>
            <a:r>
              <a:rPr lang="en-US" altLang="zh-TW" sz="2000" dirty="0">
                <a:solidFill>
                  <a:schemeClr val="accent5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chemeClr val="accent5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>
                <a:solidFill>
                  <a:schemeClr val="accent5"/>
                </a:solidFill>
                <a:latin typeface="SimHei" pitchFamily="49" charset="-122"/>
                <a:ea typeface="SimHei" pitchFamily="49" charset="-122"/>
              </a:rPr>
              <a:t>13:28-29)</a:t>
            </a:r>
          </a:p>
        </p:txBody>
      </p:sp>
      <p:sp>
        <p:nvSpPr>
          <p:cNvPr id="435218" name="Oval 18"/>
          <p:cNvSpPr>
            <a:spLocks noChangeArrowheads="1"/>
          </p:cNvSpPr>
          <p:nvPr/>
        </p:nvSpPr>
        <p:spPr bwMode="auto">
          <a:xfrm>
            <a:off x="5105400" y="3486150"/>
            <a:ext cx="1524000" cy="571500"/>
          </a:xfrm>
          <a:prstGeom prst="ellipse">
            <a:avLst/>
          </a:prstGeom>
          <a:solidFill>
            <a:srgbClr val="A50021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亞瑪力人</a:t>
            </a:r>
          </a:p>
        </p:txBody>
      </p:sp>
      <p:sp>
        <p:nvSpPr>
          <p:cNvPr id="435219" name="Oval 19"/>
          <p:cNvSpPr>
            <a:spLocks noChangeArrowheads="1"/>
          </p:cNvSpPr>
          <p:nvPr/>
        </p:nvSpPr>
        <p:spPr bwMode="auto">
          <a:xfrm>
            <a:off x="6323013" y="1466850"/>
            <a:ext cx="762000" cy="753666"/>
          </a:xfrm>
          <a:prstGeom prst="ellipse">
            <a:avLst/>
          </a:prstGeom>
          <a:solidFill>
            <a:srgbClr val="6600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亞摩</a:t>
            </a:r>
          </a:p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利人</a:t>
            </a:r>
          </a:p>
        </p:txBody>
      </p:sp>
      <p:sp>
        <p:nvSpPr>
          <p:cNvPr id="435220" name="Oval 20"/>
          <p:cNvSpPr>
            <a:spLocks noChangeArrowheads="1"/>
          </p:cNvSpPr>
          <p:nvPr/>
        </p:nvSpPr>
        <p:spPr bwMode="auto">
          <a:xfrm rot="401754">
            <a:off x="5737225" y="1828800"/>
            <a:ext cx="457200" cy="1143000"/>
          </a:xfrm>
          <a:prstGeom prst="ellipse">
            <a:avLst/>
          </a:prstGeom>
          <a:solidFill>
            <a:srgbClr val="0033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迦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南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人</a:t>
            </a:r>
          </a:p>
        </p:txBody>
      </p:sp>
      <p:sp>
        <p:nvSpPr>
          <p:cNvPr id="435221" name="Oval 21"/>
          <p:cNvSpPr>
            <a:spLocks noChangeArrowheads="1"/>
          </p:cNvSpPr>
          <p:nvPr/>
        </p:nvSpPr>
        <p:spPr bwMode="auto">
          <a:xfrm>
            <a:off x="7097713" y="1226344"/>
            <a:ext cx="457200" cy="1143000"/>
          </a:xfrm>
          <a:prstGeom prst="ellipse">
            <a:avLst/>
          </a:prstGeom>
          <a:solidFill>
            <a:srgbClr val="0033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迦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南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人</a:t>
            </a:r>
          </a:p>
        </p:txBody>
      </p:sp>
      <p:sp>
        <p:nvSpPr>
          <p:cNvPr id="435222" name="Oval 22"/>
          <p:cNvSpPr>
            <a:spLocks noChangeArrowheads="1"/>
          </p:cNvSpPr>
          <p:nvPr/>
        </p:nvSpPr>
        <p:spPr bwMode="auto">
          <a:xfrm>
            <a:off x="6311900" y="2233613"/>
            <a:ext cx="762000" cy="632222"/>
          </a:xfrm>
          <a:prstGeom prst="ellipse">
            <a:avLst/>
          </a:prstGeom>
          <a:solidFill>
            <a:srgbClr val="66330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>
                <a:solidFill>
                  <a:schemeClr val="bg1"/>
                </a:solidFill>
                <a:ea typeface="SimHei" pitchFamily="49" charset="-122"/>
              </a:rPr>
              <a:t>耶布</a:t>
            </a:r>
          </a:p>
          <a:p>
            <a:pPr algn="ctr">
              <a:spcAft>
                <a:spcPct val="10000"/>
              </a:spcAft>
            </a:pPr>
            <a:r>
              <a:rPr lang="zh-TW" altLang="en-US">
                <a:solidFill>
                  <a:schemeClr val="bg1"/>
                </a:solidFill>
                <a:ea typeface="SimHei" pitchFamily="49" charset="-122"/>
              </a:rPr>
              <a:t>斯人</a:t>
            </a:r>
          </a:p>
        </p:txBody>
      </p:sp>
      <p:sp>
        <p:nvSpPr>
          <p:cNvPr id="435223" name="Oval 23"/>
          <p:cNvSpPr>
            <a:spLocks noChangeArrowheads="1"/>
          </p:cNvSpPr>
          <p:nvPr/>
        </p:nvSpPr>
        <p:spPr bwMode="auto">
          <a:xfrm>
            <a:off x="6132513" y="2844404"/>
            <a:ext cx="703262" cy="521494"/>
          </a:xfrm>
          <a:prstGeom prst="ellipse">
            <a:avLst/>
          </a:prstGeom>
          <a:solidFill>
            <a:srgbClr val="0000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赫人</a:t>
            </a:r>
            <a:endParaRPr lang="zh-TW" altLang="en-US" sz="1000">
              <a:solidFill>
                <a:schemeClr val="bg1"/>
              </a:solidFill>
              <a:ea typeface="SimHei" pitchFamily="49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05" y="128109"/>
            <a:ext cx="2511345" cy="8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987574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Adobe 繁黑體 Std B" pitchFamily="34" charset="-120"/>
                <a:ea typeface="Adobe 繁黑體 Std B" pitchFamily="34" charset="-120"/>
              </a:rPr>
              <a:t>馬丁・路德怎樣都想不到，得利於當時的最新科技</a:t>
            </a:r>
            <a:r>
              <a:rPr lang="en-US" altLang="ja-JP" sz="2800" dirty="0">
                <a:latin typeface="Adobe 繁黑體 Std B" pitchFamily="34" charset="-120"/>
                <a:ea typeface="Adobe 繁黑體 Std B" pitchFamily="34" charset="-120"/>
              </a:rPr>
              <a:t>—</a:t>
            </a:r>
            <a:r>
              <a:rPr lang="ja-JP" altLang="en-US" sz="2800" dirty="0">
                <a:latin typeface="Adobe 繁黑體 Std B" pitchFamily="34" charset="-120"/>
                <a:ea typeface="Adobe 繁黑體 Std B" pitchFamily="34" charset="-120"/>
              </a:rPr>
              <a:t>印刷術，這張佈告竟然傳遍了整個德意志，各種推文（贊同馬丁路德的文章）、分享（</a:t>
            </a:r>
            <a:r>
              <a:rPr lang="en-US" altLang="ja-JP" sz="2800" dirty="0">
                <a:latin typeface="Adobe 繁黑體 Std B" pitchFamily="34" charset="-120"/>
                <a:ea typeface="Adobe 繁黑體 Std B" pitchFamily="34" charset="-120"/>
              </a:rPr>
              <a:t>《</a:t>
            </a:r>
            <a:r>
              <a:rPr lang="ja-JP" altLang="en-US" sz="2800" dirty="0">
                <a:latin typeface="Adobe 繁黑體 Std B" pitchFamily="34" charset="-120"/>
                <a:ea typeface="Adobe 繁黑體 Std B" pitchFamily="34" charset="-120"/>
              </a:rPr>
              <a:t>論證</a:t>
            </a:r>
            <a:r>
              <a:rPr lang="en-US" altLang="ja-JP" sz="2800" dirty="0">
                <a:latin typeface="Adobe 繁黑體 Std B" pitchFamily="34" charset="-120"/>
                <a:ea typeface="Adobe 繁黑體 Std B" pitchFamily="34" charset="-120"/>
              </a:rPr>
              <a:t>》</a:t>
            </a:r>
            <a:r>
              <a:rPr lang="ja-JP" altLang="en-US" sz="2800" dirty="0">
                <a:latin typeface="Adobe 繁黑體 Std B" pitchFamily="34" charset="-120"/>
                <a:ea typeface="Adobe 繁黑體 Std B" pitchFamily="34" charset="-120"/>
              </a:rPr>
              <a:t>全文被大量印刷）、懶人包（諷刺教廷的漫畫）紛紛出爐，而他也意外成為當時歐洲最知名的網紅。</a:t>
            </a:r>
            <a:endParaRPr lang="zh-HK" altLang="en-US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0" t="20134" r="6315" b="27908"/>
          <a:stretch/>
        </p:blipFill>
        <p:spPr bwMode="auto">
          <a:xfrm>
            <a:off x="3680" y="-8237"/>
            <a:ext cx="9140319" cy="515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9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" y="0"/>
            <a:ext cx="91358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331640" y="1419622"/>
            <a:ext cx="3096344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和子論</a:t>
            </a:r>
            <a:endParaRPr lang="zh-HK" altLang="en-US" sz="2000" b="1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6" t="20945" r="7320" b="29063"/>
          <a:stretch/>
        </p:blipFill>
        <p:spPr bwMode="auto">
          <a:xfrm>
            <a:off x="29415" y="0"/>
            <a:ext cx="911458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7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7624" y="339502"/>
            <a:ext cx="756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十五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世紀的神學家默登尼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斯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zh-TW" altLang="zh-HK" sz="32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在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基要的事上要合一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，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在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非基要的事上要有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自由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在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一切事上要有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愛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32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	In </a:t>
            </a:r>
            <a:r>
              <a:rPr lang="en-US" altLang="zh-HK" sz="3200" dirty="0">
                <a:latin typeface="Adobe 繁黑體 Std B" pitchFamily="34" charset="-120"/>
                <a:ea typeface="Adobe 繁黑體 Std B" pitchFamily="34" charset="-120"/>
              </a:rPr>
              <a:t>essentials unity, </a:t>
            </a:r>
            <a:endParaRPr lang="en-US" altLang="zh-HK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	in </a:t>
            </a:r>
            <a:r>
              <a:rPr lang="en-US" altLang="zh-HK" sz="3200" dirty="0">
                <a:latin typeface="Adobe 繁黑體 Std B" pitchFamily="34" charset="-120"/>
                <a:ea typeface="Adobe 繁黑體 Std B" pitchFamily="34" charset="-120"/>
              </a:rPr>
              <a:t>non-essentials liberty, </a:t>
            </a:r>
            <a:endParaRPr lang="en-US" altLang="zh-HK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	and </a:t>
            </a:r>
            <a:r>
              <a:rPr lang="en-US" altLang="zh-HK" sz="3200" dirty="0">
                <a:latin typeface="Adobe 繁黑體 Std B" pitchFamily="34" charset="-120"/>
                <a:ea typeface="Adobe 繁黑體 Std B" pitchFamily="34" charset="-120"/>
              </a:rPr>
              <a:t>in all things </a:t>
            </a: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charity</a:t>
            </a:r>
            <a:endParaRPr lang="zh-TW" altLang="zh-HK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3" t="20644" r="7508" b="28355"/>
          <a:stretch/>
        </p:blipFill>
        <p:spPr bwMode="auto">
          <a:xfrm>
            <a:off x="0" y="-19456"/>
            <a:ext cx="9144000" cy="51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07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çµå°èç¸å°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54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51720" y="1341636"/>
            <a:ext cx="8136904" cy="2973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一、坐言起行，迎接使命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Adobe 繁黑體 Std B" pitchFamily="34" charset="-120"/>
                <a:ea typeface="Adobe 繁黑體 Std B" pitchFamily="34" charset="-120"/>
              </a:rPr>
              <a:t>二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、從心合一，回應使命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Adobe 繁黑體 Std B" pitchFamily="34" charset="-120"/>
                <a:ea typeface="Adobe 繁黑體 Std B" pitchFamily="34" charset="-120"/>
              </a:rPr>
              <a:t>三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、覆行承諾，完成使命</a:t>
            </a:r>
            <a:b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</a:b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043608" y="583171"/>
            <a:ext cx="6912768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領受使命的三個吩咐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775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r="22394"/>
          <a:stretch/>
        </p:blipFill>
        <p:spPr bwMode="auto">
          <a:xfrm>
            <a:off x="395537" y="339502"/>
            <a:ext cx="3816423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Picture 2" descr="ç´æ¸äº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502"/>
            <a:ext cx="4104456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平行四邊形 1"/>
          <p:cNvSpPr/>
          <p:nvPr/>
        </p:nvSpPr>
        <p:spPr>
          <a:xfrm flipH="1">
            <a:off x="755574" y="529258"/>
            <a:ext cx="1584177" cy="504056"/>
          </a:xfrm>
          <a:prstGeom prst="parallelogram">
            <a:avLst>
              <a:gd name="adj" fmla="val 43462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文鼎中特廣告體" panose="020B0602010101010101" pitchFamily="34" charset="-120"/>
                <a:ea typeface="文鼎中特廣告體" panose="020B0602010101010101" pitchFamily="34" charset="-120"/>
              </a:rPr>
              <a:t>約拿</a:t>
            </a:r>
            <a:endParaRPr lang="zh-HK" altLang="en-US" sz="2800" dirty="0">
              <a:solidFill>
                <a:schemeClr val="accent6">
                  <a:lumMod val="75000"/>
                </a:schemeClr>
              </a:solidFill>
              <a:latin typeface="文鼎中特廣告體" panose="020B0602010101010101" pitchFamily="34" charset="-120"/>
              <a:ea typeface="文鼎中特廣告體" panose="020B0602010101010101" pitchFamily="34" charset="-120"/>
            </a:endParaRPr>
          </a:p>
        </p:txBody>
      </p:sp>
      <p:sp>
        <p:nvSpPr>
          <p:cNvPr id="5" name="平行四邊形 4"/>
          <p:cNvSpPr/>
          <p:nvPr/>
        </p:nvSpPr>
        <p:spPr>
          <a:xfrm>
            <a:off x="7236296" y="411510"/>
            <a:ext cx="1584176" cy="504056"/>
          </a:xfrm>
          <a:prstGeom prst="parallelogram">
            <a:avLst>
              <a:gd name="adj" fmla="val 43462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文鼎中特廣告體" panose="020B0602010101010101" pitchFamily="34" charset="-120"/>
                <a:ea typeface="文鼎中特廣告體" panose="020B0602010101010101" pitchFamily="34" charset="-120"/>
              </a:rPr>
              <a:t>約書亞</a:t>
            </a:r>
            <a:endParaRPr lang="zh-HK" altLang="en-US" sz="2400" dirty="0">
              <a:solidFill>
                <a:schemeClr val="accent6">
                  <a:lumMod val="75000"/>
                </a:schemeClr>
              </a:solidFill>
              <a:latin typeface="文鼎中特廣告體" panose="020B0602010101010101" pitchFamily="34" charset="-120"/>
              <a:ea typeface="文鼎中特廣告體" panose="020B0602010101010101" pitchFamily="34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0105" r="4809" b="27570"/>
          <a:stretch/>
        </p:blipFill>
        <p:spPr bwMode="auto">
          <a:xfrm>
            <a:off x="19818" y="-23812"/>
            <a:ext cx="9124181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560" y="423124"/>
            <a:ext cx="752432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32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約書亞</a:t>
            </a:r>
            <a:r>
              <a:rPr lang="zh-TW" altLang="en-US" sz="32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記</a:t>
            </a:r>
            <a:endParaRPr lang="en-US" altLang="zh-TW" sz="3200" dirty="0" smtClean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HK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4:12 流便人、迦得人、瑪拿西半支派的人、都照摩西所吩咐他們的、帶著兵器在以色列人前頭過去。</a:t>
            </a:r>
            <a:r>
              <a:rPr kumimoji="1" lang="zh-HK" altLang="zh-H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lang="zh-HK" altLang="zh-HK" sz="32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4:13 </a:t>
            </a:r>
            <a:r>
              <a:rPr kumimoji="1" lang="zh-HK" altLang="zh-HK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約有四萬人、都準備打仗</a:t>
            </a:r>
            <a:r>
              <a:rPr kumimoji="1" lang="zh-HK" altLang="zh-HK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、在耶和華面前過去、到耶利哥的平原、等候上陣。</a:t>
            </a:r>
            <a:r>
              <a:rPr kumimoji="1" lang="zh-HK" altLang="zh-H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> </a:t>
            </a:r>
            <a:endParaRPr kumimoji="1" lang="zh-HK" altLang="zh-HK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t="19688" r="5768" b="28144"/>
          <a:stretch/>
        </p:blipFill>
        <p:spPr bwMode="auto">
          <a:xfrm>
            <a:off x="18678" y="16768"/>
            <a:ext cx="9125322" cy="512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475656" y="1332806"/>
            <a:ext cx="81369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林前</a:t>
            </a:r>
            <a:r>
              <a:rPr lang="en-US" altLang="zh-HK" sz="3200" dirty="0">
                <a:latin typeface="Adobe 繁黑體 Std B" pitchFamily="34" charset="-120"/>
                <a:ea typeface="Adobe 繁黑體 Std B" pitchFamily="34" charset="-120"/>
              </a:rPr>
              <a:t>3:12-13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上</a:t>
            </a:r>
            <a:endParaRPr lang="en-US" altLang="zh-TW" sz="3200" dirty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32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若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有人用</a:t>
            </a:r>
            <a:r>
              <a:rPr lang="zh-TW" altLang="zh-HK" sz="3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金、銀、寶石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；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32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草</a:t>
            </a:r>
            <a:r>
              <a:rPr lang="zh-TW" altLang="zh-HK" sz="3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、木、禾稭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在這根基上建造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，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各人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的工程必然顯露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；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因為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那日子要將它表明出來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TW" altLang="zh-HK" sz="32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</a:b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7" t="18649" r="5620" b="28396"/>
          <a:stretch/>
        </p:blipFill>
        <p:spPr bwMode="auto">
          <a:xfrm>
            <a:off x="-27434" y="0"/>
            <a:ext cx="917143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3" t="19201" r="6643" b="28542"/>
          <a:stretch/>
        </p:blipFill>
        <p:spPr bwMode="auto">
          <a:xfrm>
            <a:off x="20960" y="16768"/>
            <a:ext cx="9123040" cy="512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94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8788" y="771550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6 你</a:t>
            </a:r>
            <a:r>
              <a:rPr lang="zh-TW" altLang="zh-HK" sz="24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當剛強壯膽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！因為你必使這百姓承受那地為業，就是我向他們列祖起誓應許賜給他們的地。 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7 </a:t>
            </a:r>
            <a:r>
              <a:rPr lang="zh-TW" altLang="zh-HK" sz="24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只要剛強，大大壯膽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，謹守遵行我僕人摩西所吩咐你的一切律法，不可偏離左右，使你無論往那裡去，都可以順利。 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8 這律法書不可離開你的口，總要晝夜思想，好使你謹守遵行這書上所寫的一切話。如此，你的道路就可以亨通，凡事順利。 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9 我豈沒有吩咐你麼？你</a:t>
            </a:r>
            <a:r>
              <a:rPr lang="zh-TW" altLang="zh-HK" sz="24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當剛強壯膽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！</a:t>
            </a:r>
            <a:r>
              <a:rPr lang="zh-TW" altLang="zh-HK" sz="24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不要懼怕，也不要驚惶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；因為你無論往那裡去，耶和華─你的　神必與你同在。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5" t="20091" r="6449" b="284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0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1640" y="480653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書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1:5-9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Chiastic Structure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   扇形結構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0"/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buAutoNum type="arabicPlain" startAt="5"/>
            </a:pPr>
            <a:r>
              <a:rPr lang="zh-TW" altLang="zh-HK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神</a:t>
            </a:r>
            <a:r>
              <a: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必與你同</a:t>
            </a:r>
            <a:r>
              <a:rPr lang="zh-TW" altLang="zh-HK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在</a:t>
            </a:r>
            <a:endParaRPr lang="en-US" altLang="zh-TW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7 </a:t>
            </a:r>
            <a:r>
              <a:rPr lang="zh-TW" altLang="zh-HK" sz="28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只要</a:t>
            </a:r>
            <a:r>
              <a:rPr lang="zh-TW" altLang="zh-HK" sz="2800" dirty="0" smtClean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剛強</a:t>
            </a:r>
            <a:endParaRPr lang="en-US" altLang="zh-TW" sz="28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	</a:t>
            </a:r>
            <a:r>
              <a:rPr lang="zh-TW" altLang="zh-HK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謹守遵行</a:t>
            </a:r>
            <a:endParaRPr lang="en-US" altLang="zh-TW" sz="2800" dirty="0" smtClean="0">
              <a:solidFill>
                <a:schemeClr val="tx2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en-US" altLang="zh-TW" sz="2800" dirty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7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zh-HK" sz="2800" dirty="0" smtClean="0">
                <a:solidFill>
                  <a:schemeClr val="accent6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不可偏離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		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8 </a:t>
            </a:r>
            <a:r>
              <a:rPr lang="zh-TW" altLang="zh-HK" sz="2800" dirty="0" smtClean="0">
                <a:solidFill>
                  <a:schemeClr val="accent6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晝夜思想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	</a:t>
            </a:r>
            <a:r>
              <a:rPr lang="zh-TW" altLang="zh-HK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謹守遵行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1257300" lvl="2" indent="-342900">
              <a:buAutoNum type="arabicPlain" startAt="9"/>
            </a:pPr>
            <a:r>
              <a:rPr lang="zh-TW" altLang="zh-HK" sz="2800" dirty="0" smtClean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剛強壯膽</a:t>
            </a:r>
            <a:endParaRPr lang="en-US" altLang="zh-TW" sz="2800" dirty="0" smtClean="0">
              <a:solidFill>
                <a:schemeClr val="bg2">
                  <a:lumMod val="5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9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下     </a:t>
            </a:r>
            <a:r>
              <a:rPr lang="zh-TW" altLang="zh-HK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神</a:t>
            </a:r>
            <a:r>
              <a: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必與你同在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。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19896" r="6235" b="2948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6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755576" y="267494"/>
            <a:ext cx="2304256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向左右看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4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2" y="1059583"/>
            <a:ext cx="7762378" cy="408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19534" r="5976" b="27512"/>
          <a:stretch/>
        </p:blipFill>
        <p:spPr bwMode="auto">
          <a:xfrm>
            <a:off x="0" y="-13345"/>
            <a:ext cx="9144000" cy="51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9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04800" y="1059582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民數記</a:t>
            </a:r>
            <a:r>
              <a:rPr lang="en-US" altLang="zh-TW" sz="28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13:16</a:t>
            </a:r>
          </a:p>
          <a:p>
            <a:pPr eaLnBrk="1" hangingPunct="1"/>
            <a:r>
              <a: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 就 是 摩 西 所 打 發 窺 探 那 地 之 人 的 名 字 ． </a:t>
            </a:r>
            <a:endParaRPr lang="en-US" altLang="zh-TW" sz="28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摩 </a:t>
            </a: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 就 稱 嫩 的 兒 子 </a:t>
            </a:r>
            <a:r>
              <a:rPr lang="zh-TW" altLang="en-US" sz="28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 西 阿</a:t>
            </a: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為 </a:t>
            </a:r>
            <a:r>
              <a:rPr lang="zh-TW" altLang="en-US" sz="28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約 書 亞</a:t>
            </a: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。</a:t>
            </a:r>
          </a:p>
          <a:p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t="21339" r="7305" b="29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80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43750" r="3125" b="23958"/>
          <a:stretch>
            <a:fillRect/>
          </a:stretch>
        </p:blipFill>
        <p:spPr bwMode="auto">
          <a:xfrm>
            <a:off x="1752600" y="171451"/>
            <a:ext cx="6019800" cy="11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26042" r="3125" b="47916"/>
          <a:stretch>
            <a:fillRect/>
          </a:stretch>
        </p:blipFill>
        <p:spPr bwMode="auto">
          <a:xfrm>
            <a:off x="1828800" y="1428750"/>
            <a:ext cx="6934200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9792" r="57031" b="52083"/>
          <a:stretch>
            <a:fillRect/>
          </a:stretch>
        </p:blipFill>
        <p:spPr bwMode="auto">
          <a:xfrm>
            <a:off x="3733800" y="2800350"/>
            <a:ext cx="2286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Oval 6"/>
          <p:cNvSpPr>
            <a:spLocks noChangeArrowheads="1"/>
          </p:cNvSpPr>
          <p:nvPr/>
        </p:nvSpPr>
        <p:spPr bwMode="auto">
          <a:xfrm>
            <a:off x="304800" y="228600"/>
            <a:ext cx="1295400" cy="10858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4000"/>
              <a:t>1</a:t>
            </a:r>
          </a:p>
        </p:txBody>
      </p:sp>
      <p:sp>
        <p:nvSpPr>
          <p:cNvPr id="35846" name="Oval 7"/>
          <p:cNvSpPr>
            <a:spLocks noChangeArrowheads="1"/>
          </p:cNvSpPr>
          <p:nvPr/>
        </p:nvSpPr>
        <p:spPr bwMode="auto">
          <a:xfrm>
            <a:off x="304800" y="1371600"/>
            <a:ext cx="1295400" cy="10858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4000"/>
              <a:t>2</a:t>
            </a:r>
          </a:p>
        </p:txBody>
      </p:sp>
      <p:sp>
        <p:nvSpPr>
          <p:cNvPr id="35847" name="Oval 8"/>
          <p:cNvSpPr>
            <a:spLocks noChangeArrowheads="1"/>
          </p:cNvSpPr>
          <p:nvPr/>
        </p:nvSpPr>
        <p:spPr bwMode="auto">
          <a:xfrm>
            <a:off x="381000" y="2628900"/>
            <a:ext cx="1295400" cy="10858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4000"/>
              <a:t>3</a:t>
            </a:r>
          </a:p>
        </p:txBody>
      </p:sp>
      <p:pic>
        <p:nvPicPr>
          <p:cNvPr id="3584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22917" r="13281" b="53125"/>
          <a:stretch>
            <a:fillRect/>
          </a:stretch>
        </p:blipFill>
        <p:spPr bwMode="auto">
          <a:xfrm>
            <a:off x="2286000" y="3943350"/>
            <a:ext cx="6477000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Oval 10"/>
          <p:cNvSpPr>
            <a:spLocks noChangeArrowheads="1"/>
          </p:cNvSpPr>
          <p:nvPr/>
        </p:nvSpPr>
        <p:spPr bwMode="auto">
          <a:xfrm>
            <a:off x="457200" y="3886200"/>
            <a:ext cx="1295400" cy="10858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4000"/>
              <a:t>4</a:t>
            </a:r>
          </a:p>
        </p:txBody>
      </p:sp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3808413" y="1485900"/>
            <a:ext cx="323850" cy="3429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51" name="Rectangle 12"/>
          <p:cNvSpPr>
            <a:spLocks noChangeArrowheads="1"/>
          </p:cNvSpPr>
          <p:nvPr/>
        </p:nvSpPr>
        <p:spPr bwMode="auto">
          <a:xfrm>
            <a:off x="1582739" y="294085"/>
            <a:ext cx="2205037" cy="2209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00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nimBg="1"/>
      <p:bldP spid="3585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1640" y="480653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書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1:5-9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Chiastic Structure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   扇形結構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0"/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buAutoNum type="arabicPlain" startAt="5"/>
            </a:pPr>
            <a:r>
              <a:rPr lang="zh-TW" altLang="zh-HK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神</a:t>
            </a:r>
            <a:r>
              <a: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必與你同</a:t>
            </a:r>
            <a:r>
              <a:rPr lang="zh-TW" altLang="zh-HK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在</a:t>
            </a:r>
            <a:endParaRPr lang="en-US" altLang="zh-TW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7 </a:t>
            </a:r>
            <a:r>
              <a:rPr lang="zh-TW" altLang="zh-HK" sz="28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只要</a:t>
            </a:r>
            <a:r>
              <a:rPr lang="zh-TW" altLang="zh-HK" sz="2800" dirty="0" smtClean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剛強</a:t>
            </a:r>
            <a:endParaRPr lang="en-US" altLang="zh-TW" sz="28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	</a:t>
            </a:r>
            <a:r>
              <a:rPr lang="zh-TW" altLang="zh-HK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謹守遵行</a:t>
            </a:r>
            <a:endParaRPr lang="en-US" altLang="zh-TW" sz="2800" dirty="0" smtClean="0">
              <a:solidFill>
                <a:schemeClr val="tx2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en-US" altLang="zh-TW" sz="2800" dirty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7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zh-HK" sz="2800" dirty="0" smtClean="0">
                <a:solidFill>
                  <a:schemeClr val="accent6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不可偏離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		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8 </a:t>
            </a:r>
            <a:r>
              <a:rPr lang="zh-TW" altLang="zh-HK" sz="2800" dirty="0" smtClean="0">
                <a:solidFill>
                  <a:schemeClr val="accent6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晝夜思想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	</a:t>
            </a:r>
            <a:r>
              <a:rPr lang="zh-TW" altLang="zh-HK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謹守遵行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1257300" lvl="2" indent="-342900">
              <a:buAutoNum type="arabicPlain" startAt="9"/>
            </a:pPr>
            <a:r>
              <a:rPr lang="zh-TW" altLang="zh-HK" sz="2800" dirty="0" smtClean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剛強壯膽</a:t>
            </a:r>
            <a:endParaRPr lang="en-US" altLang="zh-TW" sz="2800" dirty="0" smtClean="0">
              <a:solidFill>
                <a:schemeClr val="bg2">
                  <a:lumMod val="5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9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下     </a:t>
            </a:r>
            <a:r>
              <a:rPr lang="zh-TW" altLang="zh-HK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神</a:t>
            </a:r>
            <a:r>
              <a: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必與你同在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。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19896" r="6235" b="2948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0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8"/>
          <a:stretch/>
        </p:blipFill>
        <p:spPr bwMode="auto">
          <a:xfrm>
            <a:off x="1259632" y="0"/>
            <a:ext cx="66247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5831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35696" y="1635646"/>
            <a:ext cx="53880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/>
              <a:t>兼聽則明，偏聽則暗 </a:t>
            </a:r>
            <a:endParaRPr lang="zh-HK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632982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539552" y="267494"/>
            <a:ext cx="2304256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向後看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2985" y="1347614"/>
            <a:ext cx="3744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1 耶和華的僕人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摩西死了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以後，耶和華曉諭摩西的幫手，嫩的兒子約書亞，說： </a:t>
            </a:r>
          </a:p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2 我的僕人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摩西死了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。現在你要起來，和眾百姓過這約但河，往我所要賜給以色列人的地去。 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5362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1" r="26434"/>
          <a:stretch/>
        </p:blipFill>
        <p:spPr bwMode="auto">
          <a:xfrm>
            <a:off x="4572000" y="483518"/>
            <a:ext cx="367240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0100" r="6414" b="28479"/>
          <a:stretch/>
        </p:blipFill>
        <p:spPr bwMode="auto">
          <a:xfrm>
            <a:off x="0" y="4536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251520" y="187127"/>
            <a:ext cx="4824536" cy="720080"/>
          </a:xfrm>
          <a:prstGeom prst="roundRect">
            <a:avLst/>
          </a:prstGeom>
          <a:solidFill>
            <a:srgbClr val="C4EFF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新一頁的準備</a:t>
            </a:r>
            <a:endParaRPr lang="zh-HK" alt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51520" y="1865170"/>
            <a:ext cx="608925" cy="185116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向左看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419753" y="4083918"/>
            <a:ext cx="2304256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向後看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246512" y="1103617"/>
            <a:ext cx="2304256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向前看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7956376" y="1733464"/>
            <a:ext cx="720080" cy="19654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向右看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0" t="19242" r="5947" b="27016"/>
          <a:stretch/>
        </p:blipFill>
        <p:spPr bwMode="auto">
          <a:xfrm>
            <a:off x="0" y="0"/>
            <a:ext cx="9144000" cy="514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96" y="2046166"/>
            <a:ext cx="6625805" cy="16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249238"/>
            <a:ext cx="8640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1:10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 於是約書亞</a:t>
            </a:r>
            <a:r>
              <a:rPr lang="zh-TW" altLang="en-US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吩咐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百姓的官長、說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、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1:11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 你們要走遍營中、吩咐百姓、說、當預備食物．因為三日之內、你們要過這約但河、進去得耶和華你們　神賜你們為業之地。</a:t>
            </a:r>
            <a:b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1:12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 約書亞對流便人、迦得人、和瑪拿西半支派的人、說、</a:t>
            </a:r>
            <a:b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1:13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 你們要追念耶和華的僕人摩西所</a:t>
            </a:r>
            <a:r>
              <a:rPr lang="zh-TW" altLang="en-US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吩咐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你們的話、說、耶和華你們的　神使你們得享平安、也必將這地賜給你們。</a:t>
            </a:r>
            <a:b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1:14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 你們的妻子、孩子、和牲畜都可以留在約但河東摩西所給你們的地．但你們中間一切大能的勇士、都要帶著兵器、在你們的弟兄前面過去、幫助他們．</a:t>
            </a:r>
            <a:b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1:15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 等到耶和華使你們的弟兄、像你們一樣得享平安、並且得著耶和華你們　神所賜他們為業之地．那時纔可以回你們所得之地、承受為業、就是耶和華的僕人摩西在約但河東向日出之地所給你們的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1:16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 他們回答約書亞說、你所</a:t>
            </a:r>
            <a:r>
              <a:rPr lang="zh-TW" altLang="en-US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吩咐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我們行的、我們都必行．你所差遣我們去的、我們都必去。</a:t>
            </a:r>
            <a:b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1:17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 我們從前在一切事上怎樣聽從摩西、現在也必照樣聽從你．惟願耶和華你的　神與你同在、像與摩西同在一樣。</a:t>
            </a:r>
            <a:b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1:18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 無論甚麼人違背你的命令、不聽從你所吩咐他的一切話、就必治死他。你只要剛強壯膽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TW" altLang="zh-HK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19649" r="5513" b="27991"/>
          <a:stretch/>
        </p:blipFill>
        <p:spPr bwMode="auto">
          <a:xfrm>
            <a:off x="3373" y="-17462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17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19937" r="5965" b="2734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7614"/>
            <a:ext cx="8765324" cy="489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6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龍騰四海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6971</TotalTime>
  <Words>1422</Words>
  <Application>Microsoft Office PowerPoint</Application>
  <PresentationFormat>如螢幕大小 (16:9)</PresentationFormat>
  <Paragraphs>280</Paragraphs>
  <Slides>54</Slides>
  <Notes>18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5" baseType="lpstr">
      <vt:lpstr>龍騰四海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459</cp:revision>
  <cp:lastPrinted>2018-05-08T08:27:26Z</cp:lastPrinted>
  <dcterms:created xsi:type="dcterms:W3CDTF">2018-02-28T01:54:56Z</dcterms:created>
  <dcterms:modified xsi:type="dcterms:W3CDTF">2019-08-09T03:30:40Z</dcterms:modified>
</cp:coreProperties>
</file>