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7442" r:id="rId2"/>
    <p:sldMasterId id="2147487504" r:id="rId3"/>
  </p:sldMasterIdLst>
  <p:notesMasterIdLst>
    <p:notesMasterId r:id="rId54"/>
  </p:notesMasterIdLst>
  <p:sldIdLst>
    <p:sldId id="1571" r:id="rId4"/>
    <p:sldId id="2613" r:id="rId5"/>
    <p:sldId id="2614" r:id="rId6"/>
    <p:sldId id="2615" r:id="rId7"/>
    <p:sldId id="2616" r:id="rId8"/>
    <p:sldId id="2617" r:id="rId9"/>
    <p:sldId id="2618" r:id="rId10"/>
    <p:sldId id="2619" r:id="rId11"/>
    <p:sldId id="2620" r:id="rId12"/>
    <p:sldId id="2621" r:id="rId13"/>
    <p:sldId id="2622" r:id="rId14"/>
    <p:sldId id="2623" r:id="rId15"/>
    <p:sldId id="2624" r:id="rId16"/>
    <p:sldId id="2625" r:id="rId17"/>
    <p:sldId id="2626" r:id="rId18"/>
    <p:sldId id="2627" r:id="rId19"/>
    <p:sldId id="2628" r:id="rId20"/>
    <p:sldId id="2629" r:id="rId21"/>
    <p:sldId id="2630" r:id="rId22"/>
    <p:sldId id="2631" r:id="rId23"/>
    <p:sldId id="2632" r:id="rId24"/>
    <p:sldId id="2633" r:id="rId25"/>
    <p:sldId id="2634" r:id="rId26"/>
    <p:sldId id="2635" r:id="rId27"/>
    <p:sldId id="2636" r:id="rId28"/>
    <p:sldId id="2637" r:id="rId29"/>
    <p:sldId id="2638" r:id="rId30"/>
    <p:sldId id="2639" r:id="rId31"/>
    <p:sldId id="2640" r:id="rId32"/>
    <p:sldId id="2641" r:id="rId33"/>
    <p:sldId id="2642" r:id="rId34"/>
    <p:sldId id="2643" r:id="rId35"/>
    <p:sldId id="2644" r:id="rId36"/>
    <p:sldId id="2645" r:id="rId37"/>
    <p:sldId id="2646" r:id="rId38"/>
    <p:sldId id="2647" r:id="rId39"/>
    <p:sldId id="2648" r:id="rId40"/>
    <p:sldId id="2649" r:id="rId41"/>
    <p:sldId id="2650" r:id="rId42"/>
    <p:sldId id="2651" r:id="rId43"/>
    <p:sldId id="2652" r:id="rId44"/>
    <p:sldId id="2653" r:id="rId45"/>
    <p:sldId id="2654" r:id="rId46"/>
    <p:sldId id="2655" r:id="rId47"/>
    <p:sldId id="2656" r:id="rId48"/>
    <p:sldId id="2657" r:id="rId49"/>
    <p:sldId id="2658" r:id="rId50"/>
    <p:sldId id="2659" r:id="rId51"/>
    <p:sldId id="2660" r:id="rId52"/>
    <p:sldId id="2661" r:id="rId53"/>
  </p:sldIdLst>
  <p:sldSz cx="9144000" cy="5143500" type="screen16x9"/>
  <p:notesSz cx="6858000" cy="9144000"/>
  <p:defaultTextStyle>
    <a:defPPr>
      <a:defRPr lang="zh-HK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12" autoAdjust="0"/>
  </p:normalViewPr>
  <p:slideViewPr>
    <p:cSldViewPr>
      <p:cViewPr varScale="1">
        <p:scale>
          <a:sx n="107" d="100"/>
          <a:sy n="107" d="100"/>
        </p:scale>
        <p:origin x="-90" y="-5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B5375-4F60-45DF-BBC0-3F5DB4B46897}" type="datetimeFigureOut">
              <a:rPr lang="zh-HK" altLang="en-US" smtClean="0"/>
              <a:pPr/>
              <a:t>25/6/2019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AAF3B-5EE5-4CAE-B9DB-F322FA2B2525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4510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線接點 3"/>
          <p:cNvSpPr>
            <a:spLocks noChangeShapeType="1"/>
          </p:cNvSpPr>
          <p:nvPr/>
        </p:nvSpPr>
        <p:spPr bwMode="auto">
          <a:xfrm>
            <a:off x="514350" y="401243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6" tIns="45693" rIns="91386" bIns="45693"/>
          <a:lstStyle/>
          <a:p>
            <a:pPr defTabSz="914153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3641752"/>
            <a:ext cx="8458200" cy="916781"/>
          </a:xfrm>
        </p:spPr>
        <p:txBody>
          <a:bodyPr anchor="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6896" indent="0" algn="ctr">
              <a:buNone/>
            </a:lvl2pPr>
            <a:lvl3pPr marL="913814" indent="0" algn="ctr">
              <a:buNone/>
            </a:lvl3pPr>
            <a:lvl4pPr marL="1370714" indent="0" algn="ctr">
              <a:buNone/>
            </a:lvl4pPr>
            <a:lvl5pPr marL="1827623" indent="0" algn="ctr">
              <a:buNone/>
            </a:lvl5pPr>
            <a:lvl6pPr marL="2284518" indent="0" algn="ctr">
              <a:buNone/>
            </a:lvl6pPr>
            <a:lvl7pPr marL="2741414" indent="0" algn="ctr">
              <a:buNone/>
            </a:lvl7pPr>
            <a:lvl8pPr marL="3198322" indent="0" algn="ctr">
              <a:buNone/>
            </a:lvl8pPr>
            <a:lvl9pPr marL="3655225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5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32953" y="4855369"/>
            <a:ext cx="758825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C2210-076E-45D5-8EBC-DAD6AAC092D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5827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338F4-D383-44E7-842F-039C855C548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7779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411960"/>
            <a:ext cx="18288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411960"/>
            <a:ext cx="62484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484F0-02F4-468A-8108-FFE1A125153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83917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65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35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94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51087"/>
            <a:ext cx="9144000" cy="392413"/>
          </a:xfrm>
          <a:prstGeom prst="rect">
            <a:avLst/>
          </a:prstGeom>
          <a:gradFill flip="none" rotWithShape="1">
            <a:gsLst>
              <a:gs pos="79000">
                <a:schemeClr val="accent6">
                  <a:lumMod val="75000"/>
                  <a:alpha val="72000"/>
                </a:schemeClr>
              </a:gs>
              <a:gs pos="0">
                <a:schemeClr val="accent5">
                  <a:lumMod val="75000"/>
                </a:schemeClr>
              </a:gs>
              <a:gs pos="100000">
                <a:schemeClr val="accent6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en-US" altLang="zh-HK" sz="21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zh-HK" altLang="zh-HK" sz="21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敬拜 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（曲、詞：亞薩 </a:t>
            </a:r>
            <a:r>
              <a:rPr lang="en-US" altLang="zh-TW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版權屬</a:t>
            </a:r>
            <a:r>
              <a:rPr lang="en-US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HK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恩詞團契</a:t>
            </a:r>
            <a:r>
              <a:rPr lang="zh-TW" altLang="en-US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414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æ¬æçåçæå°çµæ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 userDrawn="1"/>
        </p:nvSpPr>
        <p:spPr>
          <a:xfrm>
            <a:off x="0" y="4749144"/>
            <a:ext cx="9144000" cy="392413"/>
          </a:xfrm>
          <a:prstGeom prst="rect">
            <a:avLst/>
          </a:prstGeom>
          <a:gradFill flip="none" rotWithShape="1">
            <a:gsLst>
              <a:gs pos="60000">
                <a:srgbClr val="CC6600">
                  <a:alpha val="86667"/>
                </a:srgbClr>
              </a:gs>
              <a:gs pos="0">
                <a:srgbClr val="663300"/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TW" altLang="en-US" sz="21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</a:t>
            </a:r>
            <a:r>
              <a:rPr lang="zh-TW" altLang="zh-HK" sz="21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一首讚美的詩歌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（曲、詞：朱浩權 版權屬</a:t>
            </a:r>
            <a:r>
              <a:rPr lang="en-US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沙田浸信會</a:t>
            </a:r>
            <a:r>
              <a:rPr lang="en-US" altLang="zh-TW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63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æ¬æçåçæå°çµæ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502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ç¸éåç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" b="8774"/>
          <a:stretch/>
        </p:blipFill>
        <p:spPr bwMode="auto">
          <a:xfrm>
            <a:off x="0" y="3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829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文字方塊 8"/>
          <p:cNvSpPr txBox="1"/>
          <p:nvPr userDrawn="1"/>
        </p:nvSpPr>
        <p:spPr>
          <a:xfrm>
            <a:off x="0" y="4749144"/>
            <a:ext cx="9144000" cy="392413"/>
          </a:xfrm>
          <a:prstGeom prst="rect">
            <a:avLst/>
          </a:prstGeom>
          <a:gradFill flip="none" rotWithShape="1">
            <a:gsLst>
              <a:gs pos="60000">
                <a:schemeClr val="accent4">
                  <a:lumMod val="60000"/>
                  <a:lumOff val="40000"/>
                  <a:alpha val="70000"/>
                </a:schemeClr>
              </a:gs>
              <a:gs pos="0">
                <a:schemeClr val="accent2">
                  <a:lumMod val="5000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TW" altLang="en-US" sz="21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</a:t>
            </a:r>
            <a:r>
              <a:rPr lang="zh-HK" altLang="zh-HK" sz="21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敬拜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（曲、詞：亞薩 版權屬</a:t>
            </a:r>
            <a:r>
              <a:rPr lang="en-US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HK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恩詞團契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945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1" y="57152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32953" y="4855369"/>
            <a:ext cx="758825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9BA42-3736-4E19-B36F-B17DDA863C9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57149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HK" alt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86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34413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42000"/>
            <a:ext cx="9144000" cy="392415"/>
          </a:xfrm>
          <a:prstGeom prst="rect">
            <a:avLst/>
          </a:prstGeom>
          <a:gradFill flip="none" rotWithShape="1">
            <a:gsLst>
              <a:gs pos="60000">
                <a:srgbClr val="80C44D">
                  <a:alpha val="70000"/>
                </a:srgbClr>
              </a:gs>
              <a:gs pos="0">
                <a:srgbClr val="008900"/>
              </a:gs>
              <a:gs pos="100000">
                <a:srgbClr val="FFFF99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HK" altLang="zh-HK" sz="21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恩典寶貴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zh-TW" altLang="zh-HK" sz="1500" b="1" kern="1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HK" sz="1500" b="1" kern="1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Amazing Grace, </a:t>
            </a:r>
            <a:r>
              <a:rPr lang="zh-HK" altLang="zh-HK" sz="1500" b="1" kern="1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奇異恩典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10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46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034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42000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5">
                  <a:lumMod val="60000"/>
                  <a:lumOff val="40000"/>
                  <a:alpha val="70000"/>
                </a:schemeClr>
              </a:gs>
              <a:gs pos="0">
                <a:schemeClr val="accent1">
                  <a:lumMod val="5000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深深的愛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O The Deep </a:t>
            </a:r>
            <a:r>
              <a:rPr lang="en-US" altLang="zh-HK" sz="1500" b="1" kern="1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Deep</a:t>
            </a:r>
            <a:r>
              <a:rPr lang="en-US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Love of Jesus, </a:t>
            </a:r>
            <a:r>
              <a:rPr lang="zh-HK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深哉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HK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深哉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HK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耶穌的愛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015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59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1422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4">
                  <a:lumMod val="40000"/>
                  <a:lumOff val="60000"/>
                  <a:alpha val="70000"/>
                </a:schemeClr>
              </a:gs>
              <a:gs pos="0">
                <a:srgbClr val="FFC000"/>
              </a:gs>
              <a:gs pos="100000">
                <a:schemeClr val="accent4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實在你應該知道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en-US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Everybody Ought To Know, </a:t>
            </a:r>
            <a:r>
              <a:rPr lang="zh-HK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人人都應該知道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126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54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314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52900"/>
            <a:ext cx="9144000" cy="392413"/>
          </a:xfrm>
          <a:prstGeom prst="rect">
            <a:avLst/>
          </a:prstGeom>
          <a:gradFill flip="none" rotWithShape="1">
            <a:gsLst>
              <a:gs pos="60000">
                <a:schemeClr val="accent5">
                  <a:lumMod val="60000"/>
                  <a:lumOff val="40000"/>
                  <a:alpha val="70000"/>
                </a:schemeClr>
              </a:gs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TW" altLang="zh-HK" sz="21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響應</a:t>
            </a:r>
            <a:r>
              <a:rPr lang="zh-HK" altLang="zh-HK" sz="21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（曲、詞：</a:t>
            </a:r>
            <a:r>
              <a:rPr lang="zh-HK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西伯 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版權屬</a:t>
            </a:r>
            <a:r>
              <a:rPr lang="en-US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HK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共享詩歌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協會</a:t>
            </a:r>
            <a:r>
              <a:rPr lang="zh-TW" altLang="en-US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45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29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"/>
            <a:ext cx="9143527" cy="5143501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6">
                  <a:lumMod val="60000"/>
                  <a:lumOff val="40000"/>
                  <a:alpha val="70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因我家於天國 </a:t>
            </a:r>
            <a:r>
              <a:rPr lang="zh-TW" altLang="zh-HK" sz="15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zh-TW" altLang="zh-HK" sz="15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HK" sz="15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This World is Not My Home, </a:t>
            </a:r>
            <a:r>
              <a:rPr lang="zh-HK" altLang="zh-HK" sz="15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這世界非我家</a:t>
            </a:r>
            <a:r>
              <a:rPr lang="zh-TW" altLang="zh-HK" sz="15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05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線接點 3"/>
          <p:cNvSpPr>
            <a:spLocks noChangeShapeType="1"/>
          </p:cNvSpPr>
          <p:nvPr/>
        </p:nvSpPr>
        <p:spPr bwMode="auto">
          <a:xfrm>
            <a:off x="514350" y="258367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6" tIns="45693" rIns="91386" bIns="45693"/>
          <a:lstStyle/>
          <a:p>
            <a:pPr defTabSz="914153"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257301"/>
            <a:ext cx="8458200" cy="9144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210375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58D7-BECF-4756-BC51-A646C2DF944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92720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"/>
            <a:ext cx="9143527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86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" y="0"/>
            <a:ext cx="9144000" cy="5143500"/>
          </a:xfrm>
          <a:prstGeom prst="rect">
            <a:avLst/>
          </a:prstGeom>
        </p:spPr>
      </p:pic>
      <p:sp>
        <p:nvSpPr>
          <p:cNvPr id="5" name="文字方塊 4"/>
          <p:cNvSpPr txBox="1"/>
          <p:nvPr userDrawn="1"/>
        </p:nvSpPr>
        <p:spPr>
          <a:xfrm>
            <a:off x="-1039" y="4520254"/>
            <a:ext cx="9144000" cy="623246"/>
          </a:xfrm>
          <a:prstGeom prst="rect">
            <a:avLst/>
          </a:prstGeom>
          <a:gradFill flip="none" rotWithShape="1">
            <a:gsLst>
              <a:gs pos="60000">
                <a:schemeClr val="accent6">
                  <a:lumMod val="60000"/>
                  <a:lumOff val="40000"/>
                  <a:alpha val="70000"/>
                </a:schemeClr>
              </a:gs>
              <a:gs pos="0">
                <a:schemeClr val="accent5">
                  <a:lumMod val="75000"/>
                </a:schemeClr>
              </a:gs>
              <a:gs pos="100000">
                <a:schemeClr val="accent6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en-US" altLang="zh-HK" sz="21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zh-HK" altLang="zh-HK" sz="21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耶穌堪稱讚 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en-US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The Lily of the Valley, </a:t>
            </a:r>
            <a:r>
              <a:rPr lang="zh-HK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谷中百合花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sz="1500" b="1" kern="100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685766">
              <a:defRPr/>
            </a:pPr>
            <a:r>
              <a:rPr lang="zh-TW" altLang="en-US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　　　　   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   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（曲：</a:t>
            </a:r>
            <a:r>
              <a:rPr lang="en-US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William S. Hays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、詞：</a:t>
            </a:r>
            <a:r>
              <a:rPr lang="en-US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William S. Hays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zh-HK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譯詞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zh-HK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艾阮　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版權屬</a:t>
            </a:r>
            <a:r>
              <a:rPr lang="en-US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HK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艾阮詩歌</a:t>
            </a:r>
            <a:r>
              <a:rPr lang="zh-TW" altLang="en-US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329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45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3" t="-121" r="66" b="121"/>
          <a:stretch/>
        </p:blipFill>
        <p:spPr>
          <a:xfrm>
            <a:off x="0" y="-7144"/>
            <a:ext cx="9144000" cy="515064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-7143"/>
            <a:ext cx="9144000" cy="515064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HK" altLang="en-US" sz="1400" dirty="0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bg1">
                  <a:lumMod val="75000"/>
                  <a:alpha val="70000"/>
                </a:schemeClr>
              </a:gs>
              <a:gs pos="0">
                <a:schemeClr val="bg1">
                  <a:lumMod val="5000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十架呼召</a:t>
            </a:r>
            <a:r>
              <a:rPr lang="zh-TW" altLang="zh-HK" sz="15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zh-TW" altLang="zh-HK" sz="15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HK" sz="15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The Old Rugged Cross, </a:t>
            </a:r>
            <a:r>
              <a:rPr lang="zh-HK" altLang="zh-HK" sz="15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古舊十架</a:t>
            </a:r>
            <a:r>
              <a:rPr lang="zh-TW" altLang="zh-HK" sz="15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5920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3" t="-121" r="66" b="121"/>
          <a:stretch/>
        </p:blipFill>
        <p:spPr>
          <a:xfrm>
            <a:off x="0" y="-7144"/>
            <a:ext cx="9144000" cy="515064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-7143"/>
            <a:ext cx="9144000" cy="515064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HK" alt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74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33"/>
            <a:ext cx="9144000" cy="5153891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4">
                  <a:lumMod val="60000"/>
                  <a:lumOff val="40000"/>
                  <a:alpha val="70000"/>
                </a:schemeClr>
              </a:gs>
              <a:gs pos="0">
                <a:schemeClr val="accent2">
                  <a:lumMod val="5000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盡力盡意盡情獻上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en-US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Give of your best to the Master, </a:t>
            </a:r>
            <a:r>
              <a:rPr lang="zh-HK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將你最好的獻於主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21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8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-4867"/>
          <a:stretch>
            <a:fillRect/>
          </a:stretch>
        </p:blipFill>
        <p:spPr>
          <a:xfrm>
            <a:off x="4572000" y="1716737"/>
            <a:ext cx="4572000" cy="302671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4">
                  <a:lumMod val="60000"/>
                  <a:lumOff val="40000"/>
                  <a:alpha val="70000"/>
                </a:schemeClr>
              </a:gs>
              <a:gs pos="0">
                <a:schemeClr val="accent2">
                  <a:lumMod val="5000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盡力盡意盡情獻上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en-US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Give of your best to the Master, </a:t>
            </a:r>
            <a:r>
              <a:rPr lang="zh-HK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將你最好的獻於主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174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8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-4867"/>
          <a:stretch>
            <a:fillRect/>
          </a:stretch>
        </p:blipFill>
        <p:spPr>
          <a:xfrm>
            <a:off x="4572000" y="1716737"/>
            <a:ext cx="4572000" cy="302671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81766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3108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51087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4">
                  <a:lumMod val="60000"/>
                  <a:lumOff val="40000"/>
                  <a:alpha val="70000"/>
                </a:schemeClr>
              </a:gs>
              <a:gs pos="0">
                <a:schemeClr val="accent2"/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en-US" sz="21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愛堅守了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en-US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曲詞：艾阮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992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crossmap-thechristianpost.netdna-ssl.com/images/original/files/0/38/386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4" b="806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 userDrawn="1"/>
        </p:nvSpPr>
        <p:spPr>
          <a:xfrm>
            <a:off x="818149" y="-36093"/>
            <a:ext cx="4740443" cy="825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HK" altLang="en-US" sz="1400" dirty="0">
              <a:solidFill>
                <a:prstClr val="white"/>
              </a:solidFill>
            </a:endParaRPr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rgbClr val="FF9999"/>
              </a:gs>
              <a:gs pos="0">
                <a:srgbClr val="B00036"/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en-US" sz="21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愛堅守了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en-US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曲詞：艾阮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179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191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C1926-6940-4504-AF7F-C26CF774B5B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726522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crossmap-thechristianpost.netdna-ssl.com/images/original/files/0/38/386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4" b="806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 userDrawn="1"/>
        </p:nvSpPr>
        <p:spPr>
          <a:xfrm>
            <a:off x="818149" y="-36093"/>
            <a:ext cx="4740443" cy="825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HK" alt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95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8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687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7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849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24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100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78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680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835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5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4514859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6" tIns="45693" rIns="91386" bIns="45693"/>
          <a:lstStyle/>
          <a:p>
            <a:pPr defTabSz="914153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4057651"/>
            <a:ext cx="8610600" cy="66198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5" y="500062"/>
            <a:ext cx="4290556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43" y="500062"/>
            <a:ext cx="4292241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5" y="987037"/>
            <a:ext cx="429055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987037"/>
            <a:ext cx="428853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8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4857751"/>
            <a:ext cx="762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5C0E2-07D8-41E8-9BA8-8BC7B293BE7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71518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981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22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34413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42000"/>
            <a:ext cx="9144000" cy="392415"/>
          </a:xfrm>
          <a:prstGeom prst="rect">
            <a:avLst/>
          </a:prstGeom>
          <a:gradFill flip="none" rotWithShape="1">
            <a:gsLst>
              <a:gs pos="60000">
                <a:srgbClr val="80C44D">
                  <a:alpha val="70000"/>
                </a:srgbClr>
              </a:gs>
              <a:gs pos="0">
                <a:srgbClr val="008900"/>
              </a:gs>
              <a:gs pos="100000">
                <a:srgbClr val="FFFF99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HK" altLang="zh-HK" sz="21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恩典寶貴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zh-TW" altLang="zh-HK" sz="1500" b="1" kern="1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HK" sz="1500" b="1" kern="1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Amazing Grace, </a:t>
            </a:r>
            <a:r>
              <a:rPr lang="zh-HK" altLang="zh-HK" sz="1500" b="1" kern="1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奇異恩典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07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034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42000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5">
                  <a:lumMod val="60000"/>
                  <a:lumOff val="40000"/>
                  <a:alpha val="70000"/>
                </a:schemeClr>
              </a:gs>
              <a:gs pos="0">
                <a:schemeClr val="accent1">
                  <a:lumMod val="5000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深深的愛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O The Deep </a:t>
            </a:r>
            <a:r>
              <a:rPr lang="en-US" altLang="zh-HK" sz="1500" b="1" kern="1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Deep</a:t>
            </a:r>
            <a:r>
              <a:rPr lang="en-US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Love of Jesus, </a:t>
            </a:r>
            <a:r>
              <a:rPr lang="zh-HK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深哉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HK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深哉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HK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耶穌的愛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97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1422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4">
                  <a:lumMod val="40000"/>
                  <a:lumOff val="60000"/>
                  <a:alpha val="70000"/>
                </a:schemeClr>
              </a:gs>
              <a:gs pos="0">
                <a:srgbClr val="FFC000"/>
              </a:gs>
              <a:gs pos="100000">
                <a:schemeClr val="accent4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實在你應該知道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en-US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Everybody Ought To Know, </a:t>
            </a:r>
            <a:r>
              <a:rPr lang="zh-HK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人人都應該知道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856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»ç¥­ èå£ backgroundçåçæå°çµæ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4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rgbClr val="CC9900"/>
              </a:gs>
              <a:gs pos="0">
                <a:srgbClr val="663300"/>
              </a:gs>
              <a:gs pos="100000">
                <a:srgbClr val="FFFF99">
                  <a:alpha val="6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TW" altLang="en-US" sz="21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耶和華求祢臨近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TW" altLang="en-US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經文：詩篇</a:t>
            </a:r>
            <a:r>
              <a:rPr lang="en-US" altLang="zh-TW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141:1-2</a:t>
            </a:r>
            <a:r>
              <a:rPr lang="zh-TW" altLang="en-US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</a:t>
            </a:r>
            <a:r>
              <a:rPr lang="zh-HK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曲</a:t>
            </a:r>
            <a:r>
              <a:rPr lang="zh-TW" altLang="en-US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、詞：杜偉南　版權屬作者所有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3245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314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5">
                  <a:lumMod val="60000"/>
                  <a:lumOff val="40000"/>
                  <a:alpha val="70000"/>
                </a:schemeClr>
              </a:gs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偉大真神 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How Great Thou Art, </a:t>
            </a:r>
            <a:r>
              <a:rPr lang="zh-HK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祢真偉大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823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"/>
            <a:ext cx="9143527" cy="5143501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6">
                  <a:lumMod val="60000"/>
                  <a:lumOff val="40000"/>
                  <a:alpha val="70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因我家於天國 </a:t>
            </a:r>
            <a:r>
              <a:rPr lang="zh-TW" altLang="zh-HK" sz="15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zh-TW" altLang="zh-HK" sz="15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HK" sz="15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This World is Not My Home, </a:t>
            </a:r>
            <a:r>
              <a:rPr lang="zh-HK" altLang="zh-HK" sz="15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這世界非我家</a:t>
            </a:r>
            <a:r>
              <a:rPr lang="zh-TW" altLang="zh-HK" sz="1500" b="1" kern="1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19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" y="0"/>
            <a:ext cx="9144000" cy="5143500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520254"/>
            <a:ext cx="9144000" cy="623246"/>
          </a:xfrm>
          <a:prstGeom prst="rect">
            <a:avLst/>
          </a:prstGeom>
          <a:gradFill flip="none" rotWithShape="1">
            <a:gsLst>
              <a:gs pos="60000">
                <a:schemeClr val="accent6">
                  <a:lumMod val="60000"/>
                  <a:lumOff val="40000"/>
                  <a:alpha val="70000"/>
                </a:schemeClr>
              </a:gs>
              <a:gs pos="0">
                <a:schemeClr val="accent5">
                  <a:lumMod val="75000"/>
                </a:schemeClr>
              </a:gs>
              <a:gs pos="100000">
                <a:schemeClr val="accent6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耶穌堪稱讚 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en-US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The Lily of the Valley, </a:t>
            </a:r>
            <a:r>
              <a:rPr lang="zh-HK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谷中百合花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sz="1500" b="1" kern="100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685766">
              <a:defRPr/>
            </a:pPr>
            <a:r>
              <a:rPr lang="zh-TW" altLang="en-US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　　　　   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（曲：</a:t>
            </a:r>
            <a:r>
              <a:rPr lang="en-US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William S. Hays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、詞：</a:t>
            </a:r>
            <a:r>
              <a:rPr lang="en-US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William S. Hays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zh-HK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譯詞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zh-HK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艾阮　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版權屬</a:t>
            </a:r>
            <a:r>
              <a:rPr lang="en-US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HK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艾阮詩歌</a:t>
            </a:r>
            <a:r>
              <a:rPr lang="zh-TW" altLang="en-US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955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3" t="-121" r="66" b="121"/>
          <a:stretch/>
        </p:blipFill>
        <p:spPr>
          <a:xfrm>
            <a:off x="0" y="-7144"/>
            <a:ext cx="9144000" cy="515064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-7143"/>
            <a:ext cx="9144000" cy="515064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HK" altLang="en-US" sz="1400" dirty="0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bg1">
                  <a:lumMod val="75000"/>
                  <a:alpha val="70000"/>
                </a:schemeClr>
              </a:gs>
              <a:gs pos="0">
                <a:schemeClr val="bg1">
                  <a:lumMod val="5000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十架呼召</a:t>
            </a:r>
            <a:r>
              <a:rPr lang="zh-TW" altLang="zh-HK" sz="15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zh-TW" altLang="zh-HK" sz="15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HK" sz="15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The Old Rugged Cross, </a:t>
            </a:r>
            <a:r>
              <a:rPr lang="zh-HK" altLang="zh-HK" sz="15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古舊十架</a:t>
            </a:r>
            <a:r>
              <a:rPr lang="zh-TW" altLang="zh-HK" sz="1500" b="1" kern="100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168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E5A2-78B4-490D-8D8B-13E0D436B8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27661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8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-4867"/>
          <a:stretch>
            <a:fillRect/>
          </a:stretch>
        </p:blipFill>
        <p:spPr>
          <a:xfrm>
            <a:off x="4572000" y="1716737"/>
            <a:ext cx="4572000" cy="302671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4">
                  <a:lumMod val="60000"/>
                  <a:lumOff val="40000"/>
                  <a:alpha val="70000"/>
                </a:schemeClr>
              </a:gs>
              <a:gs pos="0">
                <a:schemeClr val="accent2">
                  <a:lumMod val="50000"/>
                </a:schemeClr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盡力盡意盡情獻上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en-US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Give of your best to the Master, </a:t>
            </a:r>
            <a:r>
              <a:rPr lang="zh-HK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將你最好的獻於主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1382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8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-4867"/>
          <a:stretch>
            <a:fillRect/>
          </a:stretch>
        </p:blipFill>
        <p:spPr>
          <a:xfrm>
            <a:off x="4572000" y="1716737"/>
            <a:ext cx="4572000" cy="302671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857064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3108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51087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4">
                  <a:lumMod val="60000"/>
                  <a:lumOff val="40000"/>
                  <a:alpha val="70000"/>
                </a:schemeClr>
              </a:gs>
              <a:gs pos="0">
                <a:schemeClr val="accent2"/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en-US" sz="21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愛堅守了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en-US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曲詞：艾阮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3381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crossmap-thechristianpost.netdna-ssl.com/images/original/files/0/38/386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4" b="806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 userDrawn="1"/>
        </p:nvSpPr>
        <p:spPr>
          <a:xfrm>
            <a:off x="818149" y="-36093"/>
            <a:ext cx="4740443" cy="825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HK" altLang="en-US" sz="1400" dirty="0">
              <a:solidFill>
                <a:prstClr val="white"/>
              </a:solidFill>
            </a:endParaRPr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rgbClr val="FF9999"/>
              </a:gs>
              <a:gs pos="0">
                <a:srgbClr val="B00036"/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en-US" sz="21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愛堅守了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en-US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曲詞：艾阮</a:t>
            </a:r>
            <a:r>
              <a:rPr lang="zh-TW" altLang="zh-HK" sz="1500" b="1" kern="1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2169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crossmap-thechristianpost.netdna-ssl.com/images/original/files/0/38/386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4" b="806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 userDrawn="1"/>
        </p:nvSpPr>
        <p:spPr>
          <a:xfrm>
            <a:off x="818149" y="-36093"/>
            <a:ext cx="4740443" cy="825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HK" alt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071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ross crownçåçæå°çµæ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0" y="2"/>
            <a:ext cx="9144000" cy="514155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HK" alt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65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ross crownçåçæå°çµæ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0" y="2"/>
            <a:ext cx="9144000" cy="514155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HK" altLang="en-US" sz="1400" dirty="0">
              <a:solidFill>
                <a:prstClr val="white"/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BFF67D-7C92-47AE-961B-710FC060D39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2019/6/25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8B9E-8511-4075-A963-0D498348048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0" y="4749144"/>
            <a:ext cx="9144000" cy="392413"/>
          </a:xfrm>
          <a:prstGeom prst="rect">
            <a:avLst/>
          </a:prstGeom>
          <a:gradFill flip="none" rotWithShape="1">
            <a:gsLst>
              <a:gs pos="61000">
                <a:srgbClr val="FFA7A7"/>
              </a:gs>
              <a:gs pos="0">
                <a:srgbClr val="993366"/>
              </a:gs>
              <a:gs pos="100000">
                <a:schemeClr val="accent5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TW" altLang="en-US" sz="21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</a:t>
            </a:r>
            <a:r>
              <a:rPr lang="zh-TW" altLang="zh-HK" sz="21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神蹟</a:t>
            </a:r>
            <a:r>
              <a:rPr lang="en-US" altLang="zh-TW" sz="21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（曲、詞：鄧宇新 版權屬</a:t>
            </a:r>
            <a:r>
              <a:rPr lang="en-US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TW" altLang="zh-HK" sz="1500" b="1" kern="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恩詞團契）</a:t>
            </a:r>
            <a:endParaRPr lang="zh-HK" altLang="en-US" sz="1500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65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èé backgroundçåçæå°çµæ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4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BFF67D-7C92-47AE-961B-710FC060D39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2019/6/25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8B9E-8511-4075-A963-0D498348048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0" y="4749144"/>
            <a:ext cx="9144000" cy="392413"/>
          </a:xfrm>
          <a:prstGeom prst="rect">
            <a:avLst/>
          </a:prstGeom>
          <a:gradFill flip="none" rotWithShape="1">
            <a:gsLst>
              <a:gs pos="60000">
                <a:schemeClr val="accent5">
                  <a:lumMod val="60000"/>
                  <a:lumOff val="40000"/>
                  <a:alpha val="70000"/>
                </a:schemeClr>
              </a:gs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TW" altLang="en-US" sz="21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陶造我生命</a:t>
            </a:r>
            <a:r>
              <a:rPr lang="zh-HK" altLang="zh-HK" sz="21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曲</a:t>
            </a:r>
            <a:r>
              <a:rPr lang="zh-TW" altLang="en-US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、詞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Esther </a:t>
            </a:r>
            <a:r>
              <a:rPr lang="en-US" altLang="zh-HK" sz="1500" b="1" kern="100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Horesh</a:t>
            </a:r>
            <a:r>
              <a:rPr lang="zh-HK" altLang="en-US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en-US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譯</a:t>
            </a:r>
            <a:r>
              <a:rPr lang="zh-HK" altLang="en-US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詞：潘耀倫</a:t>
            </a:r>
            <a:r>
              <a:rPr lang="zh-TW" altLang="en-US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版權屬 宗教教育中心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4249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oad backgroundçåçæå°çµæ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BFF67D-7C92-47AE-961B-710FC060D39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2019/6/25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8B9E-8511-4075-A963-0D498348048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0" y="4749144"/>
            <a:ext cx="9144000" cy="392413"/>
          </a:xfrm>
          <a:prstGeom prst="rect">
            <a:avLst/>
          </a:prstGeom>
          <a:gradFill flip="none" rotWithShape="1">
            <a:gsLst>
              <a:gs pos="60000">
                <a:schemeClr val="accent5">
                  <a:lumMod val="60000"/>
                  <a:lumOff val="40000"/>
                  <a:alpha val="70000"/>
                </a:schemeClr>
              </a:gs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TW" altLang="en-US" sz="21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跨出理想路</a:t>
            </a:r>
            <a:r>
              <a:rPr lang="zh-HK" altLang="zh-HK" sz="21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曲</a:t>
            </a:r>
            <a:r>
              <a:rPr lang="zh-TW" altLang="en-US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、詞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zh-TW" altLang="en-US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鄧宇新　版權屬 恩詞團契</a:t>
            </a:r>
            <a:r>
              <a:rPr lang="zh-TW" altLang="zh-HK" sz="1500" b="1" kern="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6057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¸éåç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BFF67D-7C92-47AE-961B-710FC060D39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2019/6/25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8B9E-8511-4075-A963-0D498348048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5">
                  <a:lumMod val="60000"/>
                  <a:lumOff val="40000"/>
                  <a:alpha val="70000"/>
                </a:schemeClr>
              </a:gs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偉大真神 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How Great Thou Art, </a:t>
            </a:r>
            <a:r>
              <a:rPr lang="zh-HK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祢真偉大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1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1C24D-4D2E-42D4-92E7-F0B5E79CD32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671283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ssçåçæå°çµæ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2"/>
            <a:ext cx="9168750" cy="51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BFF67D-7C92-47AE-961B-710FC060D39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2019/6/25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8B9E-8511-4075-A963-0D498348048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5">
                  <a:lumMod val="60000"/>
                  <a:lumOff val="40000"/>
                  <a:alpha val="70000"/>
                </a:schemeClr>
              </a:gs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偉大真神 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How Great Thou Art, </a:t>
            </a:r>
            <a:r>
              <a:rPr lang="zh-HK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祢真偉大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933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ssçåçæå°çµæ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2"/>
            <a:ext cx="9168750" cy="51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BFF67D-7C92-47AE-961B-710FC060D39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2019/6/25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8B9E-8511-4075-A963-0D498348048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3" cstate="print"/>
          <a:srcRect l="12634" t="-196" r="12366"/>
          <a:stretch/>
        </p:blipFill>
        <p:spPr>
          <a:xfrm>
            <a:off x="0" y="-24062"/>
            <a:ext cx="9168750" cy="5167563"/>
          </a:xfrm>
          <a:prstGeom prst="rect">
            <a:avLst/>
          </a:prstGeom>
        </p:spPr>
      </p:pic>
      <p:sp>
        <p:nvSpPr>
          <p:cNvPr id="7" name="文字方塊 6"/>
          <p:cNvSpPr txBox="1"/>
          <p:nvPr userDrawn="1"/>
        </p:nvSpPr>
        <p:spPr>
          <a:xfrm>
            <a:off x="0" y="4749143"/>
            <a:ext cx="9144000" cy="392415"/>
          </a:xfrm>
          <a:prstGeom prst="rect">
            <a:avLst/>
          </a:prstGeom>
          <a:gradFill flip="none" rotWithShape="1">
            <a:gsLst>
              <a:gs pos="60000">
                <a:schemeClr val="accent5">
                  <a:lumMod val="60000"/>
                  <a:lumOff val="40000"/>
                  <a:alpha val="70000"/>
                </a:schemeClr>
              </a:gs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20000"/>
                  <a:lumOff val="8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HK" altLang="zh-HK" sz="21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偉大真神 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zh-HK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原曲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How Great Thou Art, </a:t>
            </a:r>
            <a:r>
              <a:rPr lang="zh-HK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祢真偉大</a:t>
            </a:r>
            <a:r>
              <a:rPr lang="zh-TW" altLang="zh-HK" sz="1500" b="1" kern="1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HK" altLang="en-US" sz="1500" b="1" kern="1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7243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70247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4491039"/>
            <a:ext cx="2133600" cy="273844"/>
          </a:xfrm>
        </p:spPr>
        <p:txBody>
          <a:bodyPr/>
          <a:lstStyle/>
          <a:p>
            <a:pPr>
              <a:defRPr/>
            </a:pPr>
            <a:fld id="{62BFF67D-7C92-47AE-961B-710FC060D39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2019/6/25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4491039"/>
            <a:ext cx="2895600" cy="273844"/>
          </a:xfrm>
        </p:spPr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4491039"/>
            <a:ext cx="2133600" cy="273844"/>
          </a:xfrm>
        </p:spPr>
        <p:txBody>
          <a:bodyPr/>
          <a:lstStyle/>
          <a:p>
            <a:fld id="{CB8C8B9E-8511-4075-A963-0D498348048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12083" r="3334" b="76667"/>
          <a:stretch/>
        </p:blipFill>
        <p:spPr>
          <a:xfrm>
            <a:off x="5305427" y="853525"/>
            <a:ext cx="3838575" cy="8143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12083" r="3334" b="76667"/>
          <a:stretch/>
        </p:blipFill>
        <p:spPr>
          <a:xfrm>
            <a:off x="5553077" y="1308037"/>
            <a:ext cx="3590925" cy="8143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13838" r="3334" b="77722"/>
          <a:stretch/>
        </p:blipFill>
        <p:spPr>
          <a:xfrm>
            <a:off x="6019801" y="1862109"/>
            <a:ext cx="3124200" cy="6489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2" t="67455" r="1559" b="24947"/>
          <a:stretch/>
        </p:blipFill>
        <p:spPr>
          <a:xfrm>
            <a:off x="6019801" y="2676496"/>
            <a:ext cx="3124200" cy="8327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2" t="67455" r="1559" b="24947"/>
          <a:stretch/>
        </p:blipFill>
        <p:spPr>
          <a:xfrm>
            <a:off x="6019801" y="2250718"/>
            <a:ext cx="3124200" cy="5724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2" t="67455" r="14853" b="27019"/>
          <a:stretch/>
        </p:blipFill>
        <p:spPr>
          <a:xfrm rot="20082407">
            <a:off x="5663865" y="2368381"/>
            <a:ext cx="778109" cy="26477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420549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3970140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b="1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3970140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b="1" dirty="0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" y="4159452"/>
            <a:ext cx="9146383" cy="985837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b="1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257300"/>
            <a:ext cx="3886200" cy="1143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2402683"/>
            <a:ext cx="3886200" cy="1369219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tx2"/>
                </a:solidFill>
                <a:latin typeface="+mj-lt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946851"/>
            <a:ext cx="9144000" cy="559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0" y="4127004"/>
            <a:ext cx="9144066" cy="953363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8CA9-5F31-4B68-8BE2-9E11C98B96F7}" type="datetime1">
              <a:rPr lang="zh-HK" altLang="zh-TW"/>
              <a:pPr/>
              <a:t>25/6/2019</a:t>
            </a:fld>
            <a:endParaRPr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CF189DF-0EFA-4A49-B1E1-D0147349CBDF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25816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4093372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92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00151"/>
            <a:ext cx="7772400" cy="2800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4059255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69A1-E7AA-4382-84E5-7AFFF4393229}" type="datetime1">
              <a:rPr lang="zh-HK" altLang="zh-TW"/>
              <a:pPr/>
              <a:t>25/6/2019</a:t>
            </a:fld>
            <a:endParaRPr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55947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3" y="4159452"/>
            <a:ext cx="9146383" cy="985837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3970140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3970140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25342"/>
            <a:ext cx="7772400" cy="1021556"/>
          </a:xfrm>
        </p:spPr>
        <p:txBody>
          <a:bodyPr anchor="t"/>
          <a:lstStyle>
            <a:lvl1pPr algn="l">
              <a:defRPr sz="3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00201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2"/>
                </a:solidFill>
                <a:latin typeface="+mj-lt"/>
              </a:defRPr>
            </a:lvl1pPr>
            <a:lvl2pPr marL="342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946851"/>
            <a:ext cx="9144000" cy="559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0" y="4127004"/>
            <a:ext cx="9144066" cy="953363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B3D0-103C-4C79-AD96-5C66E925DDA9}" type="datetime1">
              <a:rPr lang="zh-HK" altLang="zh-TW"/>
              <a:pPr/>
              <a:t>25/6/2019</a:t>
            </a:fld>
            <a:endParaRPr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85F1-C665-4EE0-A136-2AE896B36BC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64912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92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4093372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4059255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A7BF-D9E0-4876-96EC-42896B899A7D}" type="datetime1">
              <a:rPr lang="zh-HK" altLang="zh-TW"/>
              <a:pPr/>
              <a:t>25/6/2019</a:t>
            </a:fld>
            <a:endParaRPr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ED71-E9E3-4DF8-9B2E-651FED878D5A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152144"/>
            <a:ext cx="3657600" cy="29077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152144"/>
            <a:ext cx="3657600" cy="29077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3964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92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4093372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1500" b="0" baseline="0">
                <a:solidFill>
                  <a:schemeClr val="tx2"/>
                </a:solidFill>
                <a:latin typeface="+mj-lt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chemeClr val="tx2"/>
                </a:solidFill>
                <a:latin typeface="+mj-lt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4059255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8EB1-0C7A-483C-B999-CF5D71F21986}" type="datetime1">
              <a:rPr lang="zh-HK" altLang="zh-TW"/>
              <a:pPr/>
              <a:t>25/6/2019</a:t>
            </a:fld>
            <a:endParaRPr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1A28-0355-4908-BAED-EF4673395C98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1657350"/>
            <a:ext cx="36576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6576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618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" y="3757616"/>
            <a:ext cx="7439025" cy="117871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0" y="4298751"/>
            <a:ext cx="9147178" cy="84475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" y="3730060"/>
            <a:ext cx="7674867" cy="696224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2382" y="4272183"/>
            <a:ext cx="9146382" cy="697721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F15C0-9B8C-4E6B-9851-A457B3B27EA0}" type="datetime1">
              <a:rPr lang="zh-HK" altLang="zh-TW"/>
              <a:pPr/>
              <a:t>25/6/2019</a:t>
            </a:fld>
            <a:endParaRPr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440C-8014-43ED-861C-657CE45F0EF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65668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4298751"/>
            <a:ext cx="9147178" cy="84475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" y="4036222"/>
            <a:ext cx="3286124" cy="90547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2382" y="4272183"/>
            <a:ext cx="9146382" cy="697721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96" y="4010268"/>
            <a:ext cx="3426231" cy="708544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5B58-F8CE-48C3-B10B-C668F46CAE66}" type="datetime1">
              <a:rPr lang="zh-HK" altLang="zh-TW"/>
              <a:pPr/>
              <a:t>25/6/2019</a:t>
            </a:fld>
            <a:endParaRPr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9ECF4-B0F0-4D05-87B9-A387192D819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15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514350" y="4386849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6" tIns="45693" rIns="91386" bIns="45693"/>
          <a:lstStyle/>
          <a:p>
            <a:pPr defTabSz="914153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4114805"/>
            <a:ext cx="8458200" cy="390525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301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3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FA2AC-9A13-4D3E-9386-628C8CA1E62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23128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" y="3757616"/>
            <a:ext cx="7439025" cy="117871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4298751"/>
            <a:ext cx="9147178" cy="84475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457200"/>
            <a:ext cx="3383280" cy="685800"/>
          </a:xfrm>
        </p:spPr>
        <p:txBody>
          <a:bodyPr anchor="b">
            <a:noAutofit/>
          </a:bodyPr>
          <a:lstStyle>
            <a:lvl1pPr algn="l">
              <a:defRPr sz="17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" y="3730060"/>
            <a:ext cx="7674867" cy="696224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-2382" y="4272183"/>
            <a:ext cx="9146382" cy="697721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D8DAC-DB34-4E78-BD30-A13FE124CEE4}" type="datetime1">
              <a:rPr lang="zh-HK" altLang="zh-TW"/>
              <a:pPr/>
              <a:t>25/6/2019</a:t>
            </a:fld>
            <a:endParaRPr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1140-0653-4897-B093-23067C9221AD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457200"/>
            <a:ext cx="3886200" cy="3143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145286"/>
            <a:ext cx="3383280" cy="246888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5901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92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4093372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457203"/>
            <a:ext cx="3886200" cy="314324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4059255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8626-D28A-4BFD-A656-4C6F0E9D79C6}" type="datetime1">
              <a:rPr lang="zh-HK" altLang="zh-TW"/>
              <a:pPr/>
              <a:t>25/6/2019</a:t>
            </a:fld>
            <a:endParaRPr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CC5AE-61CE-4B8C-BFEF-E64CDE34BE8F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457200"/>
            <a:ext cx="3383280" cy="685800"/>
          </a:xfrm>
        </p:spPr>
        <p:txBody>
          <a:bodyPr anchor="b">
            <a:noAutofit/>
          </a:bodyPr>
          <a:lstStyle>
            <a:lvl1pPr algn="l">
              <a:defRPr sz="17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8" y="1143001"/>
            <a:ext cx="3381375" cy="2471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4324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4093372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92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96" y="4059255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1AD8D-4B20-47E6-9561-355E530A8E13}" type="datetime1">
              <a:rPr lang="zh-HK" altLang="zh-TW"/>
              <a:pPr/>
              <a:t>25/6/2019</a:t>
            </a:fld>
            <a:endParaRPr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AA3F-D40A-4EEE-AB4B-CC61EB91DD42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63804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4093372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92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96" y="4059255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CC1D-705B-4FD8-B545-D7D7FAB88C8F}" type="datetime1">
              <a:rPr lang="zh-HK" altLang="zh-TW"/>
              <a:pPr/>
              <a:t>25/6/2019</a:t>
            </a:fld>
            <a:endParaRPr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2CFD-FF1F-4703-9A14-A533610B879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797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1" y="3745320"/>
            <a:ext cx="5867400" cy="391716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1" y="4151597"/>
            <a:ext cx="5867400" cy="576263"/>
          </a:xfrm>
        </p:spPr>
        <p:txBody>
          <a:bodyPr lIns="109652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21FC7-A10F-48D4-A056-4AFD976EA5D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7499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6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29.wmf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78818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6" tIns="45693" rIns="91386" bIns="45693"/>
          <a:lstStyle/>
          <a:p>
            <a:pPr defTabSz="914153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2053" name="文字版面配置區 7"/>
          <p:cNvSpPr>
            <a:spLocks noGrp="1"/>
          </p:cNvSpPr>
          <p:nvPr>
            <p:ph type="body" idx="1"/>
          </p:nvPr>
        </p:nvSpPr>
        <p:spPr bwMode="auto">
          <a:xfrm>
            <a:off x="304800" y="1165624"/>
            <a:ext cx="86868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6" tIns="45693" rIns="91386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HK" smtClean="0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57152"/>
            <a:ext cx="2514600" cy="216694"/>
          </a:xfrm>
          <a:prstGeom prst="rect">
            <a:avLst/>
          </a:prstGeom>
        </p:spPr>
        <p:txBody>
          <a:bodyPr vert="horz" lIns="91386" tIns="45693" rIns="91386" bIns="45693"/>
          <a:lstStyle>
            <a:lvl1pPr algn="l" defTabSz="914153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1" y="57152"/>
            <a:ext cx="3352800" cy="216694"/>
          </a:xfrm>
          <a:prstGeom prst="rect">
            <a:avLst/>
          </a:prstGeom>
        </p:spPr>
        <p:txBody>
          <a:bodyPr vert="horz" lIns="91386" tIns="45693" rIns="91386" bIns="45693"/>
          <a:lstStyle>
            <a:lvl1pPr algn="r" defTabSz="914153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4857760"/>
            <a:ext cx="762000" cy="183356"/>
          </a:xfrm>
          <a:prstGeom prst="rect">
            <a:avLst/>
          </a:prstGeom>
        </p:spPr>
        <p:txBody>
          <a:bodyPr vert="horz" lIns="91386" tIns="45693" rIns="91386" bIns="45693"/>
          <a:lstStyle>
            <a:lvl1pPr algn="r" defTabSz="914153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FEFBABD2-F5C1-467B-8054-E6EA1FB1ACE9}" type="slidenum">
              <a:rPr lang="zh-TW" altLang="en-US" smtClean="0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lIns="91386" tIns="45693" rIns="91386" bIns="45693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78818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6" tIns="45693" rIns="91386" bIns="45693"/>
          <a:lstStyle/>
          <a:p>
            <a:pPr defTabSz="914153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79350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6" tIns="45693" rIns="91386" bIns="45693"/>
          <a:lstStyle/>
          <a:p>
            <a:pPr defTabSz="914153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636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5pPr>
      <a:lvl6pPr marL="456896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6pPr>
      <a:lvl7pPr marL="913814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7pPr>
      <a:lvl8pPr marL="1370714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8pPr>
      <a:lvl9pPr marL="182762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9pPr>
    </p:titleStyle>
    <p:bodyStyle>
      <a:lvl1pPr marL="342671" indent="-34267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477" indent="-28556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260" indent="-22844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9161" indent="-22844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6070" indent="-22844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2965" indent="-22844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69875" indent="-22844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6777" indent="-22844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3679" indent="-22844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 defTabSz="685766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C0196-0B52-448F-84A7-5159A0AE557B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25/6/2019</a:t>
            </a:fld>
            <a:endParaRPr lang="zh-HK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 defTabSz="685766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 defTabSz="685766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47F3F-6A2B-40D8-A227-D92A9749477B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8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43" r:id="rId1"/>
    <p:sldLayoutId id="2147487444" r:id="rId2"/>
    <p:sldLayoutId id="2147487445" r:id="rId3"/>
    <p:sldLayoutId id="2147487446" r:id="rId4"/>
    <p:sldLayoutId id="2147487447" r:id="rId5"/>
    <p:sldLayoutId id="2147487448" r:id="rId6"/>
    <p:sldLayoutId id="2147487449" r:id="rId7"/>
    <p:sldLayoutId id="2147487450" r:id="rId8"/>
    <p:sldLayoutId id="2147487451" r:id="rId9"/>
    <p:sldLayoutId id="2147487452" r:id="rId10"/>
    <p:sldLayoutId id="2147487453" r:id="rId11"/>
    <p:sldLayoutId id="2147487454" r:id="rId12"/>
    <p:sldLayoutId id="2147487455" r:id="rId13"/>
    <p:sldLayoutId id="2147487456" r:id="rId14"/>
    <p:sldLayoutId id="2147487457" r:id="rId15"/>
    <p:sldLayoutId id="2147487458" r:id="rId16"/>
    <p:sldLayoutId id="2147487459" r:id="rId17"/>
    <p:sldLayoutId id="2147487460" r:id="rId18"/>
    <p:sldLayoutId id="2147487461" r:id="rId19"/>
    <p:sldLayoutId id="2147487462" r:id="rId20"/>
    <p:sldLayoutId id="2147487463" r:id="rId21"/>
    <p:sldLayoutId id="2147487464" r:id="rId22"/>
    <p:sldLayoutId id="2147487465" r:id="rId23"/>
    <p:sldLayoutId id="2147487466" r:id="rId24"/>
    <p:sldLayoutId id="2147487467" r:id="rId25"/>
    <p:sldLayoutId id="2147487468" r:id="rId26"/>
    <p:sldLayoutId id="2147487469" r:id="rId27"/>
    <p:sldLayoutId id="2147487470" r:id="rId28"/>
    <p:sldLayoutId id="2147487471" r:id="rId29"/>
    <p:sldLayoutId id="2147487472" r:id="rId30"/>
    <p:sldLayoutId id="2147487473" r:id="rId31"/>
    <p:sldLayoutId id="2147487474" r:id="rId32"/>
    <p:sldLayoutId id="2147487475" r:id="rId33"/>
    <p:sldLayoutId id="2147487476" r:id="rId34"/>
    <p:sldLayoutId id="2147487477" r:id="rId35"/>
    <p:sldLayoutId id="2147487478" r:id="rId36"/>
    <p:sldLayoutId id="2147487479" r:id="rId37"/>
    <p:sldLayoutId id="2147487480" r:id="rId38"/>
    <p:sldLayoutId id="2147487481" r:id="rId39"/>
    <p:sldLayoutId id="2147487482" r:id="rId40"/>
    <p:sldLayoutId id="2147487483" r:id="rId41"/>
    <p:sldLayoutId id="2147487484" r:id="rId42"/>
    <p:sldLayoutId id="2147487485" r:id="rId43"/>
    <p:sldLayoutId id="2147487486" r:id="rId44"/>
    <p:sldLayoutId id="2147487487" r:id="rId45"/>
    <p:sldLayoutId id="2147487488" r:id="rId46"/>
    <p:sldLayoutId id="2147487489" r:id="rId47"/>
    <p:sldLayoutId id="2147487490" r:id="rId48"/>
    <p:sldLayoutId id="2147487491" r:id="rId49"/>
    <p:sldLayoutId id="2147487492" r:id="rId50"/>
    <p:sldLayoutId id="2147487493" r:id="rId51"/>
    <p:sldLayoutId id="2147487494" r:id="rId52"/>
    <p:sldLayoutId id="2147487495" r:id="rId53"/>
    <p:sldLayoutId id="2147487496" r:id="rId54"/>
    <p:sldLayoutId id="2147487497" r:id="rId55"/>
    <p:sldLayoutId id="2147487498" r:id="rId56"/>
    <p:sldLayoutId id="2147487499" r:id="rId57"/>
    <p:sldLayoutId id="2147487500" r:id="rId58"/>
    <p:sldLayoutId id="2147487501" r:id="rId59"/>
    <p:sldLayoutId id="2147487502" r:id="rId60"/>
    <p:sldLayoutId id="2147487503" r:id="rId61"/>
  </p:sldLayoutIdLst>
  <p:timing>
    <p:tnLst>
      <p:par>
        <p:cTn id="1" dur="indefinite" restart="never" nodeType="tmRoot"/>
      </p:par>
    </p:tnLst>
  </p:timing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13" cstate="print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5979"/>
            <a:ext cx="7772400" cy="857250"/>
          </a:xfrm>
          <a:prstGeom prst="rect">
            <a:avLst/>
          </a:prstGeom>
        </p:spPr>
        <p:txBody>
          <a:bodyPr vert="horz" lIns="0" tIns="34289" rIns="0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00151"/>
            <a:ext cx="7772400" cy="3394472"/>
          </a:xfrm>
          <a:prstGeom prst="rect">
            <a:avLst/>
          </a:prstGeom>
        </p:spPr>
        <p:txBody>
          <a:bodyPr vert="horz" lIns="0" tIns="34289" rIns="0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812507"/>
            <a:ext cx="1981200" cy="273844"/>
          </a:xfrm>
          <a:prstGeom prst="rect">
            <a:avLst/>
          </a:prstGeom>
        </p:spPr>
        <p:txBody>
          <a:bodyPr vert="horz" lIns="0" tIns="34289" rIns="0" bIns="0" rtlCol="0" anchor="b" anchorCtr="0"/>
          <a:lstStyle>
            <a:lvl1pPr algn="r" defTabSz="685766" fontAlgn="base">
              <a:spcBef>
                <a:spcPct val="0"/>
              </a:spcBef>
              <a:spcAft>
                <a:spcPct val="0"/>
              </a:spcAft>
              <a:defRPr lang="en-US" sz="700" kern="1200" cap="all" spc="83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3D5BFA5-EFB9-4349-BA05-CDB553C74B19}" type="datetime1">
              <a:rPr kumimoji="1" lang="en-US" altLang="zh-HK" smtClean="0"/>
              <a:pPr/>
              <a:t>6/25/2019</a:t>
            </a:fld>
            <a:endParaRPr kumimoji="1" lang="zh-HK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4812507"/>
            <a:ext cx="2895600" cy="273844"/>
          </a:xfrm>
          <a:prstGeom prst="rect">
            <a:avLst/>
          </a:prstGeom>
        </p:spPr>
        <p:txBody>
          <a:bodyPr vert="horz" lIns="0" tIns="34289" rIns="0" bIns="0" rtlCol="0" anchor="b" anchorCtr="0"/>
          <a:lstStyle>
            <a:lvl1pPr algn="l" defTabSz="685766" fontAlgn="base">
              <a:spcBef>
                <a:spcPct val="0"/>
              </a:spcBef>
              <a:spcAft>
                <a:spcPct val="0"/>
              </a:spcAft>
              <a:defRPr sz="700" cap="all" spc="83" baseline="0">
                <a:solidFill>
                  <a:srgbClr val="4D4D4D"/>
                </a:solidFill>
              </a:defRPr>
            </a:lvl1pPr>
          </a:lstStyle>
          <a:p>
            <a:endParaRPr kumimoji="1" lang="en-US" altLang="zh-TW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12507"/>
            <a:ext cx="457200" cy="273844"/>
          </a:xfrm>
          <a:prstGeom prst="rect">
            <a:avLst/>
          </a:prstGeom>
        </p:spPr>
        <p:txBody>
          <a:bodyPr vert="horz" lIns="0" tIns="34289" rIns="0" bIns="0" rtlCol="0" anchor="b" anchorCtr="0"/>
          <a:lstStyle>
            <a:lvl1pPr algn="r" defTabSz="685766" fontAlgn="base">
              <a:spcBef>
                <a:spcPct val="0"/>
              </a:spcBef>
              <a:spcAft>
                <a:spcPct val="0"/>
              </a:spcAft>
              <a:defRPr sz="800" b="1" baseline="0">
                <a:solidFill>
                  <a:srgbClr val="4D4D4D"/>
                </a:solidFill>
              </a:defRPr>
            </a:lvl1pPr>
          </a:lstStyle>
          <a:p>
            <a:fld id="{6ED455F8-6F9A-4D4E-802D-4AD51D9C27A6}" type="slidenum">
              <a:rPr kumimoji="1" lang="en-US" altLang="zh-TW" smtClean="0">
                <a:latin typeface="Arial" charset="0"/>
              </a:rPr>
              <a:pPr/>
              <a:t>‹#›</a:t>
            </a:fld>
            <a:endParaRPr kumimoji="1" lang="en-US" altLang="zh-TW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7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505" r:id="rId1"/>
    <p:sldLayoutId id="2147487506" r:id="rId2"/>
    <p:sldLayoutId id="2147487507" r:id="rId3"/>
    <p:sldLayoutId id="2147487508" r:id="rId4"/>
    <p:sldLayoutId id="2147487509" r:id="rId5"/>
    <p:sldLayoutId id="2147487510" r:id="rId6"/>
    <p:sldLayoutId id="2147487511" r:id="rId7"/>
    <p:sldLayoutId id="2147487512" r:id="rId8"/>
    <p:sldLayoutId id="2147487513" r:id="rId9"/>
    <p:sldLayoutId id="2147487514" r:id="rId10"/>
    <p:sldLayoutId id="2147487515" r:id="rId11"/>
  </p:sldLayoutIdLst>
  <p:hf hdr="0" ftr="0" dt="0"/>
  <p:txStyles>
    <p:titleStyle>
      <a:lvl1pPr algn="l" defTabSz="685766" rtl="0" eaLnBrk="1" latinLnBrk="0" hangingPunct="1"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62" indent="-205730" algn="l" defTabSz="685766" rtl="0" eaLnBrk="1" latinLnBrk="0" hangingPunct="1">
        <a:lnSpc>
          <a:spcPct val="100000"/>
        </a:lnSpc>
        <a:spcBef>
          <a:spcPts val="525"/>
        </a:spcBef>
        <a:buClr>
          <a:schemeClr val="accent1"/>
        </a:buClr>
        <a:buSzPct val="85000"/>
        <a:buFont typeface="Wingdings 3" pitchFamily="18" charset="2"/>
        <a:buChar char="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05730" algn="l" defTabSz="685766" rtl="0" eaLnBrk="1" latinLnBrk="0" hangingPunct="1">
        <a:lnSpc>
          <a:spcPct val="100000"/>
        </a:lnSpc>
        <a:spcBef>
          <a:spcPts val="525"/>
        </a:spcBef>
        <a:buClr>
          <a:schemeClr val="accent1"/>
        </a:buClr>
        <a:buSzPct val="85000"/>
        <a:buFont typeface="Wingdings 3" pitchFamily="18" charset="2"/>
        <a:buChar char="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205730" algn="l" defTabSz="685766" rtl="0" eaLnBrk="1" latinLnBrk="0" hangingPunct="1">
        <a:lnSpc>
          <a:spcPct val="100000"/>
        </a:lnSpc>
        <a:spcBef>
          <a:spcPts val="525"/>
        </a:spcBef>
        <a:buClr>
          <a:schemeClr val="accent1"/>
        </a:buClr>
        <a:buSzPct val="85000"/>
        <a:buFont typeface="Wingdings 3" pitchFamily="18" charset="2"/>
        <a:buChar char="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205730" algn="l" defTabSz="685766" rtl="0" eaLnBrk="1" latinLnBrk="0" hangingPunct="1">
        <a:lnSpc>
          <a:spcPct val="100000"/>
        </a:lnSpc>
        <a:spcBef>
          <a:spcPts val="525"/>
        </a:spcBef>
        <a:buClr>
          <a:schemeClr val="accent1"/>
        </a:buClr>
        <a:buSzPct val="85000"/>
        <a:buFont typeface="Wingdings 3" pitchFamily="18" charset="2"/>
        <a:buChar char="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205730" algn="l" defTabSz="685766" rtl="0" eaLnBrk="1" latinLnBrk="0" hangingPunct="1">
        <a:lnSpc>
          <a:spcPct val="100000"/>
        </a:lnSpc>
        <a:spcBef>
          <a:spcPts val="525"/>
        </a:spcBef>
        <a:buClr>
          <a:schemeClr val="accent1"/>
        </a:buClr>
        <a:buSzPct val="85000"/>
        <a:buFont typeface="Wingdings 3" pitchFamily="18" charset="2"/>
        <a:buChar char="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205730" algn="l" defTabSz="685766" rtl="0" eaLnBrk="1" latinLnBrk="0" hangingPunct="1">
        <a:lnSpc>
          <a:spcPct val="100000"/>
        </a:lnSpc>
        <a:spcBef>
          <a:spcPts val="525"/>
        </a:spcBef>
        <a:buClr>
          <a:schemeClr val="accent1"/>
        </a:buClr>
        <a:buSzPct val="85000"/>
        <a:buFont typeface="Wingdings 3" pitchFamily="18" charset="2"/>
        <a:buChar char="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205730" algn="l" defTabSz="685766" rtl="0" eaLnBrk="1" latinLnBrk="0" hangingPunct="1">
        <a:lnSpc>
          <a:spcPct val="100000"/>
        </a:lnSpc>
        <a:spcBef>
          <a:spcPts val="525"/>
        </a:spcBef>
        <a:buClr>
          <a:schemeClr val="accent1"/>
        </a:buClr>
        <a:buSzPct val="85000"/>
        <a:buFont typeface="Wingdings 3" pitchFamily="18" charset="2"/>
        <a:buChar char="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205730" algn="l" defTabSz="685766" rtl="0" eaLnBrk="1" latinLnBrk="0" hangingPunct="1">
        <a:lnSpc>
          <a:spcPct val="100000"/>
        </a:lnSpc>
        <a:spcBef>
          <a:spcPts val="525"/>
        </a:spcBef>
        <a:buClr>
          <a:schemeClr val="accent1"/>
        </a:buClr>
        <a:buSzPct val="85000"/>
        <a:buFont typeface="Wingdings 3" pitchFamily="18" charset="2"/>
        <a:buChar char="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205730" algn="l" defTabSz="685766" rtl="0" eaLnBrk="1" latinLnBrk="0" hangingPunct="1">
        <a:lnSpc>
          <a:spcPct val="100000"/>
        </a:lnSpc>
        <a:spcBef>
          <a:spcPts val="525"/>
        </a:spcBef>
        <a:buClr>
          <a:schemeClr val="accent1"/>
        </a:buClr>
        <a:buSzPct val="85000"/>
        <a:buFont typeface="Wingdings 3" pitchFamily="18" charset="2"/>
        <a:buChar char="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圖片 1" descr="C:\Documents and Settings\Hung Hung\Local Settings\Temporary Internet Files\Content.IE5\Z0N4ZVGD\MP90017780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7" y="862"/>
            <a:ext cx="9144000" cy="513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Text Box 2"/>
          <p:cNvSpPr txBox="1">
            <a:spLocks noChangeArrowheads="1"/>
          </p:cNvSpPr>
          <p:nvPr/>
        </p:nvSpPr>
        <p:spPr bwMode="auto">
          <a:xfrm>
            <a:off x="10014" y="157"/>
            <a:ext cx="9147467" cy="255449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91386" tIns="45693" rIns="91386" bIns="45693">
            <a:spAutoFit/>
          </a:bodyPr>
          <a:lstStyle/>
          <a:p>
            <a:pPr algn="ctr" defTabSz="9141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經文：出</a:t>
            </a:r>
            <a:r>
              <a:rPr lang="en-US" altLang="zh-TW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33:18-23; 34:29-35;</a:t>
            </a:r>
          </a:p>
          <a:p>
            <a:pPr algn="ctr" defTabSz="9141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羅</a:t>
            </a:r>
            <a:r>
              <a:rPr lang="en-US" altLang="zh-TW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15: 5-9 </a:t>
            </a:r>
          </a:p>
          <a:p>
            <a:pPr algn="ctr" defTabSz="9141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 (</a:t>
            </a:r>
            <a:r>
              <a:rPr lang="zh-TW" altLang="en-US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舊約</a:t>
            </a:r>
            <a:r>
              <a:rPr lang="en-US" altLang="zh-TW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89</a:t>
            </a:r>
            <a:r>
              <a:rPr lang="zh-TW" altLang="en-US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頁</a:t>
            </a:r>
            <a:r>
              <a:rPr lang="en-US" altLang="zh-TW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; 89</a:t>
            </a:r>
            <a:r>
              <a:rPr lang="zh-TW" altLang="en-US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頁</a:t>
            </a:r>
            <a:r>
              <a:rPr lang="en-US" altLang="zh-TW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; </a:t>
            </a:r>
            <a:r>
              <a:rPr lang="zh-TW" altLang="en-US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新約</a:t>
            </a:r>
            <a:r>
              <a:rPr lang="en-US" altLang="zh-TW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177</a:t>
            </a:r>
            <a:r>
              <a:rPr lang="zh-TW" altLang="en-US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頁</a:t>
            </a:r>
            <a:r>
              <a:rPr lang="en-US" altLang="zh-TW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algn="ctr" defTabSz="9141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講題</a:t>
            </a:r>
            <a:r>
              <a:rPr lang="en-US" altLang="zh-TW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︰</a:t>
            </a:r>
            <a:r>
              <a:rPr lang="zh-TW" altLang="en-US" sz="4000" b="1" dirty="0" smtClean="0">
                <a:solidFill>
                  <a:srgbClr val="FFFFCC"/>
                </a:solidFill>
                <a:latin typeface="標楷體" pitchFamily="65" charset="-120"/>
                <a:ea typeface="標楷體" pitchFamily="65" charset="-120"/>
              </a:rPr>
              <a:t>榮耀神</a:t>
            </a:r>
            <a:endParaRPr lang="en-US" altLang="zh-TW" sz="4000" b="1" spc="200" dirty="0">
              <a:solidFill>
                <a:srgbClr val="FFFF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5008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信耶穌得水牛的圖片搜尋結果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" r="23374" b="243"/>
          <a:stretch/>
        </p:blipFill>
        <p:spPr bwMode="auto">
          <a:xfrm>
            <a:off x="1143000" y="3"/>
            <a:ext cx="6858000" cy="404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4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295260"/>
            <a:ext cx="3943350" cy="256223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marL="198820" algn="ctr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敬畏神</a:t>
            </a:r>
            <a:endParaRPr kumimoji="1" lang="en-US" altLang="zh-TW" sz="36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198820" algn="ctr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榮耀神</a:t>
            </a:r>
            <a:endParaRPr kumimoji="1" lang="en-US" altLang="zh-TW" sz="36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198820" algn="ctr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敬拜神</a:t>
            </a:r>
            <a:endParaRPr kumimoji="1" lang="en-US" altLang="zh-TW" sz="36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443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295260"/>
            <a:ext cx="3943350" cy="256223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marL="198820" algn="ctr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敬畏神</a:t>
            </a:r>
            <a:endParaRPr kumimoji="1" lang="en-US" altLang="zh-TW" sz="36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198820" algn="ctr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榮耀神</a:t>
            </a:r>
            <a:endParaRPr kumimoji="1" lang="en-US" altLang="zh-TW" sz="36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198820" algn="ctr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敬拜神</a:t>
            </a:r>
            <a:endParaRPr kumimoji="1" lang="en-US" altLang="zh-TW" sz="36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82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295260"/>
            <a:ext cx="3943350" cy="256223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marL="198820" algn="ctr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敬畏神</a:t>
            </a:r>
            <a:endParaRPr kumimoji="1" lang="en-US" altLang="zh-TW" sz="36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198820" algn="ctr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榮耀神</a:t>
            </a:r>
            <a:endParaRPr kumimoji="1" lang="en-US" altLang="zh-TW" sz="36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198820" algn="ctr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敬拜神</a:t>
            </a:r>
            <a:endParaRPr kumimoji="1" lang="en-US" altLang="zh-TW" sz="36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1843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295260"/>
            <a:ext cx="3943350" cy="256223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marL="198820" algn="ctr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敬畏神</a:t>
            </a:r>
            <a:endParaRPr kumimoji="1" lang="en-US" altLang="zh-TW" sz="36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198820" algn="ctr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榮耀神</a:t>
            </a:r>
            <a:endParaRPr kumimoji="1" lang="en-US" altLang="zh-TW" sz="36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198820" algn="ctr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敬拜神</a:t>
            </a:r>
            <a:endParaRPr kumimoji="1" lang="en-US" altLang="zh-TW" sz="36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544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8"/>
            <a:ext cx="6572250" cy="53091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一、神的內在屬性 </a:t>
            </a:r>
            <a:r>
              <a:rPr kumimoji="1" lang="en-US" altLang="zh-TW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kumimoji="1" lang="zh-TW" alt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出 </a:t>
            </a:r>
            <a:r>
              <a:rPr kumimoji="1" lang="en-US" altLang="zh-TW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33:18-23)</a:t>
            </a:r>
            <a:endParaRPr kumimoji="1" lang="en-US" altLang="zh-HK" sz="30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3950" y="939800"/>
            <a:ext cx="6953250" cy="1454242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「摩西說、求你顯出你的榮耀給我看。」</a:t>
            </a: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		</a:t>
            </a: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出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33:18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379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8"/>
            <a:ext cx="6572250" cy="53091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一、神的內在屬性 </a:t>
            </a:r>
            <a:r>
              <a:rPr kumimoji="1" lang="en-US" altLang="zh-TW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kumimoji="1" lang="zh-TW" alt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出 </a:t>
            </a:r>
            <a:r>
              <a:rPr kumimoji="1" lang="en-US" altLang="zh-TW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33:18-23)</a:t>
            </a:r>
            <a:endParaRPr kumimoji="1" lang="en-US" altLang="zh-HK" sz="30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914400"/>
            <a:ext cx="6870700" cy="1454242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「摩西說、求你顯出你的</a:t>
            </a:r>
            <a:r>
              <a:rPr kumimoji="1" lang="zh-TW" altLang="en-US" sz="3000" b="1" u="sng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榮耀</a:t>
            </a: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給我看。」</a:t>
            </a: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		</a:t>
            </a: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出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33:18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7300" y="2431956"/>
            <a:ext cx="6572250" cy="1454242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</a:t>
            </a:r>
            <a:r>
              <a:rPr kumimoji="1" lang="zh-TW" alt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榮耀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kumimoji="1" lang="en-US" altLang="zh-TW" sz="3000" b="1" dirty="0" err="1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kabowd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)—</a:t>
            </a: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陽性名詞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</a:t>
            </a:r>
            <a:r>
              <a:rPr kumimoji="1" lang="zh-TW" alt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榮耀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kumimoji="1" lang="en-US" altLang="zh-TW" sz="3000" b="1" dirty="0" err="1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kabad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)—</a:t>
            </a: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動詞：使之得榮耀</a:t>
            </a: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	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664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252" y="384576"/>
            <a:ext cx="6921500" cy="1915907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「耶和華說、我要顯我一切的恩慈、在你面前經過、宣告我的名．我要恩待誰、就恩待誰．要憐憫誰、就憐憫誰。」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出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33:19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73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75" y="384572"/>
            <a:ext cx="6572250" cy="1454242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「又說、你不能看見我的面、因為人見我的面不能存活。」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出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33:</a:t>
            </a:r>
            <a:r>
              <a:rPr kumimoji="1" lang="en-HK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20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936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75" y="384574"/>
            <a:ext cx="6572250" cy="2377572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「我的榮耀經過的時候、我必將你放在磐石穴中、用我的手遮掩你、等我過去。然後我要將我的手收回、你就得見我的背、卻不得見我的面。」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出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33:</a:t>
            </a:r>
            <a:r>
              <a:rPr kumimoji="1" lang="en-HK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22-23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57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0"/>
            <a:ext cx="9144000" cy="3300902"/>
          </a:xfrm>
          <a:prstGeom prst="rect">
            <a:avLst/>
          </a:prstGeom>
          <a:noFill/>
        </p:spPr>
        <p:txBody>
          <a:bodyPr wrap="square" lIns="68576" tIns="34289" rIns="68576" bIns="34289">
            <a:spAutoFit/>
          </a:bodyPr>
          <a:lstStyle>
            <a:defPPr>
              <a:defRPr lang="zh-HK"/>
            </a:defPPr>
            <a:lvl1pPr marL="361950">
              <a:defRPr sz="5400" b="1" u="sng">
                <a:solidFill>
                  <a:srgbClr val="663300"/>
                </a:solidFill>
                <a:latin typeface="方正楷體" panose="03000509000000000000" pitchFamily="65" charset="-120"/>
                <a:ea typeface="方正楷體" panose="03000509000000000000" pitchFamily="65" charset="-120"/>
              </a:defRPr>
            </a:lvl1pPr>
          </a:lstStyle>
          <a:p>
            <a:pPr marL="542885" indent="-409545" defTabSz="685749"/>
            <a:r>
              <a:rPr lang="zh-HK" altLang="zh-HK" sz="3000" dirty="0">
                <a:solidFill>
                  <a:srgbClr val="361B00"/>
                </a:solidFill>
              </a:rPr>
              <a:t>出埃及記</a:t>
            </a:r>
            <a:r>
              <a:rPr lang="en-US" altLang="zh-HK" sz="3000" dirty="0">
                <a:solidFill>
                  <a:srgbClr val="361B00"/>
                </a:solidFill>
              </a:rPr>
              <a:t> 33:18-23</a:t>
            </a:r>
            <a:endParaRPr lang="zh-TW" altLang="zh-HK" sz="3000" dirty="0">
              <a:solidFill>
                <a:srgbClr val="361B00"/>
              </a:solidFill>
            </a:endParaRPr>
          </a:p>
          <a:p>
            <a:pPr marL="609555" indent="-476214" defTabSz="685749"/>
            <a:r>
              <a:rPr lang="en-US" altLang="zh-HK" sz="3000" u="none" dirty="0">
                <a:solidFill>
                  <a:srgbClr val="361B00"/>
                </a:solidFill>
              </a:rPr>
              <a:t>18	</a:t>
            </a:r>
            <a:r>
              <a:rPr lang="zh-HK" altLang="zh-HK" sz="3000" u="none" dirty="0">
                <a:solidFill>
                  <a:srgbClr val="361B00"/>
                </a:solidFill>
              </a:rPr>
              <a:t>摩西說、求你顯出你的榮耀給我看。</a:t>
            </a:r>
            <a:endParaRPr lang="zh-TW" altLang="zh-HK" sz="3000" u="none" dirty="0">
              <a:solidFill>
                <a:srgbClr val="361B00"/>
              </a:solidFill>
            </a:endParaRPr>
          </a:p>
          <a:p>
            <a:pPr marL="609555" indent="-476214" defTabSz="685749"/>
            <a:r>
              <a:rPr lang="en-US" altLang="zh-HK" sz="3000" u="none" dirty="0">
                <a:solidFill>
                  <a:srgbClr val="361B00"/>
                </a:solidFill>
              </a:rPr>
              <a:t>19 	</a:t>
            </a:r>
            <a:r>
              <a:rPr lang="zh-HK" altLang="zh-HK" sz="3000" u="none" dirty="0">
                <a:solidFill>
                  <a:srgbClr val="361B00"/>
                </a:solidFill>
              </a:rPr>
              <a:t>耶和華說、我要顯我一切的恩慈、在你面前經過、宣告我的名．我要恩待誰、就恩待誰．要憐憫誰、就憐憫誰。</a:t>
            </a:r>
            <a:endParaRPr lang="zh-TW" altLang="zh-HK" sz="3000" u="none" dirty="0">
              <a:solidFill>
                <a:srgbClr val="361B00"/>
              </a:solidFill>
            </a:endParaRPr>
          </a:p>
          <a:p>
            <a:pPr marL="609555" indent="-476214" defTabSz="685749"/>
            <a:r>
              <a:rPr lang="en-US" altLang="zh-HK" sz="3000" u="none" dirty="0">
                <a:solidFill>
                  <a:srgbClr val="361B00"/>
                </a:solidFill>
              </a:rPr>
              <a:t>20	</a:t>
            </a:r>
            <a:r>
              <a:rPr lang="zh-HK" altLang="zh-HK" sz="3000" u="none" dirty="0">
                <a:solidFill>
                  <a:srgbClr val="361B00"/>
                </a:solidFill>
              </a:rPr>
              <a:t>又說、你不能看見我的面、因為人見我的面不能存活</a:t>
            </a:r>
            <a:r>
              <a:rPr lang="zh-HK" altLang="zh-HK" sz="3000" u="none" dirty="0" smtClean="0">
                <a:solidFill>
                  <a:srgbClr val="361B00"/>
                </a:solidFill>
              </a:rPr>
              <a:t>。</a:t>
            </a:r>
            <a:endParaRPr lang="zh-TW" altLang="zh-HK" sz="3000" u="none" dirty="0">
              <a:solidFill>
                <a:srgbClr val="361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9"/>
            <a:ext cx="6572250" cy="530915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神在舊約中榮耀的臨在</a:t>
            </a:r>
            <a:endParaRPr kumimoji="1" lang="en-US" altLang="zh-HK" sz="30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450" y="914400"/>
            <a:ext cx="6572250" cy="3762566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「摩西、亞倫進入會幕，又出來為百姓祝福，耶和華的榮光就向眾民顯現。」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		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利未記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9:23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「但全會眾說：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『</a:t>
            </a: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拿石頭打死他們二人。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』</a:t>
            </a: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忽然，耶和華的榮光在會幕中向以色列眾人顯現。」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民數記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14:10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693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9"/>
            <a:ext cx="6572250" cy="530915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神在舊約中榮耀的臨在</a:t>
            </a:r>
            <a:endParaRPr kumimoji="1" lang="en-US" altLang="zh-HK" sz="30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450" y="914403"/>
            <a:ext cx="6572250" cy="3300902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「可拉招聚全會眾到會幕門前，要攻擊摩西、亞倫；耶和華的榮光就向全會眾顯現。」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   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民數記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16:19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「摩西就把杖存在法櫃的帳幕內，在耶和華面前。」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</a:t>
            </a: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 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民數記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14:10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747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9"/>
            <a:ext cx="6572250" cy="530915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神在舊約中榮耀的臨在</a:t>
            </a:r>
            <a:endParaRPr kumimoji="1" lang="en-US" altLang="zh-HK" sz="30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450" y="800104"/>
            <a:ext cx="6572250" cy="380873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「摩西、亞倫離開會眾，到會幕門口，俯伏在地；耶和華的榮光向他們顯現。」</a:t>
            </a:r>
            <a:r>
              <a:rPr kumimoji="1" lang="en-US" altLang="zh-TW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 					  【</a:t>
            </a:r>
            <a:r>
              <a:rPr kumimoji="1" lang="zh-HK" altLang="en-US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民數記</a:t>
            </a:r>
            <a:r>
              <a:rPr kumimoji="1" lang="en-US" altLang="zh-HK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20:6</a:t>
            </a:r>
            <a:r>
              <a:rPr kumimoji="1" lang="en-US" altLang="zh-TW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z="27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「說：</a:t>
            </a:r>
            <a:r>
              <a:rPr kumimoji="1" lang="en-US" altLang="zh-TW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『</a:t>
            </a:r>
            <a:r>
              <a:rPr kumimoji="1" lang="zh-TW" altLang="en-US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看哪，耶和華我們神將他的榮光和他的大能顯給我們看，我們又聽見他的聲音從火中出來。今日我們得見神與人說話，人還存活。」</a:t>
            </a:r>
            <a:r>
              <a:rPr kumimoji="1" lang="en-US" altLang="zh-TW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</a:t>
            </a:r>
            <a:r>
              <a:rPr kumimoji="1" lang="zh-TW" altLang="en-US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 </a:t>
            </a:r>
            <a:r>
              <a:rPr kumimoji="1" lang="en-US" altLang="zh-TW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申命記</a:t>
            </a:r>
            <a:r>
              <a:rPr kumimoji="1" lang="en-US" altLang="zh-HK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5:24</a:t>
            </a:r>
            <a:r>
              <a:rPr kumimoji="1" lang="en-US" altLang="zh-TW" sz="27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27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altLang="zh-HK" sz="27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7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9"/>
            <a:ext cx="6572250" cy="530915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神在舊約中榮耀的臨在</a:t>
            </a:r>
            <a:endParaRPr kumimoji="1" lang="en-US" altLang="zh-HK" sz="30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450" y="914400"/>
            <a:ext cx="6572250" cy="3762566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「所羅門祈禱已畢，就有火從天上降下來，燒盡燔祭和別的祭。耶和華的榮光充滿了殿。」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       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歷代志下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7:1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「至於我，我必在義中見你的面；我醒了的時候，得見（或作：看）你的形像就心滿意足了。」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詩篇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17:15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8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黃飛鴻關德興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2" y="4"/>
            <a:ext cx="6858000" cy="513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7021" y="4057653"/>
            <a:ext cx="6100142" cy="62324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68576" tIns="34289" rIns="68576" bIns="34289" rtlCol="0">
            <a:spAutoFit/>
          </a:bodyPr>
          <a:lstStyle/>
          <a:p>
            <a:pPr algn="ct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面是別人給的 假是自己掉的</a:t>
            </a:r>
            <a:endParaRPr kumimoji="1" lang="en-US" sz="36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295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8"/>
            <a:ext cx="6572250" cy="53091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二、神和人分享的 </a:t>
            </a:r>
            <a:r>
              <a:rPr kumimoji="1" lang="en-US" altLang="zh-TW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kumimoji="1" lang="zh-TW" alt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出 </a:t>
            </a:r>
            <a:r>
              <a:rPr kumimoji="1" lang="en-US" altLang="zh-TW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34:29-35)</a:t>
            </a:r>
            <a:endParaRPr kumimoji="1" lang="en-US" altLang="zh-HK" sz="30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450" y="914401"/>
            <a:ext cx="6572250" cy="2377572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「摩西手裡拿著兩塊法版下西乃山的時候，不知道自己的面皮因耶和華和他說話就發了光。亞倫和以色列眾人看見摩西的面皮發光就怕挨近他。」</a:t>
            </a: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</a:t>
            </a: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出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33:29-30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900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9341" y="384576"/>
            <a:ext cx="7045325" cy="992577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「摩西與他們說完了話就用帕子蒙上臉。」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出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33: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33】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437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75" y="384576"/>
            <a:ext cx="6572250" cy="1915907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「以色列人看見摩西的面皮發光。摩西又用帕子蒙上臉，等到他進去與耶和華說話就揭去帕子。」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出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33: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35】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99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75" y="384572"/>
            <a:ext cx="6572250" cy="1454242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「我是耶和華你們的神；所以你們要成為聖潔，因為我是聖潔的。」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利 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11:44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77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75" y="384574"/>
            <a:ext cx="6572250" cy="2377572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「我們眾人既然敞著臉得以看見主的榮光，好像從鏡子裡返照，就變成主的形狀，榮上加榮，如同從主的靈變成的。」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林後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3:18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77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0"/>
            <a:ext cx="9144000" cy="3300902"/>
          </a:xfrm>
          <a:prstGeom prst="rect">
            <a:avLst/>
          </a:prstGeom>
          <a:noFill/>
        </p:spPr>
        <p:txBody>
          <a:bodyPr wrap="square" lIns="68576" tIns="34289" rIns="68576" bIns="34289">
            <a:spAutoFit/>
          </a:bodyPr>
          <a:lstStyle>
            <a:defPPr>
              <a:defRPr lang="zh-HK"/>
            </a:defPPr>
            <a:lvl1pPr marL="361950">
              <a:defRPr sz="5400" b="1" u="sng">
                <a:solidFill>
                  <a:srgbClr val="663300"/>
                </a:solidFill>
                <a:latin typeface="方正楷體" panose="03000509000000000000" pitchFamily="65" charset="-120"/>
                <a:ea typeface="方正楷體" panose="03000509000000000000" pitchFamily="65" charset="-120"/>
              </a:defRPr>
            </a:lvl1pPr>
          </a:lstStyle>
          <a:p>
            <a:pPr marL="542885" indent="-409545" defTabSz="685749"/>
            <a:r>
              <a:rPr lang="zh-HK" altLang="zh-HK" sz="3000" dirty="0">
                <a:solidFill>
                  <a:srgbClr val="361B00"/>
                </a:solidFill>
              </a:rPr>
              <a:t>出埃及記</a:t>
            </a:r>
            <a:r>
              <a:rPr lang="en-US" altLang="zh-HK" sz="3000" dirty="0">
                <a:solidFill>
                  <a:srgbClr val="361B00"/>
                </a:solidFill>
              </a:rPr>
              <a:t> 33:18-23</a:t>
            </a:r>
            <a:endParaRPr lang="zh-TW" altLang="zh-HK" sz="3000" dirty="0">
              <a:solidFill>
                <a:srgbClr val="361B00"/>
              </a:solidFill>
            </a:endParaRPr>
          </a:p>
          <a:p>
            <a:pPr marL="609555" indent="-476214" defTabSz="685749"/>
            <a:r>
              <a:rPr lang="en-US" altLang="zh-HK" sz="3000" u="none" dirty="0" smtClean="0">
                <a:solidFill>
                  <a:srgbClr val="361B00"/>
                </a:solidFill>
              </a:rPr>
              <a:t>21</a:t>
            </a:r>
            <a:r>
              <a:rPr lang="en-US" altLang="zh-HK" sz="3000" u="none" dirty="0">
                <a:solidFill>
                  <a:srgbClr val="361B00"/>
                </a:solidFill>
              </a:rPr>
              <a:t>	</a:t>
            </a:r>
            <a:r>
              <a:rPr lang="zh-HK" altLang="zh-HK" sz="3000" u="none" dirty="0">
                <a:solidFill>
                  <a:srgbClr val="361B00"/>
                </a:solidFill>
              </a:rPr>
              <a:t>耶和華說、看哪、在我這裡有地方、你要站在磐石上．</a:t>
            </a:r>
            <a:endParaRPr lang="zh-TW" altLang="zh-HK" sz="3000" u="none" dirty="0">
              <a:solidFill>
                <a:srgbClr val="361B00"/>
              </a:solidFill>
            </a:endParaRPr>
          </a:p>
          <a:p>
            <a:pPr marL="609555" indent="-476214" defTabSz="685749"/>
            <a:r>
              <a:rPr lang="en-US" altLang="zh-HK" sz="3000" u="none" dirty="0">
                <a:solidFill>
                  <a:srgbClr val="361B00"/>
                </a:solidFill>
              </a:rPr>
              <a:t>22 	</a:t>
            </a:r>
            <a:r>
              <a:rPr lang="zh-HK" altLang="zh-HK" sz="3000" u="none" dirty="0">
                <a:solidFill>
                  <a:srgbClr val="361B00"/>
                </a:solidFill>
              </a:rPr>
              <a:t>我的榮耀經過的時候、我必將你放在磐石穴中、用我的手遮掩你、等我過去．</a:t>
            </a:r>
            <a:endParaRPr lang="zh-TW" altLang="zh-HK" sz="3000" u="none" dirty="0">
              <a:solidFill>
                <a:srgbClr val="361B00"/>
              </a:solidFill>
            </a:endParaRPr>
          </a:p>
          <a:p>
            <a:pPr marL="609555" indent="-476214" defTabSz="685749"/>
            <a:r>
              <a:rPr lang="en-US" altLang="zh-HK" sz="3000" u="none" dirty="0">
                <a:solidFill>
                  <a:srgbClr val="361B00"/>
                </a:solidFill>
              </a:rPr>
              <a:t>23	</a:t>
            </a:r>
            <a:r>
              <a:rPr lang="zh-HK" altLang="zh-HK" sz="3000" u="none" dirty="0">
                <a:solidFill>
                  <a:srgbClr val="361B00"/>
                </a:solidFill>
              </a:rPr>
              <a:t>然後我要將我的手收回、你就得見我的背、卻不得見我的面</a:t>
            </a:r>
            <a:r>
              <a:rPr lang="zh-HK" altLang="zh-HK" sz="3000" u="none" dirty="0" smtClean="0">
                <a:solidFill>
                  <a:srgbClr val="361B00"/>
                </a:solidFill>
              </a:rPr>
              <a:t>。</a:t>
            </a:r>
            <a:r>
              <a:rPr lang="en-US" altLang="zh-HK" sz="3000" u="none" dirty="0">
                <a:solidFill>
                  <a:srgbClr val="361B00"/>
                </a:solidFill>
              </a:rPr>
              <a:t> </a:t>
            </a:r>
            <a:endParaRPr lang="zh-TW" altLang="zh-HK" sz="3000" u="none" dirty="0">
              <a:solidFill>
                <a:srgbClr val="361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75" y="384572"/>
            <a:ext cx="6572250" cy="1454242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「基督是我們的生命，他顯現的時候，你們也要與他一同顯現在榮耀裡。」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西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3:4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359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75" y="384572"/>
            <a:ext cx="6572250" cy="1454242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「他榮耀的名也當稱頌，直到永遠。願他的榮耀充滿全地！阿們！阿們！」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詩 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72:19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800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遼寧號訪港的圖片搜尋結果"/>
          <p:cNvSpPr>
            <a:spLocks noChangeAspect="1" noChangeArrowheads="1"/>
          </p:cNvSpPr>
          <p:nvPr/>
        </p:nvSpPr>
        <p:spPr bwMode="auto">
          <a:xfrm>
            <a:off x="1259681" y="-10834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" name="AutoShape 4" descr="遼寧號訪港的圖片搜尋結果"/>
          <p:cNvSpPr>
            <a:spLocks noChangeAspect="1" noChangeArrowheads="1"/>
          </p:cNvSpPr>
          <p:nvPr/>
        </p:nvSpPr>
        <p:spPr bwMode="auto">
          <a:xfrm>
            <a:off x="1373981" y="595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32</a:t>
            </a:fld>
            <a:endParaRPr lang="en-US" altLang="zh-TW"/>
          </a:p>
        </p:txBody>
      </p:sp>
      <p:pic>
        <p:nvPicPr>
          <p:cNvPr id="1026" name="Picture 2" descr="C:\Users\dwu\Desktop\scan\Pictu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56"/>
            <a:ext cx="6858000" cy="407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遼寧號訪港的圖片搜尋結果"/>
          <p:cNvSpPr>
            <a:spLocks noChangeAspect="1" noChangeArrowheads="1"/>
          </p:cNvSpPr>
          <p:nvPr/>
        </p:nvSpPr>
        <p:spPr bwMode="auto">
          <a:xfrm>
            <a:off x="1259681" y="-10834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3074" name="Picture 2" descr="中途島號航空母艦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440"/>
            <a:ext cx="6858000" cy="404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8281" y="190040"/>
            <a:ext cx="3429000" cy="99257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中途島號</a:t>
            </a:r>
            <a:endParaRPr kumimoji="1" lang="en-US" altLang="zh-HK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082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遼寧號訪港的圖片搜尋結果"/>
          <p:cNvSpPr>
            <a:spLocks noChangeAspect="1" noChangeArrowheads="1"/>
          </p:cNvSpPr>
          <p:nvPr/>
        </p:nvSpPr>
        <p:spPr bwMode="auto">
          <a:xfrm>
            <a:off x="1259681" y="-10834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171700" y="742950"/>
          <a:ext cx="4800600" cy="2495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600200"/>
                <a:gridCol w="1600200"/>
              </a:tblGrid>
              <a:tr h="499110">
                <a:tc>
                  <a:txBody>
                    <a:bodyPr/>
                    <a:lstStyle/>
                    <a:p>
                      <a:endParaRPr 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7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遼寧號</a:t>
                      </a:r>
                      <a:endParaRPr lang="en-US" sz="2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altLang="en-US" sz="27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中途島號</a:t>
                      </a:r>
                      <a:endParaRPr lang="en-US" sz="2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</a:tr>
              <a:tr h="499110">
                <a:tc>
                  <a:txBody>
                    <a:bodyPr/>
                    <a:lstStyle/>
                    <a:p>
                      <a:r>
                        <a:rPr lang="zh-HK" altLang="en-US" sz="2400" b="1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服役</a:t>
                      </a:r>
                      <a:r>
                        <a:rPr lang="zh-TW" altLang="en-US" sz="2400" b="1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年份</a:t>
                      </a:r>
                      <a:endParaRPr 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2012</a:t>
                      </a:r>
                      <a:endParaRPr lang="en-US" sz="2400" dirty="0">
                        <a:latin typeface="Calibri" panose="020F0502020204030204" pitchFamily="34" charset="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1945</a:t>
                      </a:r>
                      <a:endParaRPr lang="en-US" sz="2400" dirty="0">
                        <a:latin typeface="Calibri" panose="020F0502020204030204" pitchFamily="34" charset="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</a:tr>
              <a:tr h="499110"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排水量</a:t>
                      </a:r>
                      <a:endParaRPr 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67,000</a:t>
                      </a:r>
                      <a:r>
                        <a:rPr lang="zh-TW" altLang="en-US" sz="2400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噸</a:t>
                      </a:r>
                      <a:endParaRPr lang="en-US" sz="2400" dirty="0">
                        <a:latin typeface="Calibri" panose="020F0502020204030204" pitchFamily="34" charset="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60,100</a:t>
                      </a:r>
                      <a:r>
                        <a:rPr lang="zh-TW" altLang="en-US" sz="2400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噸</a:t>
                      </a:r>
                      <a:endParaRPr lang="en-US" sz="2400" dirty="0">
                        <a:latin typeface="Calibri" panose="020F0502020204030204" pitchFamily="34" charset="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</a:tr>
              <a:tr h="499110"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航速</a:t>
                      </a:r>
                      <a:endParaRPr 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zh-TW" altLang="en-US" sz="2400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節</a:t>
                      </a:r>
                      <a:endParaRPr lang="en-US" sz="2400" dirty="0">
                        <a:latin typeface="Calibri" panose="020F0502020204030204" pitchFamily="34" charset="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33</a:t>
                      </a:r>
                      <a:r>
                        <a:rPr lang="zh-TW" altLang="en-US" sz="2400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節</a:t>
                      </a:r>
                      <a:endParaRPr lang="en-US" sz="2400" dirty="0">
                        <a:latin typeface="Calibri" panose="020F0502020204030204" pitchFamily="34" charset="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</a:tr>
              <a:tr h="499110">
                <a:tc>
                  <a:txBody>
                    <a:bodyPr/>
                    <a:lstStyle/>
                    <a:p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盛載鬥機</a:t>
                      </a:r>
                      <a:endParaRPr 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4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36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架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136</a:t>
                      </a:r>
                      <a:r>
                        <a:rPr lang="zh-TW" altLang="en-US" sz="2400" dirty="0" smtClean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架</a:t>
                      </a:r>
                      <a:endParaRPr lang="en-US" sz="2400" dirty="0">
                        <a:latin typeface="Calibri" panose="020F0502020204030204" pitchFamily="34" charset="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70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遼寧號訪港的圖片搜尋結果"/>
          <p:cNvSpPr>
            <a:spLocks noChangeAspect="1" noChangeArrowheads="1"/>
          </p:cNvSpPr>
          <p:nvPr/>
        </p:nvSpPr>
        <p:spPr bwMode="auto">
          <a:xfrm>
            <a:off x="1259681" y="-10834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sz="1400" dirty="0">
              <a:solidFill>
                <a:srgbClr val="FFFF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50" y="4"/>
            <a:ext cx="6229350" cy="406264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中途島號太平洋任務</a:t>
            </a:r>
            <a:endParaRPr kumimoji="1" lang="en-US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428594" indent="-428594" defTabSz="68574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1" 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1954</a:t>
            </a:r>
            <a:r>
              <a:rPr kumimoji="1" lang="zh-HK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年 </a:t>
            </a:r>
            <a:r>
              <a:rPr kumimoji="1" lang="en-US" altLang="zh-TW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- </a:t>
            </a:r>
            <a:r>
              <a:rPr kumimoji="1" lang="zh-TW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首次作環球航行</a:t>
            </a:r>
            <a:endParaRPr kumimoji="1" lang="en-US" altLang="zh-TW" sz="3000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428594" indent="-428594" defTabSz="68574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1885809" algn="l"/>
              </a:tabLst>
            </a:pPr>
            <a:r>
              <a:rPr kumimoji="1" 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1954</a:t>
            </a:r>
            <a:r>
              <a:rPr kumimoji="1" lang="zh-HK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年 </a:t>
            </a:r>
            <a:r>
              <a:rPr kumimoji="1" lang="en-US" altLang="zh-TW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- </a:t>
            </a:r>
            <a:r>
              <a:rPr kumimoji="1" lang="zh-TW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江山島戰，支援民國撤退</a:t>
            </a:r>
            <a:endParaRPr kumimoji="1" lang="en-US" altLang="zh-TW" sz="3000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428594" indent="-428594" defTabSz="68574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1885809" algn="l"/>
              </a:tabLst>
            </a:pPr>
            <a:r>
              <a:rPr kumimoji="1" lang="en-GB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1958</a:t>
            </a:r>
            <a:r>
              <a:rPr kumimoji="1" lang="zh-HK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年 </a:t>
            </a:r>
            <a:r>
              <a:rPr kumimoji="1" lang="en-US" altLang="zh-TW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- </a:t>
            </a:r>
            <a:r>
              <a:rPr kumimoji="1" lang="zh-TW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金門炮戰</a:t>
            </a:r>
            <a:endParaRPr kumimoji="1" lang="en-US" altLang="zh-TW" sz="3000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428594" indent="-428594" defTabSz="68574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1885809" algn="l"/>
              </a:tabLst>
            </a:pPr>
            <a:r>
              <a:rPr kumimoji="1" lang="en-US" altLang="zh-TW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1961</a:t>
            </a:r>
            <a:r>
              <a:rPr kumimoji="1" lang="zh-TW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年 </a:t>
            </a:r>
            <a:r>
              <a:rPr kumimoji="1" lang="en-US" altLang="zh-TW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- </a:t>
            </a:r>
            <a:r>
              <a:rPr kumimoji="1" lang="zh-TW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老撾內戰</a:t>
            </a:r>
            <a:endParaRPr kumimoji="1" lang="en-US" altLang="zh-TW" sz="3000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428594" indent="-428594" defTabSz="68574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1885809" algn="l"/>
              </a:tabLst>
            </a:pPr>
            <a:r>
              <a:rPr kumimoji="1" lang="en-US" altLang="zh-TW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1965</a:t>
            </a:r>
            <a:r>
              <a:rPr kumimoji="1" lang="zh-TW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年 </a:t>
            </a:r>
            <a:r>
              <a:rPr kumimoji="1" lang="en-US" altLang="zh-TW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- </a:t>
            </a:r>
            <a:r>
              <a:rPr kumimoji="1" lang="zh-TW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參與越戰</a:t>
            </a:r>
            <a:endParaRPr kumimoji="1" lang="en-US" altLang="zh-TW" sz="3000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428594" indent="-428594" defTabSz="68574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1885809" algn="l"/>
              </a:tabLst>
            </a:pPr>
            <a:r>
              <a:rPr kumimoji="1" lang="en-US" altLang="zh-TW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1980</a:t>
            </a:r>
            <a:r>
              <a:rPr kumimoji="1" lang="zh-TW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年 </a:t>
            </a:r>
            <a:r>
              <a:rPr kumimoji="1" lang="en-US" altLang="zh-TW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- </a:t>
            </a:r>
            <a:r>
              <a:rPr kumimoji="1" lang="zh-TW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韓國光州事件</a:t>
            </a:r>
            <a:endParaRPr kumimoji="1" lang="en-US" altLang="zh-TW" sz="3000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428594" indent="-428594" defTabSz="68574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1885809" algn="l"/>
              </a:tabLst>
            </a:pPr>
            <a:r>
              <a:rPr kumimoji="1" lang="en-US" altLang="zh-TW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1989</a:t>
            </a:r>
            <a:r>
              <a:rPr kumimoji="1" lang="zh-TW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年 </a:t>
            </a:r>
            <a:r>
              <a:rPr kumimoji="1" lang="en-US" altLang="zh-TW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- </a:t>
            </a:r>
            <a:r>
              <a:rPr kumimoji="1" lang="zh-TW" altLang="en-US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六四事件</a:t>
            </a:r>
            <a:r>
              <a:rPr kumimoji="1" lang="en-US" altLang="zh-TW" sz="300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017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8"/>
            <a:ext cx="6572250" cy="53091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三、神讓人榮耀祂 </a:t>
            </a:r>
            <a:r>
              <a:rPr kumimoji="1" lang="en-US" altLang="zh-TW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kumimoji="1" lang="zh-TW" alt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羅 </a:t>
            </a:r>
            <a:r>
              <a:rPr kumimoji="1" lang="en-US" altLang="zh-TW" sz="30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15:5-9)</a:t>
            </a:r>
            <a:endParaRPr kumimoji="1" lang="en-US" altLang="zh-HK" sz="30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450" y="914404"/>
            <a:ext cx="6572250" cy="992577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「我不受從人來的榮耀。」</a:t>
            </a: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</a:t>
            </a: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約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5:41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00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9"/>
            <a:ext cx="6572250" cy="1962074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1.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榮耀神需接受祂的兒子</a:t>
            </a:r>
            <a:endParaRPr kumimoji="1" lang="en-US" altLang="zh-TW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「無不口稱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『</a:t>
            </a: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耶穌基督為主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』</a:t>
            </a: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，使榮耀歸與父神。」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林後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3:18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810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9"/>
            <a:ext cx="6572250" cy="1962074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2.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我們彼此相愛來榮耀神</a:t>
            </a:r>
            <a:endParaRPr kumimoji="1" lang="en-US" altLang="zh-TW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「所以，你們要彼此接納，如同基督接納你們一樣，使榮耀歸與神。」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羅馬書 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15:7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189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6"/>
            <a:ext cx="6572250" cy="242373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3.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背起十字架來跟從耶穌來榮耀神</a:t>
            </a:r>
            <a:endParaRPr kumimoji="1" lang="en-US" altLang="zh-TW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「於是耶穌對門徒說：「若有人要跟從我，就當捨己，背起他的十字架來跟從我。」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馬太福音 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16:24】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09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1"/>
            <a:ext cx="9144000" cy="2377572"/>
          </a:xfrm>
          <a:prstGeom prst="rect">
            <a:avLst/>
          </a:prstGeom>
          <a:noFill/>
        </p:spPr>
        <p:txBody>
          <a:bodyPr wrap="square" lIns="68576" tIns="34289" rIns="68576" bIns="34289">
            <a:spAutoFit/>
          </a:bodyPr>
          <a:lstStyle>
            <a:defPPr>
              <a:defRPr lang="zh-HK"/>
            </a:defPPr>
            <a:lvl1pPr marL="361950">
              <a:defRPr sz="5400" b="1" u="sng">
                <a:solidFill>
                  <a:srgbClr val="663300"/>
                </a:solidFill>
                <a:latin typeface="方正楷體" panose="03000509000000000000" pitchFamily="65" charset="-120"/>
                <a:ea typeface="方正楷體" panose="03000509000000000000" pitchFamily="65" charset="-120"/>
              </a:defRPr>
            </a:lvl1pPr>
          </a:lstStyle>
          <a:p>
            <a:pPr defTabSz="685749"/>
            <a:r>
              <a:rPr lang="zh-HK" altLang="zh-HK" sz="3000" dirty="0" smtClean="0">
                <a:solidFill>
                  <a:srgbClr val="002060"/>
                </a:solidFill>
              </a:rPr>
              <a:t>出</a:t>
            </a:r>
            <a:r>
              <a:rPr lang="zh-HK" altLang="zh-HK" sz="3000" dirty="0">
                <a:solidFill>
                  <a:srgbClr val="002060"/>
                </a:solidFill>
              </a:rPr>
              <a:t>埃及記</a:t>
            </a:r>
            <a:r>
              <a:rPr lang="en-US" altLang="zh-HK" sz="3000" dirty="0">
                <a:solidFill>
                  <a:srgbClr val="002060"/>
                </a:solidFill>
              </a:rPr>
              <a:t> 34:29-35</a:t>
            </a:r>
            <a:endParaRPr lang="zh-TW" altLang="zh-HK" sz="3000" dirty="0">
              <a:solidFill>
                <a:srgbClr val="002060"/>
              </a:solidFill>
            </a:endParaRPr>
          </a:p>
          <a:p>
            <a:pPr marL="733371" indent="-461927" defTabSz="685749"/>
            <a:r>
              <a:rPr lang="en-US" altLang="zh-HK" sz="3000" u="none" dirty="0">
                <a:solidFill>
                  <a:srgbClr val="002060"/>
                </a:solidFill>
              </a:rPr>
              <a:t>29	</a:t>
            </a:r>
            <a:r>
              <a:rPr lang="zh-HK" altLang="zh-HK" sz="3000" u="none" dirty="0">
                <a:solidFill>
                  <a:srgbClr val="002060"/>
                </a:solidFill>
              </a:rPr>
              <a:t>摩西手裡拿著兩塊法版下、西乃山的時候、不知道自己的面皮、因耶和華和他說話就發了光。</a:t>
            </a:r>
            <a:endParaRPr lang="zh-TW" altLang="zh-HK" sz="3000" u="none" dirty="0">
              <a:solidFill>
                <a:srgbClr val="002060"/>
              </a:solidFill>
            </a:endParaRPr>
          </a:p>
          <a:p>
            <a:pPr marL="733371" indent="-461927" defTabSz="685749"/>
            <a:r>
              <a:rPr lang="en-US" altLang="zh-HK" sz="3000" u="none" dirty="0">
                <a:solidFill>
                  <a:srgbClr val="002060"/>
                </a:solidFill>
              </a:rPr>
              <a:t>30	</a:t>
            </a:r>
            <a:r>
              <a:rPr lang="zh-HK" altLang="zh-HK" sz="3000" u="none" dirty="0">
                <a:solidFill>
                  <a:srgbClr val="002060"/>
                </a:solidFill>
              </a:rPr>
              <a:t>亞倫和以色列眾人看見摩西的面皮發光、就怕挨近他</a:t>
            </a:r>
            <a:r>
              <a:rPr lang="zh-HK" altLang="zh-HK" sz="3000" u="none" dirty="0" smtClean="0">
                <a:solidFill>
                  <a:srgbClr val="002060"/>
                </a:solidFill>
              </a:rPr>
              <a:t>。</a:t>
            </a:r>
            <a:endParaRPr lang="zh-TW" altLang="zh-HK" sz="3000" u="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6"/>
            <a:ext cx="6572250" cy="242373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4.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懺悔我們的罪來榮耀神</a:t>
            </a:r>
            <a:endParaRPr kumimoji="1" lang="en-US" altLang="zh-TW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「人被大熱所烤，就褻瀆那有權掌管這些災的神之名，並不悔改將榮耀歸給神。」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啟示錄 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16:9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874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6"/>
            <a:ext cx="6572250" cy="242373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5.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謙卑及最深的尊敬來榮耀神</a:t>
            </a:r>
            <a:endParaRPr kumimoji="1" lang="en-US" altLang="zh-TW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「歸榮耀與神，說：有大先知在我們中間興起來了！又說：神眷顧了他的百姓。」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路加福音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7:16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59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6"/>
            <a:ext cx="6572250" cy="242373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6.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藉著感恩禮</a:t>
            </a: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聖餐</a:t>
            </a: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)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來榮耀神</a:t>
            </a:r>
            <a:endParaRPr kumimoji="1" lang="en-US" altLang="zh-TW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「我拿甚麼報答耶和華向我所賜的一切厚恩？我要舉起救恩的杯，稱揚耶和華的名。」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詩篇 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116:12-13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90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10"/>
            <a:ext cx="6572250" cy="380873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7.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以身體和靈來榮耀神</a:t>
            </a:r>
            <a:endParaRPr kumimoji="1" lang="en-US" altLang="zh-TW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「凡事都是為你們，好叫恩惠因人多越發加增，感謝格外顯多，以致榮耀歸與神。所以，我們不喪膽。外體雖然毀壞，內心卻一天新似一天。 我們這至暫至輕的苦楚，要為我們成就極重無比、永遠的榮耀。」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哥林多後書 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4:15-17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362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9"/>
            <a:ext cx="6572250" cy="1962074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8.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藉著禱告來榮耀神</a:t>
            </a:r>
            <a:endParaRPr kumimoji="1" lang="en-US" altLang="zh-TW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「所以，你們禱告要這樣說：我們在天上的父：願人都尊你的名為聖。」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馬太福音 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6:9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10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6"/>
            <a:ext cx="6572250" cy="242373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9.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信任神來榮耀神</a:t>
            </a:r>
            <a:endParaRPr kumimoji="1" lang="en-US" altLang="zh-TW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「並且仰望神的應許，總沒有因不信心裡起疑惑，反倒因信心裡得堅固，將榮耀歸給神。」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羅馬書 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4:20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372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6"/>
            <a:ext cx="6572250" cy="242373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10.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接受生命的難處</a:t>
            </a:r>
            <a:endParaRPr kumimoji="1" lang="en-US" altLang="zh-TW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「耶穌說這話是指著彼得要怎樣死，榮耀神。說了這話，就對他說：你跟從我罷。」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約翰福音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21:19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147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10"/>
            <a:ext cx="6572250" cy="380873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11.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當我們結果子時</a:t>
            </a:r>
            <a:endParaRPr kumimoji="1" lang="en-US" altLang="zh-TW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「你們多結果子，我父就因此得榮耀，你們也就是我的門徒了。」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約翰福音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15:8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endParaRPr kumimoji="1" lang="en-US" altLang="zh-HK" sz="3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HK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「聖靈所結的果子就是仁愛、喜樂、和平、忍耐、恩慈、良善、信實、溫柔、節制」</a:t>
            </a:r>
            <a:r>
              <a:rPr kumimoji="1" lang="en-US" altLang="zh-HK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   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加拉太書</a:t>
            </a:r>
            <a:r>
              <a:rPr kumimoji="1" lang="en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5:</a:t>
            </a:r>
            <a:r>
              <a:rPr kumimoji="1" 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22-23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94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9"/>
            <a:ext cx="6572250" cy="1962074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12.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日常生活都來榮耀神</a:t>
            </a:r>
            <a:endParaRPr kumimoji="1" lang="en-US" altLang="zh-TW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「你們或吃或喝，無論做甚麼，都要為榮耀神而行。」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哥林多前書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10:31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209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03106"/>
            <a:ext cx="6572250" cy="242373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13. </a:t>
            </a:r>
            <a:r>
              <a:rPr kumimoji="1" lang="zh-TW" altLang="en-US" sz="3300" b="1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藉著頌揚感恩來榮耀神</a:t>
            </a:r>
            <a:endParaRPr kumimoji="1" lang="en-US" altLang="zh-TW" sz="3300" b="1" dirty="0">
              <a:solidFill>
                <a:srgbClr val="FFFF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「凡以感謝獻上為祭的便是榮耀我；那按正路而行的，我必使他得著我的救恩。」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r" defTabSz="685749" fontAlgn="base">
              <a:spcBef>
                <a:spcPct val="0"/>
              </a:spcBef>
              <a:spcAft>
                <a:spcPct val="0"/>
              </a:spcAft>
            </a:pPr>
            <a:r>
              <a:rPr kumimoji="1" lang="en-HK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			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kumimoji="1" lang="zh-HK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詩篇 </a:t>
            </a:r>
            <a:r>
              <a:rPr kumimoji="1" lang="en-US" altLang="zh-HK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50:23</a:t>
            </a: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kumimoji="1" lang="en-US" altLang="zh-HK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47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1"/>
            <a:ext cx="9144000" cy="2377572"/>
          </a:xfrm>
          <a:prstGeom prst="rect">
            <a:avLst/>
          </a:prstGeom>
          <a:noFill/>
        </p:spPr>
        <p:txBody>
          <a:bodyPr wrap="square" lIns="68576" tIns="34289" rIns="68576" bIns="34289">
            <a:spAutoFit/>
          </a:bodyPr>
          <a:lstStyle>
            <a:defPPr>
              <a:defRPr lang="zh-HK"/>
            </a:defPPr>
            <a:lvl1pPr marL="361950">
              <a:defRPr sz="5400" b="1" u="sng">
                <a:solidFill>
                  <a:srgbClr val="663300"/>
                </a:solidFill>
                <a:latin typeface="方正楷體" panose="03000509000000000000" pitchFamily="65" charset="-120"/>
                <a:ea typeface="方正楷體" panose="03000509000000000000" pitchFamily="65" charset="-120"/>
              </a:defRPr>
            </a:lvl1pPr>
          </a:lstStyle>
          <a:p>
            <a:pPr defTabSz="685749"/>
            <a:r>
              <a:rPr lang="zh-HK" altLang="zh-HK" sz="3000" dirty="0" smtClean="0">
                <a:solidFill>
                  <a:srgbClr val="002060"/>
                </a:solidFill>
              </a:rPr>
              <a:t>出</a:t>
            </a:r>
            <a:r>
              <a:rPr lang="zh-HK" altLang="zh-HK" sz="3000" dirty="0">
                <a:solidFill>
                  <a:srgbClr val="002060"/>
                </a:solidFill>
              </a:rPr>
              <a:t>埃及記</a:t>
            </a:r>
            <a:r>
              <a:rPr lang="en-US" altLang="zh-HK" sz="3000" dirty="0">
                <a:solidFill>
                  <a:srgbClr val="002060"/>
                </a:solidFill>
              </a:rPr>
              <a:t> 34:29-35</a:t>
            </a:r>
            <a:endParaRPr lang="zh-TW" altLang="zh-HK" sz="3000" dirty="0">
              <a:solidFill>
                <a:srgbClr val="002060"/>
              </a:solidFill>
            </a:endParaRPr>
          </a:p>
          <a:p>
            <a:pPr marL="733371" indent="-461927" defTabSz="685749"/>
            <a:r>
              <a:rPr lang="en-US" altLang="zh-HK" sz="3000" u="none" dirty="0" smtClean="0">
                <a:solidFill>
                  <a:srgbClr val="002060"/>
                </a:solidFill>
              </a:rPr>
              <a:t>31 </a:t>
            </a:r>
            <a:r>
              <a:rPr lang="zh-HK" altLang="zh-HK" sz="3000" u="none" dirty="0" smtClean="0">
                <a:solidFill>
                  <a:srgbClr val="002060"/>
                </a:solidFill>
              </a:rPr>
              <a:t>摩</a:t>
            </a:r>
            <a:r>
              <a:rPr lang="zh-HK" altLang="zh-HK" sz="3000" u="none" dirty="0">
                <a:solidFill>
                  <a:srgbClr val="002060"/>
                </a:solidFill>
              </a:rPr>
              <a:t>西叫他們來、於是亞倫和會眾的官長都到他那裡去、摩西就與他們說話</a:t>
            </a:r>
            <a:r>
              <a:rPr lang="zh-HK" altLang="zh-HK" sz="3000" u="none" dirty="0" smtClean="0">
                <a:solidFill>
                  <a:srgbClr val="002060"/>
                </a:solidFill>
              </a:rPr>
              <a:t>。</a:t>
            </a:r>
            <a:endParaRPr lang="en-US" altLang="zh-HK" sz="3000" u="none" dirty="0" smtClean="0">
              <a:solidFill>
                <a:srgbClr val="002060"/>
              </a:solidFill>
            </a:endParaRPr>
          </a:p>
          <a:p>
            <a:pPr marL="733371" indent="-461927" defTabSz="685749"/>
            <a:r>
              <a:rPr lang="en-US" altLang="zh-HK" sz="3000" u="none" dirty="0">
                <a:solidFill>
                  <a:srgbClr val="002060"/>
                </a:solidFill>
              </a:rPr>
              <a:t>32	</a:t>
            </a:r>
            <a:r>
              <a:rPr lang="zh-HK" altLang="zh-HK" sz="3000" u="none" dirty="0">
                <a:solidFill>
                  <a:srgbClr val="002060"/>
                </a:solidFill>
              </a:rPr>
              <a:t>隨後以色列眾人都近前來、他就把耶和華在西乃山與他所說的一切話、都吩咐他們</a:t>
            </a:r>
            <a:r>
              <a:rPr lang="zh-HK" altLang="zh-HK" sz="3000" u="none" dirty="0" smtClean="0">
                <a:solidFill>
                  <a:srgbClr val="002060"/>
                </a:solidFill>
              </a:rPr>
              <a:t>。</a:t>
            </a:r>
            <a:endParaRPr lang="zh-TW" altLang="zh-HK" sz="3000" u="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6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1700" y="742953"/>
            <a:ext cx="4972050" cy="2839237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marL="538123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u="sng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講道大綱</a:t>
            </a:r>
            <a:endParaRPr kumimoji="1" lang="en-US" altLang="zh-TW" sz="3000" b="1" u="sng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538123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1.	</a:t>
            </a: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神的內在屬性</a:t>
            </a:r>
            <a:endParaRPr kumimoji="1" lang="en-GB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538123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2.	</a:t>
            </a: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神和人分享的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538123" defTabSz="68574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3.	</a:t>
            </a:r>
            <a:r>
              <a:rPr kumimoji="1" lang="zh-TW" altLang="en-US" sz="3000" b="1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神讓人榮耀祂 </a:t>
            </a:r>
            <a:endParaRPr kumimoji="1" lang="en-US" altLang="zh-TW" sz="3000" b="1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8358-E1BB-45A2-B232-09F87B4E5398}" type="slidenum">
              <a:rPr lang="en-US" altLang="zh-TW" smtClean="0"/>
              <a:pPr/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923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0"/>
            <a:ext cx="9144000" cy="3762566"/>
          </a:xfrm>
          <a:prstGeom prst="rect">
            <a:avLst/>
          </a:prstGeom>
          <a:noFill/>
        </p:spPr>
        <p:txBody>
          <a:bodyPr wrap="square" lIns="68576" tIns="34289" rIns="68576" bIns="34289">
            <a:spAutoFit/>
          </a:bodyPr>
          <a:lstStyle>
            <a:defPPr>
              <a:defRPr lang="zh-HK"/>
            </a:defPPr>
            <a:lvl1pPr marL="361950">
              <a:defRPr sz="5400" b="1" u="sng">
                <a:solidFill>
                  <a:srgbClr val="663300"/>
                </a:solidFill>
                <a:latin typeface="方正楷體" panose="03000509000000000000" pitchFamily="65" charset="-120"/>
                <a:ea typeface="方正楷體" panose="03000509000000000000" pitchFamily="65" charset="-120"/>
              </a:defRPr>
            </a:lvl1pPr>
          </a:lstStyle>
          <a:p>
            <a:pPr defTabSz="685749"/>
            <a:r>
              <a:rPr lang="zh-HK" altLang="zh-HK" sz="3000" dirty="0" smtClean="0">
                <a:solidFill>
                  <a:srgbClr val="002060"/>
                </a:solidFill>
              </a:rPr>
              <a:t>出</a:t>
            </a:r>
            <a:r>
              <a:rPr lang="zh-HK" altLang="zh-HK" sz="3000" dirty="0">
                <a:solidFill>
                  <a:srgbClr val="002060"/>
                </a:solidFill>
              </a:rPr>
              <a:t>埃及記</a:t>
            </a:r>
            <a:r>
              <a:rPr lang="en-US" altLang="zh-HK" sz="3000" dirty="0">
                <a:solidFill>
                  <a:srgbClr val="002060"/>
                </a:solidFill>
              </a:rPr>
              <a:t> 34:29-35</a:t>
            </a:r>
            <a:endParaRPr lang="zh-TW" altLang="zh-HK" sz="3000" dirty="0">
              <a:solidFill>
                <a:srgbClr val="002060"/>
              </a:solidFill>
            </a:endParaRPr>
          </a:p>
          <a:p>
            <a:pPr marL="733371" indent="-461927" defTabSz="685749"/>
            <a:r>
              <a:rPr lang="en-US" altLang="zh-HK" sz="3000" u="none" dirty="0" smtClean="0">
                <a:solidFill>
                  <a:srgbClr val="002060"/>
                </a:solidFill>
              </a:rPr>
              <a:t>33</a:t>
            </a:r>
            <a:r>
              <a:rPr lang="en-US" altLang="zh-HK" sz="3000" u="none" dirty="0">
                <a:solidFill>
                  <a:srgbClr val="002060"/>
                </a:solidFill>
              </a:rPr>
              <a:t>	</a:t>
            </a:r>
            <a:r>
              <a:rPr lang="zh-HK" altLang="zh-HK" sz="3000" u="none" dirty="0">
                <a:solidFill>
                  <a:srgbClr val="002060"/>
                </a:solidFill>
              </a:rPr>
              <a:t>摩西與他們說完了話、就用帕子蒙上臉。</a:t>
            </a:r>
            <a:endParaRPr lang="zh-TW" altLang="zh-HK" sz="3000" u="none" dirty="0">
              <a:solidFill>
                <a:srgbClr val="002060"/>
              </a:solidFill>
            </a:endParaRPr>
          </a:p>
          <a:p>
            <a:pPr marL="733371" indent="-461927" defTabSz="685749"/>
            <a:r>
              <a:rPr lang="en-US" altLang="zh-HK" sz="3000" u="none" dirty="0">
                <a:solidFill>
                  <a:srgbClr val="002060"/>
                </a:solidFill>
              </a:rPr>
              <a:t>34	</a:t>
            </a:r>
            <a:r>
              <a:rPr lang="zh-HK" altLang="zh-HK" sz="3000" u="none" dirty="0">
                <a:solidFill>
                  <a:srgbClr val="002060"/>
                </a:solidFill>
              </a:rPr>
              <a:t>但摩西進到耶和華面前與他說話、就揭去帕子、及至出來的時候、便將耶和華所吩咐的告訴以色列人。</a:t>
            </a:r>
            <a:endParaRPr lang="zh-TW" altLang="zh-HK" sz="3000" u="none" dirty="0">
              <a:solidFill>
                <a:srgbClr val="002060"/>
              </a:solidFill>
            </a:endParaRPr>
          </a:p>
          <a:p>
            <a:pPr marL="742895" indent="-471452" defTabSz="685749"/>
            <a:r>
              <a:rPr lang="en-US" altLang="zh-HK" sz="3000" u="none" dirty="0">
                <a:solidFill>
                  <a:srgbClr val="002060"/>
                </a:solidFill>
              </a:rPr>
              <a:t>35	</a:t>
            </a:r>
            <a:r>
              <a:rPr lang="zh-HK" altLang="zh-HK" sz="3000" u="none" dirty="0">
                <a:solidFill>
                  <a:srgbClr val="002060"/>
                </a:solidFill>
              </a:rPr>
              <a:t>以色列人看見摩西的面皮發光、摩西又用帕子蒙上臉、等到他進去與耶和華說話就揭去帕子。</a:t>
            </a:r>
            <a:endParaRPr lang="zh-TW" altLang="zh-HK" sz="3000" u="none" dirty="0">
              <a:solidFill>
                <a:srgbClr val="002060"/>
              </a:solidFill>
            </a:endParaRPr>
          </a:p>
          <a:p>
            <a:pPr defTabSz="685749"/>
            <a:r>
              <a:rPr lang="en-US" altLang="zh-HK" sz="3000" u="none" dirty="0">
                <a:solidFill>
                  <a:srgbClr val="002060"/>
                </a:solidFill>
              </a:rPr>
              <a:t> </a:t>
            </a:r>
            <a:endParaRPr lang="zh-TW" altLang="zh-HK" sz="3000" u="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2"/>
            <a:ext cx="9144000" cy="2839237"/>
          </a:xfrm>
          <a:prstGeom prst="rect">
            <a:avLst/>
          </a:prstGeom>
          <a:noFill/>
        </p:spPr>
        <p:txBody>
          <a:bodyPr wrap="square" lIns="68576" tIns="34289" rIns="68576" bIns="34289">
            <a:spAutoFit/>
          </a:bodyPr>
          <a:lstStyle>
            <a:defPPr>
              <a:defRPr lang="zh-HK"/>
            </a:defPPr>
            <a:lvl1pPr marL="361950">
              <a:defRPr sz="5400" b="1" u="sng">
                <a:solidFill>
                  <a:srgbClr val="663300"/>
                </a:solidFill>
                <a:latin typeface="方正楷體" panose="03000509000000000000" pitchFamily="65" charset="-120"/>
                <a:ea typeface="方正楷體" panose="03000509000000000000" pitchFamily="65" charset="-120"/>
              </a:defRPr>
            </a:lvl1pPr>
          </a:lstStyle>
          <a:p>
            <a:pPr defTabSz="685749"/>
            <a:r>
              <a:rPr lang="en-US" altLang="zh-HK" sz="3000" dirty="0">
                <a:solidFill>
                  <a:srgbClr val="333300"/>
                </a:solidFill>
              </a:rPr>
              <a:t> </a:t>
            </a:r>
            <a:r>
              <a:rPr lang="zh-HK" altLang="zh-HK" sz="3000" dirty="0" smtClean="0">
                <a:solidFill>
                  <a:srgbClr val="333300"/>
                </a:solidFill>
              </a:rPr>
              <a:t>羅馬</a:t>
            </a:r>
            <a:r>
              <a:rPr lang="zh-HK" altLang="zh-HK" sz="3000" dirty="0">
                <a:solidFill>
                  <a:srgbClr val="333300"/>
                </a:solidFill>
              </a:rPr>
              <a:t>書</a:t>
            </a:r>
            <a:r>
              <a:rPr lang="en-US" altLang="zh-HK" sz="3000" dirty="0">
                <a:solidFill>
                  <a:srgbClr val="333300"/>
                </a:solidFill>
              </a:rPr>
              <a:t>15:5-9</a:t>
            </a:r>
            <a:endParaRPr lang="zh-TW" altLang="zh-HK" sz="3000" dirty="0">
              <a:solidFill>
                <a:srgbClr val="333300"/>
              </a:solidFill>
            </a:endParaRPr>
          </a:p>
          <a:p>
            <a:pPr marL="609555" indent="-338111" defTabSz="685749"/>
            <a:r>
              <a:rPr lang="en-US" altLang="zh-HK" sz="3000" u="none" dirty="0">
                <a:solidFill>
                  <a:srgbClr val="333300"/>
                </a:solidFill>
              </a:rPr>
              <a:t>5	</a:t>
            </a:r>
            <a:r>
              <a:rPr lang="zh-HK" altLang="zh-HK" sz="3000" u="none" dirty="0">
                <a:solidFill>
                  <a:srgbClr val="333300"/>
                </a:solidFill>
              </a:rPr>
              <a:t>願賜忍耐和安慰的　神，使你們彼此同心，效法基督耶穌，</a:t>
            </a:r>
            <a:endParaRPr lang="zh-TW" altLang="zh-HK" sz="3000" u="none" dirty="0">
              <a:solidFill>
                <a:srgbClr val="333300"/>
              </a:solidFill>
            </a:endParaRPr>
          </a:p>
          <a:p>
            <a:pPr marL="609555" indent="-338111" defTabSz="685749"/>
            <a:r>
              <a:rPr lang="en-US" altLang="zh-HK" sz="3000" u="none" dirty="0">
                <a:solidFill>
                  <a:srgbClr val="333300"/>
                </a:solidFill>
              </a:rPr>
              <a:t>6	</a:t>
            </a:r>
            <a:r>
              <a:rPr lang="zh-HK" altLang="zh-HK" sz="3000" u="none" dirty="0">
                <a:solidFill>
                  <a:srgbClr val="333300"/>
                </a:solidFill>
              </a:rPr>
              <a:t>好讓你們齊心同聲讚頌　神我們主耶穌基督的父！</a:t>
            </a:r>
            <a:endParaRPr lang="zh-TW" altLang="zh-HK" sz="3000" u="none" dirty="0">
              <a:solidFill>
                <a:srgbClr val="333300"/>
              </a:solidFill>
            </a:endParaRPr>
          </a:p>
          <a:p>
            <a:pPr marL="609555" indent="-338111" defTabSz="685749"/>
            <a:r>
              <a:rPr lang="en-US" altLang="zh-HK" sz="3000" u="none" dirty="0">
                <a:solidFill>
                  <a:srgbClr val="333300"/>
                </a:solidFill>
              </a:rPr>
              <a:t>7	</a:t>
            </a:r>
            <a:r>
              <a:rPr lang="zh-HK" altLang="zh-HK" sz="3000" u="none" dirty="0">
                <a:solidFill>
                  <a:srgbClr val="333300"/>
                </a:solidFill>
              </a:rPr>
              <a:t>因此，你們要彼此接納，如同基督接納你們一樣，把榮耀歸給　神</a:t>
            </a:r>
            <a:r>
              <a:rPr lang="zh-HK" altLang="zh-HK" sz="3000" u="none" dirty="0" smtClean="0">
                <a:solidFill>
                  <a:srgbClr val="333300"/>
                </a:solidFill>
              </a:rPr>
              <a:t>。</a:t>
            </a:r>
            <a:endParaRPr lang="zh-TW" altLang="zh-HK" sz="3000" u="none" dirty="0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5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0"/>
            <a:ext cx="9144000" cy="3300902"/>
          </a:xfrm>
          <a:prstGeom prst="rect">
            <a:avLst/>
          </a:prstGeom>
          <a:noFill/>
        </p:spPr>
        <p:txBody>
          <a:bodyPr wrap="square" lIns="68576" tIns="34289" rIns="68576" bIns="34289">
            <a:spAutoFit/>
          </a:bodyPr>
          <a:lstStyle>
            <a:defPPr>
              <a:defRPr lang="zh-HK"/>
            </a:defPPr>
            <a:lvl1pPr marL="361950">
              <a:defRPr sz="5400" b="1" u="sng">
                <a:solidFill>
                  <a:srgbClr val="663300"/>
                </a:solidFill>
                <a:latin typeface="方正楷體" panose="03000509000000000000" pitchFamily="65" charset="-120"/>
                <a:ea typeface="方正楷體" panose="03000509000000000000" pitchFamily="65" charset="-120"/>
              </a:defRPr>
            </a:lvl1pPr>
          </a:lstStyle>
          <a:p>
            <a:pPr defTabSz="685749"/>
            <a:r>
              <a:rPr lang="en-US" altLang="zh-HK" sz="3000" dirty="0">
                <a:solidFill>
                  <a:srgbClr val="333300"/>
                </a:solidFill>
              </a:rPr>
              <a:t> </a:t>
            </a:r>
            <a:r>
              <a:rPr lang="zh-HK" altLang="zh-HK" sz="3000" dirty="0" smtClean="0">
                <a:solidFill>
                  <a:srgbClr val="333300"/>
                </a:solidFill>
              </a:rPr>
              <a:t>羅馬</a:t>
            </a:r>
            <a:r>
              <a:rPr lang="zh-HK" altLang="zh-HK" sz="3000" dirty="0">
                <a:solidFill>
                  <a:srgbClr val="333300"/>
                </a:solidFill>
              </a:rPr>
              <a:t>書</a:t>
            </a:r>
            <a:r>
              <a:rPr lang="en-US" altLang="zh-HK" sz="3000" dirty="0">
                <a:solidFill>
                  <a:srgbClr val="333300"/>
                </a:solidFill>
              </a:rPr>
              <a:t>15:5-9</a:t>
            </a:r>
            <a:endParaRPr lang="zh-TW" altLang="zh-HK" sz="3000" dirty="0">
              <a:solidFill>
                <a:srgbClr val="333300"/>
              </a:solidFill>
            </a:endParaRPr>
          </a:p>
          <a:p>
            <a:pPr marL="609555" indent="-338111" defTabSz="685749"/>
            <a:r>
              <a:rPr lang="en-US" altLang="zh-HK" sz="3000" u="none" dirty="0" smtClean="0">
                <a:solidFill>
                  <a:srgbClr val="333300"/>
                </a:solidFill>
              </a:rPr>
              <a:t>8</a:t>
            </a:r>
            <a:r>
              <a:rPr lang="en-US" altLang="zh-HK" sz="3000" u="none" dirty="0">
                <a:solidFill>
                  <a:srgbClr val="333300"/>
                </a:solidFill>
              </a:rPr>
              <a:t>	</a:t>
            </a:r>
            <a:r>
              <a:rPr lang="zh-HK" altLang="zh-HK" sz="3000" u="none" dirty="0">
                <a:solidFill>
                  <a:srgbClr val="333300"/>
                </a:solidFill>
              </a:rPr>
              <a:t>因為，我告訴你們，基督為了　神的信實，成了受割禮的人的僕役，為要證實對先祖的應許，</a:t>
            </a:r>
            <a:endParaRPr lang="zh-TW" altLang="zh-HK" sz="3000" u="none" dirty="0">
              <a:solidFill>
                <a:srgbClr val="333300"/>
              </a:solidFill>
            </a:endParaRPr>
          </a:p>
          <a:p>
            <a:pPr marL="609555" indent="-338111" defTabSz="685749"/>
            <a:r>
              <a:rPr lang="en-US" altLang="zh-HK" sz="3000" u="none" dirty="0">
                <a:solidFill>
                  <a:srgbClr val="333300"/>
                </a:solidFill>
              </a:rPr>
              <a:t>9	</a:t>
            </a:r>
            <a:r>
              <a:rPr lang="zh-HK" altLang="zh-HK" sz="3000" u="none" dirty="0">
                <a:solidFill>
                  <a:srgbClr val="333300"/>
                </a:solidFill>
              </a:rPr>
              <a:t>並使外族人因為他的憐憫而讚頌　神。正如經上所記：“因此，我要在外族人中頌讚你，歌頌你的名。”</a:t>
            </a:r>
            <a:endParaRPr lang="zh-TW" altLang="zh-HK" sz="3000" u="none" dirty="0">
              <a:solidFill>
                <a:srgbClr val="333300"/>
              </a:solidFill>
            </a:endParaRPr>
          </a:p>
          <a:p>
            <a:pPr defTabSz="685749"/>
            <a:endParaRPr lang="zh-HK" altLang="en-US" sz="3000" u="none" dirty="0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5903" y="1200150"/>
            <a:ext cx="6206267" cy="2423738"/>
          </a:xfrm>
          <a:prstGeom prst="rect">
            <a:avLst/>
          </a:prstGeom>
          <a:noFill/>
        </p:spPr>
        <p:txBody>
          <a:bodyPr lIns="68576" tIns="34289" rIns="68576" bIns="3428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685749">
              <a:lnSpc>
                <a:spcPct val="150000"/>
              </a:lnSpc>
              <a:defRPr/>
            </a:pPr>
            <a:r>
              <a:rPr lang="zh-TW" altLang="en-US" sz="5400" b="1" cap="all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榮 耀 神</a:t>
            </a:r>
            <a:endParaRPr lang="en-HK" altLang="zh-TW" sz="5400" b="1" cap="all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ctr" defTabSz="685749">
              <a:defRPr/>
            </a:pPr>
            <a:r>
              <a:rPr lang="zh-TW" altLang="en-US" sz="3600" b="1" cap="all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出埃及記 </a:t>
            </a:r>
            <a:r>
              <a:rPr lang="en-US" altLang="zh-TW" sz="3600" b="1" cap="all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33:18-23; 34:29-35</a:t>
            </a:r>
          </a:p>
          <a:p>
            <a:pPr algn="ctr" defTabSz="685749">
              <a:defRPr/>
            </a:pPr>
            <a:r>
              <a:rPr lang="zh-TW" altLang="en-US" sz="3600" b="1" cap="all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羅馬書 </a:t>
            </a:r>
            <a:r>
              <a:rPr lang="en-US" altLang="zh-TW" sz="3600" b="1" cap="all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15:5-9</a:t>
            </a:r>
          </a:p>
        </p:txBody>
      </p:sp>
    </p:spTree>
    <p:extLst>
      <p:ext uri="{BB962C8B-B14F-4D97-AF65-F5344CB8AC3E}">
        <p14:creationId xmlns:p14="http://schemas.microsoft.com/office/powerpoint/2010/main" val="276785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旅程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5061</TotalTime>
  <Words>1303</Words>
  <Application>Microsoft Office PowerPoint</Application>
  <PresentationFormat>如螢幕大小 (16:9)</PresentationFormat>
  <Paragraphs>203</Paragraphs>
  <Slides>50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50</vt:i4>
      </vt:variant>
    </vt:vector>
  </HeadingPairs>
  <TitlesOfParts>
    <vt:vector size="53" baseType="lpstr">
      <vt:lpstr>2_旅程</vt:lpstr>
      <vt:lpstr>Office 佈景主題</vt:lpstr>
      <vt:lpstr>Urban Pop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Andrew</dc:creator>
  <cp:lastModifiedBy>Matthew Yan</cp:lastModifiedBy>
  <cp:revision>297</cp:revision>
  <dcterms:created xsi:type="dcterms:W3CDTF">2018-06-29T08:19:19Z</dcterms:created>
  <dcterms:modified xsi:type="dcterms:W3CDTF">2019-06-25T02:00:44Z</dcterms:modified>
</cp:coreProperties>
</file>