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8">
  <p:sldMasterIdLst>
    <p:sldMasterId id="2147484104" r:id="rId1"/>
  </p:sldMasterIdLst>
  <p:notesMasterIdLst>
    <p:notesMasterId r:id="rId32"/>
  </p:notesMasterIdLst>
  <p:handoutMasterIdLst>
    <p:handoutMasterId r:id="rId33"/>
  </p:handoutMasterIdLst>
  <p:sldIdLst>
    <p:sldId id="307" r:id="rId2"/>
    <p:sldId id="257" r:id="rId3"/>
    <p:sldId id="308" r:id="rId4"/>
    <p:sldId id="309" r:id="rId5"/>
    <p:sldId id="310" r:id="rId6"/>
    <p:sldId id="311" r:id="rId7"/>
    <p:sldId id="312" r:id="rId8"/>
    <p:sldId id="314" r:id="rId9"/>
    <p:sldId id="313" r:id="rId10"/>
    <p:sldId id="316" r:id="rId11"/>
    <p:sldId id="318" r:id="rId12"/>
    <p:sldId id="317" r:id="rId13"/>
    <p:sldId id="321" r:id="rId14"/>
    <p:sldId id="325" r:id="rId15"/>
    <p:sldId id="323" r:id="rId16"/>
    <p:sldId id="327" r:id="rId17"/>
    <p:sldId id="326" r:id="rId18"/>
    <p:sldId id="328" r:id="rId19"/>
    <p:sldId id="320" r:id="rId20"/>
    <p:sldId id="315" r:id="rId21"/>
    <p:sldId id="330" r:id="rId22"/>
    <p:sldId id="331" r:id="rId23"/>
    <p:sldId id="329" r:id="rId24"/>
    <p:sldId id="319" r:id="rId25"/>
    <p:sldId id="332" r:id="rId26"/>
    <p:sldId id="333" r:id="rId27"/>
    <p:sldId id="334" r:id="rId28"/>
    <p:sldId id="335" r:id="rId29"/>
    <p:sldId id="336" r:id="rId30"/>
    <p:sldId id="361" r:id="rId31"/>
  </p:sldIdLst>
  <p:sldSz cx="9144000" cy="5143500" type="screen16x9"/>
  <p:notesSz cx="6797675" cy="9926638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99"/>
    <a:srgbClr val="C4EFFF"/>
    <a:srgbClr val="F33C03"/>
    <a:srgbClr val="5BD4FF"/>
    <a:srgbClr val="FBCD79"/>
    <a:srgbClr val="00B0F0"/>
    <a:srgbClr val="DADAD9"/>
    <a:srgbClr val="B83D68"/>
    <a:srgbClr val="FDD1B1"/>
    <a:srgbClr val="3870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中等深淺樣式 4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06799F8-075E-4A3A-A7F6-7FBC6576F1A4}" styleName="佈景主題樣式 2 - 輔色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4B1156A-380E-4F78-BDF5-A606A8083BF9}" styleName="中等深淺樣式 4 - 輔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A111915-BE36-4E01-A7E5-04B1672EAD32}" styleName="淺色樣式 2 - 輔色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淺色樣式 2 - 輔色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8FB837D-C827-4EFA-A057-4D05807E0F7C}" styleName="佈景主題樣式 1 - 輔色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8A107856-5554-42FB-B03E-39F5DBC370BA}" styleName="中等深淺樣式 4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2" autoAdjust="0"/>
    <p:restoredTop sz="79802" autoAdjust="0"/>
  </p:normalViewPr>
  <p:slideViewPr>
    <p:cSldViewPr>
      <p:cViewPr>
        <p:scale>
          <a:sx n="100" d="100"/>
          <a:sy n="100" d="100"/>
        </p:scale>
        <p:origin x="-300" y="7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A0BABB-DE25-4F88-B90E-8B8903306C21}" type="datetimeFigureOut">
              <a:rPr lang="zh-HK" altLang="en-US" smtClean="0"/>
              <a:t>4/6/2019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E15A3B-7D5A-4757-9F4B-A3E13657FC38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661578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F3417D-F6B0-46B4-8EE9-CEAE0AA56760}" type="datetimeFigureOut">
              <a:rPr lang="zh-HK" altLang="en-US" smtClean="0"/>
              <a:t>4/6/2019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B1D791-9828-47B0-B41B-39E1D6F6BB6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54191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791-9828-47B0-B41B-39E1D6F6BB6A}" type="slidenum">
              <a:rPr lang="zh-HK" altLang="en-US" smtClean="0"/>
              <a:t>21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75871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791-9828-47B0-B41B-39E1D6F6BB6A}" type="slidenum">
              <a:rPr lang="zh-HK" altLang="en-US" smtClean="0"/>
              <a:t>24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521180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879868"/>
            <a:ext cx="7772400" cy="1102519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687716" y="1982387"/>
            <a:ext cx="6670366" cy="1314450"/>
          </a:xfrm>
        </p:spPr>
        <p:txBody>
          <a:bodyPr/>
          <a:lstStyle>
            <a:lvl1pPr marL="0" indent="0" algn="l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4/6/2019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4/6/2019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143768" y="205980"/>
            <a:ext cx="1543032" cy="4388644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615130" cy="4388644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4/6/2019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4/6/2019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2193136"/>
            <a:ext cx="7772400" cy="1021556"/>
          </a:xfrm>
        </p:spPr>
        <p:txBody>
          <a:bodyPr anchor="t"/>
          <a:lstStyle>
            <a:lvl1pPr algn="l">
              <a:defRPr sz="4400" b="0" cap="all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85800" y="1071561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4/6/2019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4/6/2019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4/6/2019</a:t>
            </a:fld>
            <a:endParaRPr lang="zh-HK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4/6/2019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4/6/2019</a:t>
            </a:fld>
            <a:endParaRPr lang="zh-HK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0382" y="803660"/>
            <a:ext cx="5111750" cy="378732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679084" y="803660"/>
            <a:ext cx="3008313" cy="257176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4/6/2019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6" y="214296"/>
            <a:ext cx="8230993" cy="522470"/>
          </a:xfrm>
        </p:spPr>
        <p:txBody>
          <a:bodyPr anchor="ctr"/>
          <a:lstStyle>
            <a:lvl1pPr algn="ctr">
              <a:defRPr sz="36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001024" y="482189"/>
            <a:ext cx="785818" cy="3429024"/>
          </a:xfrm>
        </p:spPr>
        <p:txBody>
          <a:bodyPr vert="eaVert" anchor="ctr"/>
          <a:lstStyle>
            <a:lvl1pPr algn="l">
              <a:defRPr sz="24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42922" y="406005"/>
            <a:ext cx="6415094" cy="4094571"/>
          </a:xfrm>
          <a:prstGeom prst="roundRect">
            <a:avLst>
              <a:gd name="adj" fmla="val 4800"/>
            </a:avLst>
          </a:prstGeom>
          <a:solidFill>
            <a:schemeClr val="accent1">
              <a:tint val="20000"/>
            </a:schemeClr>
          </a:solidFill>
          <a:ln w="38100">
            <a:gradFill flip="none"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tint val="20000"/>
                  </a:schemeClr>
                </a:gs>
              </a:gsLst>
              <a:lin ang="16200000" scaled="1"/>
              <a:tileRect/>
            </a:gradFill>
          </a:ln>
          <a:effectLst>
            <a:outerShdw blurRad="76200" dist="38100" dir="5400000" sx="100500" sy="100500" algn="tl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zh-TW" altLang="en-US" smtClean="0"/>
              <a:t>按一下圖示以新增圖片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072330" y="750081"/>
            <a:ext cx="914368" cy="3161132"/>
          </a:xfrm>
        </p:spPr>
        <p:txBody>
          <a:bodyPr vert="eaVert" anchor="ctr"/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1200"/>
            </a:lvl2pPr>
            <a:lvl3pPr marL="914400" indent="0" algn="ctr">
              <a:buNone/>
              <a:defRPr sz="1000"/>
            </a:lvl3pPr>
            <a:lvl4pPr marL="1371600" indent="0" algn="ctr">
              <a:buNone/>
              <a:defRPr sz="900"/>
            </a:lvl4pPr>
            <a:lvl5pPr marL="1828800" indent="0" algn="ctr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4/6/2019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13">
            <a:duotone>
              <a:schemeClr val="accent1"/>
              <a:srgbClr val="FFFFFF"/>
            </a:duotone>
            <a:lum bright="12000" contrast="40000"/>
          </a:blip>
          <a:stretch>
            <a:fillRect/>
          </a:stretch>
        </p:blipFill>
        <p:spPr>
          <a:xfrm>
            <a:off x="6667810" y="3686358"/>
            <a:ext cx="2476191" cy="14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矩形 9"/>
          <p:cNvSpPr/>
          <p:nvPr/>
        </p:nvSpPr>
        <p:spPr>
          <a:xfrm>
            <a:off x="0" y="0"/>
            <a:ext cx="9144000" cy="5357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50000"/>
                  <a:hueMod val="100000"/>
                  <a:satMod val="250000"/>
                  <a:alpha val="0"/>
                </a:schemeClr>
              </a:gs>
              <a:gs pos="75000">
                <a:schemeClr val="accent1">
                  <a:tint val="80000"/>
                  <a:shade val="100000"/>
                  <a:hueMod val="100000"/>
                  <a:satMod val="375000"/>
                  <a:alpha val="20000"/>
                </a:schemeClr>
              </a:gs>
              <a:gs pos="100000">
                <a:schemeClr val="accent1">
                  <a:tint val="50000"/>
                  <a:shade val="100000"/>
                  <a:hueMod val="100000"/>
                  <a:satMod val="500000"/>
                </a:schemeClr>
              </a:gs>
            </a:gsLst>
            <a:lin ang="18900000" scaled="1"/>
            <a:tileRect/>
          </a:gradFill>
          <a:ln w="12700" cap="rnd" cmpd="sng" algn="ctr">
            <a:noFill/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0" y="30713"/>
            <a:ext cx="4572000" cy="5357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50000"/>
                  <a:hueMod val="100000"/>
                  <a:satMod val="250000"/>
                  <a:alpha val="0"/>
                </a:schemeClr>
              </a:gs>
              <a:gs pos="75000">
                <a:schemeClr val="accent1">
                  <a:tint val="80000"/>
                  <a:shade val="100000"/>
                  <a:hueMod val="100000"/>
                  <a:satMod val="375000"/>
                  <a:alpha val="5000"/>
                </a:schemeClr>
              </a:gs>
              <a:gs pos="100000">
                <a:schemeClr val="accent1">
                  <a:tint val="50000"/>
                  <a:shade val="100000"/>
                  <a:hueMod val="100000"/>
                  <a:satMod val="500000"/>
                  <a:alpha val="60000"/>
                </a:schemeClr>
              </a:gs>
            </a:gsLst>
            <a:lin ang="8100000" scaled="1"/>
            <a:tileRect/>
          </a:gradFill>
          <a:ln w="12700" cap="rnd" cmpd="sng" algn="ctr">
            <a:noFill/>
            <a:prstDash val="solid"/>
          </a:ln>
          <a:effectLst>
            <a:glow>
              <a:schemeClr val="accent1">
                <a:tint val="100000"/>
                <a:shade val="100000"/>
                <a:hueMod val="100000"/>
                <a:satMod val="100000"/>
              </a:schemeClr>
            </a:glow>
            <a:softEdge rad="127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14">
            <a:duotone>
              <a:schemeClr val="accent1"/>
              <a:srgbClr val="FFFFFF"/>
            </a:duotone>
            <a:lum bright="35000" contrast="40000"/>
          </a:blip>
          <a:stretch>
            <a:fillRect/>
          </a:stretch>
        </p:blipFill>
        <p:spPr>
          <a:xfrm>
            <a:off x="0" y="4815334"/>
            <a:ext cx="9144000" cy="328166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998EF-58D7-43F9-AA25-41587B60630A}" type="datetimeFigureOut">
              <a:rPr lang="zh-HK" altLang="en-US" smtClean="0"/>
              <a:t>4/6/2019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0" hangingPunct="1">
        <a:defRPr kumimoji="0">
          <a:solidFill>
            <a:schemeClr val="tx2"/>
          </a:solidFill>
        </a:defRPr>
      </a:lvl2pPr>
      <a:lvl3pPr eaLnBrk="1" latinLnBrk="0" hangingPunct="1">
        <a:defRPr kumimoji="0">
          <a:solidFill>
            <a:schemeClr val="tx2"/>
          </a:solidFill>
        </a:defRPr>
      </a:lvl3pPr>
      <a:lvl4pPr eaLnBrk="1" latinLnBrk="0" hangingPunct="1">
        <a:defRPr kumimoji="0">
          <a:solidFill>
            <a:schemeClr val="tx2"/>
          </a:solidFill>
        </a:defRPr>
      </a:lvl4pPr>
      <a:lvl5pPr eaLnBrk="1" latinLnBrk="0" hangingPunct="1">
        <a:defRPr kumimoji="0">
          <a:solidFill>
            <a:schemeClr val="tx2"/>
          </a:solidFill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50000"/>
        <a:buFont typeface="Wingdings 2"/>
        <a:buChar char="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2"/>
        </a:buClr>
        <a:buSzPct val="50000"/>
        <a:buFont typeface="Wingdings 2"/>
        <a:buChar char="³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3"/>
        </a:buClr>
        <a:buSzPct val="60000"/>
        <a:buFont typeface="Wingdings 2"/>
        <a:buChar char="®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5"/>
        </a:buClr>
        <a:buSzPct val="45000"/>
        <a:buFont typeface="Wingdings 2"/>
        <a:buChar char="¯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6"/>
        </a:buClr>
        <a:buFont typeface="Wingdings 2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43608" y="699542"/>
            <a:ext cx="7416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latin typeface="Adobe 繁黑體 Std B" pitchFamily="34" charset="-120"/>
                <a:ea typeface="Adobe 繁黑體 Std B" pitchFamily="34" charset="-120"/>
              </a:rPr>
              <a:t>約書亞</a:t>
            </a:r>
            <a:r>
              <a:rPr lang="zh-TW" altLang="en-US" sz="3200" b="1" dirty="0" smtClean="0">
                <a:latin typeface="Adobe 繁黑體 Std B" pitchFamily="34" charset="-120"/>
                <a:ea typeface="Adobe 繁黑體 Std B" pitchFamily="34" charset="-120"/>
              </a:rPr>
              <a:t>記第一講：新一頁的準備</a:t>
            </a:r>
            <a:endParaRPr lang="en-US" altLang="zh-TW" sz="3200" b="1" dirty="0" smtClean="0">
              <a:latin typeface="Adobe 繁黑體 Std B" pitchFamily="34" charset="-120"/>
              <a:ea typeface="Adobe 繁黑體 Std B" pitchFamily="34" charset="-120"/>
            </a:endParaRPr>
          </a:p>
          <a:p>
            <a:endParaRPr lang="en-US" altLang="zh-TW" sz="3200" b="1" dirty="0" smtClean="0">
              <a:latin typeface="Adobe 繁黑體 Std B" pitchFamily="34" charset="-120"/>
              <a:ea typeface="Adobe 繁黑體 Std B" pitchFamily="34" charset="-120"/>
            </a:endParaRPr>
          </a:p>
          <a:p>
            <a:pPr algn="r"/>
            <a:r>
              <a:rPr lang="zh-TW" altLang="en-US" sz="3200" b="1" dirty="0" smtClean="0">
                <a:latin typeface="Adobe 繁黑體 Std B" pitchFamily="34" charset="-120"/>
                <a:ea typeface="Adobe 繁黑體 Std B" pitchFamily="34" charset="-120"/>
              </a:rPr>
              <a:t>經文：書</a:t>
            </a:r>
            <a:r>
              <a:rPr lang="en-US" altLang="zh-TW" sz="3200" b="1" dirty="0" smtClean="0">
                <a:latin typeface="Adobe 繁黑體 Std B" pitchFamily="34" charset="-120"/>
                <a:ea typeface="Adobe 繁黑體 Std B" pitchFamily="34" charset="-120"/>
              </a:rPr>
              <a:t>1:1-9</a:t>
            </a:r>
            <a:endParaRPr lang="zh-HK" altLang="en-US" sz="3200" b="1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3627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æè¨±ä¹å°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05" y="555526"/>
            <a:ext cx="4536504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橢圓 2"/>
          <p:cNvSpPr/>
          <p:nvPr/>
        </p:nvSpPr>
        <p:spPr>
          <a:xfrm>
            <a:off x="3203848" y="267494"/>
            <a:ext cx="2808312" cy="129614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sz="3200" b="1" dirty="0" smtClean="0">
                <a:solidFill>
                  <a:srgbClr val="7030A0"/>
                </a:solidFill>
                <a:latin typeface="華康唐風隸W5(P)" panose="03000500000000000000" pitchFamily="66" charset="-120"/>
                <a:ea typeface="華康唐風隸W5(P)" panose="03000500000000000000" pitchFamily="66" charset="-120"/>
              </a:rPr>
              <a:t>Vision</a:t>
            </a:r>
          </a:p>
          <a:p>
            <a:pPr algn="ctr"/>
            <a:r>
              <a:rPr lang="zh-TW" altLang="en-US" sz="3200" b="1" dirty="0">
                <a:solidFill>
                  <a:srgbClr val="7030A0"/>
                </a:solidFill>
                <a:latin typeface="華康唐風隸W5(P)" panose="03000500000000000000" pitchFamily="66" charset="-120"/>
                <a:ea typeface="華康唐風隸W5(P)" panose="03000500000000000000" pitchFamily="66" charset="-120"/>
              </a:rPr>
              <a:t>異象</a:t>
            </a:r>
            <a:endParaRPr lang="zh-HK" altLang="en-US" sz="3200" b="1" dirty="0">
              <a:solidFill>
                <a:srgbClr val="7030A0"/>
              </a:solidFill>
              <a:latin typeface="華康唐風隸W5(P)" panose="03000500000000000000" pitchFamily="66" charset="-120"/>
              <a:ea typeface="華康唐風隸W5(P)" panose="03000500000000000000" pitchFamily="66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076056" y="1635646"/>
            <a:ext cx="35283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HK" sz="2400" dirty="0">
                <a:latin typeface="Adobe 繁黑體 Std B" pitchFamily="34" charset="-120"/>
                <a:ea typeface="Adobe 繁黑體 Std B" pitchFamily="34" charset="-120"/>
              </a:rPr>
              <a:t>3 凡你們腳掌所踏之地，我都照著我所應許摩西的話賜給你們了。 </a:t>
            </a:r>
            <a:endParaRPr lang="en-US" altLang="zh-TW" sz="2400" dirty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zh-HK" sz="2400" dirty="0">
                <a:latin typeface="Adobe 繁黑體 Std B" pitchFamily="34" charset="-120"/>
                <a:ea typeface="Adobe 繁黑體 Std B" pitchFamily="34" charset="-120"/>
              </a:rPr>
              <a:t>4 從</a:t>
            </a:r>
            <a:r>
              <a:rPr lang="zh-TW" altLang="zh-HK" sz="24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曠野和這利巴嫩</a:t>
            </a:r>
            <a:r>
              <a:rPr lang="zh-TW" altLang="zh-HK" sz="2400" dirty="0">
                <a:latin typeface="Adobe 繁黑體 Std B" pitchFamily="34" charset="-120"/>
                <a:ea typeface="Adobe 繁黑體 Std B" pitchFamily="34" charset="-120"/>
              </a:rPr>
              <a:t>，直到</a:t>
            </a:r>
            <a:r>
              <a:rPr lang="zh-TW" altLang="zh-HK" sz="24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伯拉大河</a:t>
            </a:r>
            <a:r>
              <a:rPr lang="zh-TW" altLang="zh-HK" sz="2400" dirty="0">
                <a:latin typeface="Adobe 繁黑體 Std B" pitchFamily="34" charset="-120"/>
                <a:ea typeface="Adobe 繁黑體 Std B" pitchFamily="34" charset="-120"/>
              </a:rPr>
              <a:t>，赫人的全地，又到</a:t>
            </a:r>
            <a:r>
              <a:rPr lang="zh-TW" altLang="zh-HK" sz="24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大海日落</a:t>
            </a:r>
            <a:r>
              <a:rPr lang="zh-TW" altLang="zh-HK" sz="2400" dirty="0">
                <a:latin typeface="Adobe 繁黑體 Std B" pitchFamily="34" charset="-120"/>
                <a:ea typeface="Adobe 繁黑體 Std B" pitchFamily="34" charset="-120"/>
              </a:rPr>
              <a:t>之處，都要作你們的境界。 </a:t>
            </a:r>
            <a:endParaRPr lang="en-US" altLang="zh-TW" sz="2400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1" t="19794" r="5899" b="29122"/>
          <a:stretch/>
        </p:blipFill>
        <p:spPr bwMode="auto">
          <a:xfrm>
            <a:off x="0" y="-16376"/>
            <a:ext cx="9144000" cy="5159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834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Joshua bible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60"/>
          <a:stretch/>
        </p:blipFill>
        <p:spPr bwMode="auto">
          <a:xfrm>
            <a:off x="4932040" y="555526"/>
            <a:ext cx="3570709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橢圓 2"/>
          <p:cNvSpPr/>
          <p:nvPr/>
        </p:nvSpPr>
        <p:spPr>
          <a:xfrm>
            <a:off x="684759" y="267494"/>
            <a:ext cx="2808312" cy="1296144"/>
          </a:xfrm>
          <a:prstGeom prst="ellipse">
            <a:avLst/>
          </a:prstGeom>
          <a:solidFill>
            <a:srgbClr val="5BD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sz="3200" b="1" dirty="0" smtClean="0">
                <a:solidFill>
                  <a:srgbClr val="7030A0"/>
                </a:solidFill>
                <a:latin typeface="華康唐風隸W5(P)" panose="03000500000000000000" pitchFamily="66" charset="-120"/>
                <a:ea typeface="華康唐風隸W5(P)" panose="03000500000000000000" pitchFamily="66" charset="-120"/>
              </a:rPr>
              <a:t>Mission</a:t>
            </a:r>
          </a:p>
          <a:p>
            <a:pPr algn="ctr"/>
            <a:r>
              <a:rPr lang="zh-TW" altLang="en-US" sz="3200" b="1" dirty="0">
                <a:solidFill>
                  <a:srgbClr val="7030A0"/>
                </a:solidFill>
                <a:latin typeface="華康唐風隸W5(P)" panose="03000500000000000000" pitchFamily="66" charset="-120"/>
                <a:ea typeface="華康唐風隸W5(P)" panose="03000500000000000000" pitchFamily="66" charset="-120"/>
              </a:rPr>
              <a:t>使命</a:t>
            </a:r>
            <a:endParaRPr lang="zh-HK" altLang="en-US" sz="3200" b="1" dirty="0">
              <a:solidFill>
                <a:srgbClr val="7030A0"/>
              </a:solidFill>
              <a:latin typeface="華康唐風隸W5(P)" panose="03000500000000000000" pitchFamily="66" charset="-120"/>
              <a:ea typeface="華康唐風隸W5(P)" panose="03000500000000000000" pitchFamily="66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67544" y="1779662"/>
            <a:ext cx="381523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HK" sz="3200" dirty="0">
                <a:latin typeface="Adobe 繁黑體 Std B" pitchFamily="34" charset="-120"/>
                <a:ea typeface="Adobe 繁黑體 Std B" pitchFamily="34" charset="-120"/>
              </a:rPr>
              <a:t>2 我的僕人摩西死了。現在你要</a:t>
            </a:r>
            <a:r>
              <a:rPr lang="zh-TW" altLang="zh-HK" sz="32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起來</a:t>
            </a:r>
            <a:r>
              <a:rPr lang="zh-TW" altLang="zh-HK" sz="3200" dirty="0">
                <a:latin typeface="Adobe 繁黑體 Std B" pitchFamily="34" charset="-120"/>
                <a:ea typeface="Adobe 繁黑體 Std B" pitchFamily="34" charset="-120"/>
              </a:rPr>
              <a:t>，和眾百姓</a:t>
            </a:r>
            <a:r>
              <a:rPr lang="zh-TW" altLang="zh-HK" sz="32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過這約但河</a:t>
            </a:r>
            <a:r>
              <a:rPr lang="zh-TW" altLang="zh-HK" sz="3200" dirty="0">
                <a:latin typeface="Adobe 繁黑體 Std B" pitchFamily="34" charset="-120"/>
                <a:ea typeface="Adobe 繁黑體 Std B" pitchFamily="34" charset="-120"/>
              </a:rPr>
              <a:t>，往我所要賜給以色列人的地</a:t>
            </a:r>
            <a:r>
              <a:rPr lang="zh-TW" altLang="zh-HK" sz="32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去</a:t>
            </a:r>
            <a:r>
              <a:rPr lang="zh-TW" altLang="zh-HK" sz="3200" dirty="0">
                <a:latin typeface="Adobe 繁黑體 Std B" pitchFamily="34" charset="-120"/>
                <a:ea typeface="Adobe 繁黑體 Std B" pitchFamily="34" charset="-120"/>
              </a:rPr>
              <a:t>。 </a:t>
            </a:r>
            <a:endParaRPr lang="en-US" altLang="zh-TW" sz="3200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9" t="19736" r="6002" b="28147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106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50" y="525205"/>
            <a:ext cx="2803928" cy="138367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779" y="1942022"/>
            <a:ext cx="2810024" cy="138367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803" y="2931790"/>
            <a:ext cx="2810024" cy="1383678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83518"/>
            <a:ext cx="3456147" cy="92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28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8788" y="771550"/>
            <a:ext cx="86409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HK" sz="2400" dirty="0">
                <a:latin typeface="Adobe 繁黑體 Std B" pitchFamily="34" charset="-120"/>
                <a:ea typeface="Adobe 繁黑體 Std B" pitchFamily="34" charset="-120"/>
              </a:rPr>
              <a:t>6 你</a:t>
            </a:r>
            <a:r>
              <a:rPr lang="zh-TW" altLang="zh-HK" sz="2400" dirty="0">
                <a:solidFill>
                  <a:schemeClr val="bg2">
                    <a:lumMod val="50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當剛強壯膽</a:t>
            </a:r>
            <a:r>
              <a:rPr lang="zh-TW" altLang="zh-HK" sz="2400" dirty="0">
                <a:latin typeface="Adobe 繁黑體 Std B" pitchFamily="34" charset="-120"/>
                <a:ea typeface="Adobe 繁黑體 Std B" pitchFamily="34" charset="-120"/>
              </a:rPr>
              <a:t>！因為你必使這百姓承受那地為業，就是我向他們列祖起誓應許賜給他們的地。 </a:t>
            </a:r>
            <a:endParaRPr lang="en-US" altLang="zh-TW" sz="2400" dirty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zh-HK" sz="2400" dirty="0">
                <a:latin typeface="Adobe 繁黑體 Std B" pitchFamily="34" charset="-120"/>
                <a:ea typeface="Adobe 繁黑體 Std B" pitchFamily="34" charset="-120"/>
              </a:rPr>
              <a:t>7 </a:t>
            </a:r>
            <a:r>
              <a:rPr lang="zh-TW" altLang="zh-HK" sz="2400" dirty="0">
                <a:solidFill>
                  <a:schemeClr val="bg2">
                    <a:lumMod val="50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只要剛強，大大壯膽</a:t>
            </a:r>
            <a:r>
              <a:rPr lang="zh-TW" altLang="zh-HK" sz="2400" dirty="0">
                <a:latin typeface="Adobe 繁黑體 Std B" pitchFamily="34" charset="-120"/>
                <a:ea typeface="Adobe 繁黑體 Std B" pitchFamily="34" charset="-120"/>
              </a:rPr>
              <a:t>，謹守遵行我僕人摩西所吩咐你的一切律法，不可偏離左右，使你無論往那裡去，都可以順利。 </a:t>
            </a:r>
            <a:endParaRPr lang="en-US" altLang="zh-TW" sz="2400" dirty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zh-HK" sz="2400" dirty="0">
                <a:latin typeface="Adobe 繁黑體 Std B" pitchFamily="34" charset="-120"/>
                <a:ea typeface="Adobe 繁黑體 Std B" pitchFamily="34" charset="-120"/>
              </a:rPr>
              <a:t>8 這律法書不可離開你的口，總要晝夜思想，好使你謹守遵行這書上所寫的一切話。如此，你的道路就可以亨通，凡事順利。 </a:t>
            </a:r>
            <a:endParaRPr lang="en-US" altLang="zh-TW" sz="2400" dirty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zh-HK" sz="2400" dirty="0">
                <a:latin typeface="Adobe 繁黑體 Std B" pitchFamily="34" charset="-120"/>
                <a:ea typeface="Adobe 繁黑體 Std B" pitchFamily="34" charset="-120"/>
              </a:rPr>
              <a:t>9 我豈沒有吩咐你麼？你</a:t>
            </a:r>
            <a:r>
              <a:rPr lang="zh-TW" altLang="zh-HK" sz="2400" dirty="0">
                <a:solidFill>
                  <a:schemeClr val="bg2">
                    <a:lumMod val="50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當剛強壯膽</a:t>
            </a:r>
            <a:r>
              <a:rPr lang="zh-TW" altLang="zh-HK" sz="2400" dirty="0">
                <a:latin typeface="Adobe 繁黑體 Std B" pitchFamily="34" charset="-120"/>
                <a:ea typeface="Adobe 繁黑體 Std B" pitchFamily="34" charset="-120"/>
              </a:rPr>
              <a:t>！</a:t>
            </a:r>
            <a:r>
              <a:rPr lang="zh-TW" altLang="zh-HK" sz="2400" dirty="0">
                <a:solidFill>
                  <a:schemeClr val="bg2">
                    <a:lumMod val="50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不要懼怕，也不要驚惶</a:t>
            </a:r>
            <a:r>
              <a:rPr lang="zh-TW" altLang="zh-HK" sz="2400" dirty="0">
                <a:latin typeface="Adobe 繁黑體 Std B" pitchFamily="34" charset="-120"/>
                <a:ea typeface="Adobe 繁黑體 Std B" pitchFamily="34" charset="-120"/>
              </a:rPr>
              <a:t>；因為你無論往那裡去，耶和華─你的　神必與你同在。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5" t="20091" r="6449" b="28451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209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213" name="Picture 13" descr="exodus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2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5214" name="Oval 14"/>
          <p:cNvSpPr>
            <a:spLocks noChangeAspect="1" noChangeArrowheads="1"/>
          </p:cNvSpPr>
          <p:nvPr/>
        </p:nvSpPr>
        <p:spPr bwMode="auto">
          <a:xfrm>
            <a:off x="5192713" y="4312444"/>
            <a:ext cx="125412" cy="9286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435215" name="AutoShape 15"/>
          <p:cNvSpPr>
            <a:spLocks noChangeAspect="1" noChangeArrowheads="1"/>
          </p:cNvSpPr>
          <p:nvPr/>
        </p:nvSpPr>
        <p:spPr bwMode="auto">
          <a:xfrm>
            <a:off x="3881439" y="3918347"/>
            <a:ext cx="993775" cy="628650"/>
          </a:xfrm>
          <a:prstGeom prst="wedgeRectCallout">
            <a:avLst>
              <a:gd name="adj1" fmla="val 80829"/>
              <a:gd name="adj2" fmla="val 20074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Aft>
                <a:spcPct val="10000"/>
              </a:spcAft>
            </a:pPr>
            <a:r>
              <a:rPr kumimoji="1" lang="zh-TW" altLang="en-US" sz="2000">
                <a:ea typeface="SimHei" pitchFamily="49" charset="-122"/>
              </a:rPr>
              <a:t>加低斯</a:t>
            </a:r>
          </a:p>
          <a:p>
            <a:pPr algn="ctr">
              <a:spcAft>
                <a:spcPct val="10000"/>
              </a:spcAft>
            </a:pPr>
            <a:r>
              <a:rPr kumimoji="1" lang="zh-TW" altLang="en-US" sz="2000">
                <a:ea typeface="SimHei" pitchFamily="49" charset="-122"/>
              </a:rPr>
              <a:t>巴尼亞</a:t>
            </a:r>
          </a:p>
        </p:txBody>
      </p:sp>
      <p:sp>
        <p:nvSpPr>
          <p:cNvPr id="435217" name="Rectangle 17" descr="Parchment"/>
          <p:cNvSpPr>
            <a:spLocks noChangeArrowheads="1"/>
          </p:cNvSpPr>
          <p:nvPr/>
        </p:nvSpPr>
        <p:spPr bwMode="auto">
          <a:xfrm>
            <a:off x="-6449" y="-6375"/>
            <a:ext cx="4572000" cy="3608437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435216" name="Rectangle 16"/>
          <p:cNvSpPr>
            <a:spLocks noChangeArrowheads="1"/>
          </p:cNvSpPr>
          <p:nvPr/>
        </p:nvSpPr>
        <p:spPr bwMode="auto">
          <a:xfrm>
            <a:off x="323528" y="987574"/>
            <a:ext cx="38481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ct val="30000"/>
              </a:spcAft>
            </a:pPr>
            <a:r>
              <a:rPr lang="zh-TW" altLang="en-US" sz="2000" dirty="0">
                <a:latin typeface="SimHei" pitchFamily="49" charset="-122"/>
                <a:ea typeface="SimHei" pitchFamily="49" charset="-122"/>
              </a:rPr>
              <a:t>「</a:t>
            </a:r>
            <a:r>
              <a:rPr lang="zh-TW" altLang="en-US" sz="2000" dirty="0">
                <a:solidFill>
                  <a:schemeClr val="bg2">
                    <a:lumMod val="50000"/>
                  </a:schemeClr>
                </a:solidFill>
                <a:latin typeface="SimHei" pitchFamily="49" charset="-122"/>
                <a:ea typeface="SimHei" pitchFamily="49" charset="-122"/>
              </a:rPr>
              <a:t>然而</a:t>
            </a:r>
            <a:r>
              <a:rPr lang="zh-TW" altLang="en-US" sz="2000" dirty="0">
                <a:latin typeface="SimHei" pitchFamily="49" charset="-122"/>
                <a:ea typeface="SimHei" pitchFamily="49" charset="-122"/>
              </a:rPr>
              <a:t>住那地的民強壯，城邑也堅固寬大，並且我們在那裡看見了亞衲族的人。亞瑪力人住在南地；赫人、耶布斯人、亞摩利人住在山地；迦南人住在海邊並約但河旁。」</a:t>
            </a:r>
            <a:r>
              <a:rPr lang="en-US" altLang="zh-TW" sz="2000" dirty="0">
                <a:solidFill>
                  <a:schemeClr val="accent5"/>
                </a:solidFill>
                <a:latin typeface="SimHei" pitchFamily="49" charset="-122"/>
                <a:ea typeface="SimHei" pitchFamily="49" charset="-122"/>
              </a:rPr>
              <a:t>(</a:t>
            </a:r>
            <a:r>
              <a:rPr lang="zh-TW" altLang="en-US" sz="2000" dirty="0">
                <a:solidFill>
                  <a:schemeClr val="accent5"/>
                </a:solidFill>
                <a:latin typeface="SimHei" pitchFamily="49" charset="-122"/>
                <a:ea typeface="SimHei" pitchFamily="49" charset="-122"/>
              </a:rPr>
              <a:t>民</a:t>
            </a:r>
            <a:r>
              <a:rPr lang="en-US" altLang="zh-TW" sz="2000" dirty="0">
                <a:solidFill>
                  <a:schemeClr val="accent5"/>
                </a:solidFill>
                <a:latin typeface="SimHei" pitchFamily="49" charset="-122"/>
                <a:ea typeface="SimHei" pitchFamily="49" charset="-122"/>
              </a:rPr>
              <a:t>13:28-29)</a:t>
            </a:r>
          </a:p>
        </p:txBody>
      </p:sp>
      <p:sp>
        <p:nvSpPr>
          <p:cNvPr id="435218" name="Oval 18"/>
          <p:cNvSpPr>
            <a:spLocks noChangeArrowheads="1"/>
          </p:cNvSpPr>
          <p:nvPr/>
        </p:nvSpPr>
        <p:spPr bwMode="auto">
          <a:xfrm>
            <a:off x="5105400" y="3486150"/>
            <a:ext cx="1524000" cy="571500"/>
          </a:xfrm>
          <a:prstGeom prst="ellipse">
            <a:avLst/>
          </a:prstGeom>
          <a:solidFill>
            <a:srgbClr val="A50021">
              <a:alpha val="8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000">
                <a:solidFill>
                  <a:schemeClr val="bg1"/>
                </a:solidFill>
                <a:ea typeface="SimHei" pitchFamily="49" charset="-122"/>
              </a:rPr>
              <a:t>亞瑪力人</a:t>
            </a:r>
          </a:p>
        </p:txBody>
      </p:sp>
      <p:sp>
        <p:nvSpPr>
          <p:cNvPr id="435219" name="Oval 19"/>
          <p:cNvSpPr>
            <a:spLocks noChangeArrowheads="1"/>
          </p:cNvSpPr>
          <p:nvPr/>
        </p:nvSpPr>
        <p:spPr bwMode="auto">
          <a:xfrm>
            <a:off x="6323013" y="1466850"/>
            <a:ext cx="762000" cy="753666"/>
          </a:xfrm>
          <a:prstGeom prst="ellipse">
            <a:avLst/>
          </a:prstGeom>
          <a:solidFill>
            <a:srgbClr val="660066">
              <a:alpha val="8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Aft>
                <a:spcPct val="10000"/>
              </a:spcAft>
            </a:pPr>
            <a:r>
              <a:rPr lang="zh-TW" altLang="en-US" sz="2000">
                <a:solidFill>
                  <a:schemeClr val="bg1"/>
                </a:solidFill>
                <a:ea typeface="SimHei" pitchFamily="49" charset="-122"/>
              </a:rPr>
              <a:t>亞摩</a:t>
            </a:r>
          </a:p>
          <a:p>
            <a:pPr algn="ctr">
              <a:spcAft>
                <a:spcPct val="10000"/>
              </a:spcAft>
            </a:pPr>
            <a:r>
              <a:rPr lang="zh-TW" altLang="en-US" sz="2000">
                <a:solidFill>
                  <a:schemeClr val="bg1"/>
                </a:solidFill>
                <a:ea typeface="SimHei" pitchFamily="49" charset="-122"/>
              </a:rPr>
              <a:t>利人</a:t>
            </a:r>
          </a:p>
        </p:txBody>
      </p:sp>
      <p:sp>
        <p:nvSpPr>
          <p:cNvPr id="435220" name="Oval 20"/>
          <p:cNvSpPr>
            <a:spLocks noChangeArrowheads="1"/>
          </p:cNvSpPr>
          <p:nvPr/>
        </p:nvSpPr>
        <p:spPr bwMode="auto">
          <a:xfrm rot="401754">
            <a:off x="5737225" y="1828800"/>
            <a:ext cx="457200" cy="1143000"/>
          </a:xfrm>
          <a:prstGeom prst="ellipse">
            <a:avLst/>
          </a:prstGeom>
          <a:solidFill>
            <a:srgbClr val="003366">
              <a:alpha val="8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000">
                <a:solidFill>
                  <a:schemeClr val="bg1"/>
                </a:solidFill>
                <a:ea typeface="SimHei" pitchFamily="49" charset="-122"/>
              </a:rPr>
              <a:t>迦</a:t>
            </a:r>
          </a:p>
          <a:p>
            <a:pPr algn="ctr"/>
            <a:r>
              <a:rPr lang="zh-TW" altLang="en-US" sz="2000">
                <a:solidFill>
                  <a:schemeClr val="bg1"/>
                </a:solidFill>
                <a:ea typeface="SimHei" pitchFamily="49" charset="-122"/>
              </a:rPr>
              <a:t>南</a:t>
            </a:r>
          </a:p>
          <a:p>
            <a:pPr algn="ctr"/>
            <a:r>
              <a:rPr lang="zh-TW" altLang="en-US" sz="2000">
                <a:solidFill>
                  <a:schemeClr val="bg1"/>
                </a:solidFill>
                <a:ea typeface="SimHei" pitchFamily="49" charset="-122"/>
              </a:rPr>
              <a:t>人</a:t>
            </a:r>
          </a:p>
        </p:txBody>
      </p:sp>
      <p:sp>
        <p:nvSpPr>
          <p:cNvPr id="435221" name="Oval 21"/>
          <p:cNvSpPr>
            <a:spLocks noChangeArrowheads="1"/>
          </p:cNvSpPr>
          <p:nvPr/>
        </p:nvSpPr>
        <p:spPr bwMode="auto">
          <a:xfrm>
            <a:off x="7097713" y="1226344"/>
            <a:ext cx="457200" cy="1143000"/>
          </a:xfrm>
          <a:prstGeom prst="ellipse">
            <a:avLst/>
          </a:prstGeom>
          <a:solidFill>
            <a:srgbClr val="003366">
              <a:alpha val="8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000">
                <a:solidFill>
                  <a:schemeClr val="bg1"/>
                </a:solidFill>
                <a:ea typeface="SimHei" pitchFamily="49" charset="-122"/>
              </a:rPr>
              <a:t>迦</a:t>
            </a:r>
          </a:p>
          <a:p>
            <a:pPr algn="ctr"/>
            <a:r>
              <a:rPr lang="zh-TW" altLang="en-US" sz="2000">
                <a:solidFill>
                  <a:schemeClr val="bg1"/>
                </a:solidFill>
                <a:ea typeface="SimHei" pitchFamily="49" charset="-122"/>
              </a:rPr>
              <a:t>南</a:t>
            </a:r>
          </a:p>
          <a:p>
            <a:pPr algn="ctr"/>
            <a:r>
              <a:rPr lang="zh-TW" altLang="en-US" sz="2000">
                <a:solidFill>
                  <a:schemeClr val="bg1"/>
                </a:solidFill>
                <a:ea typeface="SimHei" pitchFamily="49" charset="-122"/>
              </a:rPr>
              <a:t>人</a:t>
            </a:r>
          </a:p>
        </p:txBody>
      </p:sp>
      <p:sp>
        <p:nvSpPr>
          <p:cNvPr id="435222" name="Oval 22"/>
          <p:cNvSpPr>
            <a:spLocks noChangeArrowheads="1"/>
          </p:cNvSpPr>
          <p:nvPr/>
        </p:nvSpPr>
        <p:spPr bwMode="auto">
          <a:xfrm>
            <a:off x="6311900" y="2233613"/>
            <a:ext cx="762000" cy="632222"/>
          </a:xfrm>
          <a:prstGeom prst="ellipse">
            <a:avLst/>
          </a:prstGeom>
          <a:solidFill>
            <a:srgbClr val="663300">
              <a:alpha val="8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Aft>
                <a:spcPct val="10000"/>
              </a:spcAft>
            </a:pPr>
            <a:r>
              <a:rPr lang="zh-TW" altLang="en-US">
                <a:solidFill>
                  <a:schemeClr val="bg1"/>
                </a:solidFill>
                <a:ea typeface="SimHei" pitchFamily="49" charset="-122"/>
              </a:rPr>
              <a:t>耶布</a:t>
            </a:r>
          </a:p>
          <a:p>
            <a:pPr algn="ctr">
              <a:spcAft>
                <a:spcPct val="10000"/>
              </a:spcAft>
            </a:pPr>
            <a:r>
              <a:rPr lang="zh-TW" altLang="en-US">
                <a:solidFill>
                  <a:schemeClr val="bg1"/>
                </a:solidFill>
                <a:ea typeface="SimHei" pitchFamily="49" charset="-122"/>
              </a:rPr>
              <a:t>斯人</a:t>
            </a:r>
          </a:p>
        </p:txBody>
      </p:sp>
      <p:sp>
        <p:nvSpPr>
          <p:cNvPr id="435223" name="Oval 23"/>
          <p:cNvSpPr>
            <a:spLocks noChangeArrowheads="1"/>
          </p:cNvSpPr>
          <p:nvPr/>
        </p:nvSpPr>
        <p:spPr bwMode="auto">
          <a:xfrm>
            <a:off x="6132513" y="2844404"/>
            <a:ext cx="703262" cy="521494"/>
          </a:xfrm>
          <a:prstGeom prst="ellipse">
            <a:avLst/>
          </a:prstGeom>
          <a:solidFill>
            <a:srgbClr val="000000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Aft>
                <a:spcPct val="10000"/>
              </a:spcAft>
            </a:pPr>
            <a:r>
              <a:rPr lang="zh-TW" altLang="en-US" sz="2000">
                <a:solidFill>
                  <a:schemeClr val="bg1"/>
                </a:solidFill>
                <a:ea typeface="SimHei" pitchFamily="49" charset="-122"/>
              </a:rPr>
              <a:t>赫人</a:t>
            </a:r>
            <a:endParaRPr lang="zh-TW" altLang="en-US" sz="1000">
              <a:solidFill>
                <a:schemeClr val="bg1"/>
              </a:solidFill>
              <a:ea typeface="SimHei" pitchFamily="49" charset="-122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05" y="128109"/>
            <a:ext cx="2511345" cy="85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80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5217" grpId="0" animBg="1"/>
      <p:bldP spid="435216" grpId="0"/>
      <p:bldP spid="435218" grpId="0" animBg="1"/>
      <p:bldP spid="435219" grpId="0" animBg="1"/>
      <p:bldP spid="435220" grpId="0" animBg="1"/>
      <p:bldP spid="435221" grpId="0" animBg="1"/>
      <p:bldP spid="435222" grpId="0" animBg="1"/>
      <p:bldP spid="4352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/>
          <p:cNvSpPr/>
          <p:nvPr/>
        </p:nvSpPr>
        <p:spPr>
          <a:xfrm>
            <a:off x="755576" y="267494"/>
            <a:ext cx="2304256" cy="648072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accent5"/>
                </a:solidFill>
                <a:latin typeface="Adobe 繁黑體 Std B" pitchFamily="34" charset="-120"/>
                <a:ea typeface="Adobe 繁黑體 Std B" pitchFamily="34" charset="-120"/>
              </a:rPr>
              <a:t>向左右看</a:t>
            </a:r>
            <a:endParaRPr lang="zh-HK" altLang="en-US" sz="2800" b="1" dirty="0">
              <a:solidFill>
                <a:schemeClr val="accent5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10242" name="Picture 2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62" y="1059583"/>
            <a:ext cx="7762378" cy="4083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0" t="19534" r="5976" b="27512"/>
          <a:stretch/>
        </p:blipFill>
        <p:spPr bwMode="auto">
          <a:xfrm>
            <a:off x="0" y="-13345"/>
            <a:ext cx="9144000" cy="5156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297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330" name="Picture 2" descr="exodus map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1" r="11302"/>
          <a:stretch>
            <a:fillRect/>
          </a:stretch>
        </p:blipFill>
        <p:spPr bwMode="auto">
          <a:xfrm>
            <a:off x="0" y="1"/>
            <a:ext cx="5410200" cy="51470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5331" name="AutoShape 3"/>
          <p:cNvSpPr>
            <a:spLocks noChangeArrowheads="1"/>
          </p:cNvSpPr>
          <p:nvPr/>
        </p:nvSpPr>
        <p:spPr bwMode="auto">
          <a:xfrm>
            <a:off x="657226" y="641748"/>
            <a:ext cx="1196975" cy="582215"/>
          </a:xfrm>
          <a:prstGeom prst="wedgeRectCallout">
            <a:avLst>
              <a:gd name="adj1" fmla="val -22269"/>
              <a:gd name="adj2" fmla="val 104981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lnSpc>
                <a:spcPct val="120000"/>
              </a:lnSpc>
            </a:pPr>
            <a:r>
              <a:rPr kumimoji="1" lang="zh-TW" altLang="en-US">
                <a:ea typeface="SimHei" pitchFamily="49" charset="-122"/>
              </a:rPr>
              <a:t>巴力洗分</a:t>
            </a:r>
          </a:p>
          <a:p>
            <a:pPr algn="ctr">
              <a:lnSpc>
                <a:spcPct val="120000"/>
              </a:lnSpc>
            </a:pPr>
            <a:r>
              <a:rPr kumimoji="1" lang="zh-TW" altLang="en-US">
                <a:solidFill>
                  <a:srgbClr val="CC0000"/>
                </a:solidFill>
                <a:ea typeface="SimHei" pitchFamily="49" charset="-122"/>
              </a:rPr>
              <a:t>過紅海</a:t>
            </a:r>
          </a:p>
        </p:txBody>
      </p:sp>
      <p:sp>
        <p:nvSpPr>
          <p:cNvPr id="355332" name="AutoShape 4"/>
          <p:cNvSpPr>
            <a:spLocks noChangeArrowheads="1"/>
          </p:cNvSpPr>
          <p:nvPr/>
        </p:nvSpPr>
        <p:spPr bwMode="auto">
          <a:xfrm>
            <a:off x="827088" y="3012282"/>
            <a:ext cx="749300" cy="322660"/>
          </a:xfrm>
          <a:prstGeom prst="wedgeRectCallout">
            <a:avLst>
              <a:gd name="adj1" fmla="val 73958"/>
              <a:gd name="adj2" fmla="val 5468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kumimoji="1" lang="zh-TW" altLang="en-US">
                <a:ea typeface="SimHei" pitchFamily="49" charset="-122"/>
              </a:rPr>
              <a:t>瑪拉</a:t>
            </a:r>
          </a:p>
        </p:txBody>
      </p:sp>
      <p:sp>
        <p:nvSpPr>
          <p:cNvPr id="355333" name="AutoShape 5"/>
          <p:cNvSpPr>
            <a:spLocks noChangeArrowheads="1"/>
          </p:cNvSpPr>
          <p:nvPr/>
        </p:nvSpPr>
        <p:spPr bwMode="auto">
          <a:xfrm>
            <a:off x="2400301" y="2832497"/>
            <a:ext cx="1196975" cy="585788"/>
          </a:xfrm>
          <a:prstGeom prst="wedgeRectCallout">
            <a:avLst>
              <a:gd name="adj1" fmla="val -39787"/>
              <a:gd name="adj2" fmla="val 85366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lnSpc>
                <a:spcPct val="120000"/>
              </a:lnSpc>
            </a:pPr>
            <a:r>
              <a:rPr kumimoji="1" lang="zh-TW" altLang="en-US">
                <a:ea typeface="SimHei" pitchFamily="49" charset="-122"/>
              </a:rPr>
              <a:t>汛的曠野</a:t>
            </a:r>
          </a:p>
          <a:p>
            <a:pPr algn="ctr">
              <a:lnSpc>
                <a:spcPct val="120000"/>
              </a:lnSpc>
            </a:pPr>
            <a:r>
              <a:rPr kumimoji="1" lang="zh-TW" altLang="en-US">
                <a:solidFill>
                  <a:srgbClr val="CC0000"/>
                </a:solidFill>
                <a:ea typeface="SimHei" pitchFamily="49" charset="-122"/>
              </a:rPr>
              <a:t>降嗎哪</a:t>
            </a:r>
          </a:p>
        </p:txBody>
      </p:sp>
      <p:sp>
        <p:nvSpPr>
          <p:cNvPr id="355334" name="AutoShape 6"/>
          <p:cNvSpPr>
            <a:spLocks noChangeArrowheads="1"/>
          </p:cNvSpPr>
          <p:nvPr/>
        </p:nvSpPr>
        <p:spPr bwMode="auto">
          <a:xfrm>
            <a:off x="1295401" y="3799285"/>
            <a:ext cx="1177925" cy="601265"/>
          </a:xfrm>
          <a:prstGeom prst="wedgeRectCallout">
            <a:avLst>
              <a:gd name="adj1" fmla="val 89620"/>
              <a:gd name="adj2" fmla="val 5444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lnSpc>
                <a:spcPct val="120000"/>
              </a:lnSpc>
            </a:pPr>
            <a:r>
              <a:rPr kumimoji="1" lang="zh-TW" altLang="en-US">
                <a:ea typeface="SimHei" pitchFamily="49" charset="-122"/>
              </a:rPr>
              <a:t>利非訂</a:t>
            </a:r>
          </a:p>
          <a:p>
            <a:pPr algn="ctr">
              <a:lnSpc>
                <a:spcPct val="120000"/>
              </a:lnSpc>
            </a:pPr>
            <a:r>
              <a:rPr kumimoji="1" lang="zh-TW" altLang="en-US">
                <a:solidFill>
                  <a:srgbClr val="CC0000"/>
                </a:solidFill>
                <a:ea typeface="SimHei" pitchFamily="49" charset="-122"/>
              </a:rPr>
              <a:t>磐石出水</a:t>
            </a:r>
          </a:p>
        </p:txBody>
      </p:sp>
      <p:sp>
        <p:nvSpPr>
          <p:cNvPr id="355335" name="Freeform 7"/>
          <p:cNvSpPr>
            <a:spLocks/>
          </p:cNvSpPr>
          <p:nvPr/>
        </p:nvSpPr>
        <p:spPr bwMode="auto">
          <a:xfrm>
            <a:off x="3017838" y="1279922"/>
            <a:ext cx="2189162" cy="670322"/>
          </a:xfrm>
          <a:custGeom>
            <a:avLst/>
            <a:gdLst>
              <a:gd name="T0" fmla="*/ 0 w 1379"/>
              <a:gd name="T1" fmla="*/ 0 h 563"/>
              <a:gd name="T2" fmla="*/ 13 w 1379"/>
              <a:gd name="T3" fmla="*/ 55 h 563"/>
              <a:gd name="T4" fmla="*/ 77 w 1379"/>
              <a:gd name="T5" fmla="*/ 141 h 563"/>
              <a:gd name="T6" fmla="*/ 218 w 1379"/>
              <a:gd name="T7" fmla="*/ 253 h 563"/>
              <a:gd name="T8" fmla="*/ 266 w 1379"/>
              <a:gd name="T9" fmla="*/ 314 h 563"/>
              <a:gd name="T10" fmla="*/ 362 w 1379"/>
              <a:gd name="T11" fmla="*/ 333 h 563"/>
              <a:gd name="T12" fmla="*/ 423 w 1379"/>
              <a:gd name="T13" fmla="*/ 435 h 563"/>
              <a:gd name="T14" fmla="*/ 506 w 1379"/>
              <a:gd name="T15" fmla="*/ 531 h 563"/>
              <a:gd name="T16" fmla="*/ 730 w 1379"/>
              <a:gd name="T17" fmla="*/ 538 h 563"/>
              <a:gd name="T18" fmla="*/ 922 w 1379"/>
              <a:gd name="T19" fmla="*/ 381 h 563"/>
              <a:gd name="T20" fmla="*/ 970 w 1379"/>
              <a:gd name="T21" fmla="*/ 307 h 563"/>
              <a:gd name="T22" fmla="*/ 1156 w 1379"/>
              <a:gd name="T23" fmla="*/ 237 h 563"/>
              <a:gd name="T24" fmla="*/ 1271 w 1379"/>
              <a:gd name="T25" fmla="*/ 176 h 563"/>
              <a:gd name="T26" fmla="*/ 1367 w 1379"/>
              <a:gd name="T27" fmla="*/ 122 h 563"/>
              <a:gd name="T28" fmla="*/ 1344 w 1379"/>
              <a:gd name="T29" fmla="*/ 48 h 5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79" h="563">
                <a:moveTo>
                  <a:pt x="0" y="0"/>
                </a:moveTo>
                <a:cubicBezTo>
                  <a:pt x="0" y="16"/>
                  <a:pt x="0" y="32"/>
                  <a:pt x="13" y="55"/>
                </a:cubicBezTo>
                <a:cubicBezTo>
                  <a:pt x="26" y="78"/>
                  <a:pt x="43" y="108"/>
                  <a:pt x="77" y="141"/>
                </a:cubicBezTo>
                <a:cubicBezTo>
                  <a:pt x="111" y="174"/>
                  <a:pt x="186" y="224"/>
                  <a:pt x="218" y="253"/>
                </a:cubicBezTo>
                <a:cubicBezTo>
                  <a:pt x="250" y="282"/>
                  <a:pt x="242" y="301"/>
                  <a:pt x="266" y="314"/>
                </a:cubicBezTo>
                <a:cubicBezTo>
                  <a:pt x="290" y="327"/>
                  <a:pt x="336" y="313"/>
                  <a:pt x="362" y="333"/>
                </a:cubicBezTo>
                <a:cubicBezTo>
                  <a:pt x="388" y="353"/>
                  <a:pt x="399" y="402"/>
                  <a:pt x="423" y="435"/>
                </a:cubicBezTo>
                <a:cubicBezTo>
                  <a:pt x="447" y="468"/>
                  <a:pt x="455" y="514"/>
                  <a:pt x="506" y="531"/>
                </a:cubicBezTo>
                <a:cubicBezTo>
                  <a:pt x="557" y="548"/>
                  <a:pt x="661" y="563"/>
                  <a:pt x="730" y="538"/>
                </a:cubicBezTo>
                <a:cubicBezTo>
                  <a:pt x="799" y="513"/>
                  <a:pt x="882" y="419"/>
                  <a:pt x="922" y="381"/>
                </a:cubicBezTo>
                <a:cubicBezTo>
                  <a:pt x="962" y="343"/>
                  <a:pt x="931" y="331"/>
                  <a:pt x="970" y="307"/>
                </a:cubicBezTo>
                <a:cubicBezTo>
                  <a:pt x="1009" y="283"/>
                  <a:pt x="1106" y="259"/>
                  <a:pt x="1156" y="237"/>
                </a:cubicBezTo>
                <a:cubicBezTo>
                  <a:pt x="1206" y="215"/>
                  <a:pt x="1236" y="195"/>
                  <a:pt x="1271" y="176"/>
                </a:cubicBezTo>
                <a:cubicBezTo>
                  <a:pt x="1306" y="157"/>
                  <a:pt x="1355" y="143"/>
                  <a:pt x="1367" y="122"/>
                </a:cubicBezTo>
                <a:cubicBezTo>
                  <a:pt x="1379" y="101"/>
                  <a:pt x="1348" y="61"/>
                  <a:pt x="1344" y="48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355336" name="Oval 8"/>
          <p:cNvSpPr>
            <a:spLocks noChangeArrowheads="1"/>
          </p:cNvSpPr>
          <p:nvPr/>
        </p:nvSpPr>
        <p:spPr bwMode="auto">
          <a:xfrm>
            <a:off x="3779839" y="1809750"/>
            <a:ext cx="96837" cy="809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355337" name="AutoShape 9"/>
          <p:cNvSpPr>
            <a:spLocks noChangeArrowheads="1"/>
          </p:cNvSpPr>
          <p:nvPr/>
        </p:nvSpPr>
        <p:spPr bwMode="auto">
          <a:xfrm>
            <a:off x="2414588" y="1654969"/>
            <a:ext cx="914400" cy="470297"/>
          </a:xfrm>
          <a:prstGeom prst="wedgeRectCallout">
            <a:avLst>
              <a:gd name="adj1" fmla="val 97745"/>
              <a:gd name="adj2" fmla="val -10759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kumimoji="1" lang="zh-TW" altLang="en-US">
                <a:ea typeface="SimHei" pitchFamily="49" charset="-122"/>
              </a:rPr>
              <a:t>加低斯</a:t>
            </a:r>
          </a:p>
          <a:p>
            <a:pPr algn="ctr"/>
            <a:r>
              <a:rPr kumimoji="1" lang="zh-TW" altLang="en-US">
                <a:ea typeface="SimHei" pitchFamily="49" charset="-122"/>
              </a:rPr>
              <a:t>巴尼亞</a:t>
            </a:r>
          </a:p>
        </p:txBody>
      </p:sp>
      <p:sp>
        <p:nvSpPr>
          <p:cNvPr id="355338" name="Text Box 10"/>
          <p:cNvSpPr txBox="1">
            <a:spLocks noChangeArrowheads="1"/>
          </p:cNvSpPr>
          <p:nvPr/>
        </p:nvSpPr>
        <p:spPr bwMode="auto">
          <a:xfrm>
            <a:off x="5634038" y="811679"/>
            <a:ext cx="3070071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140000"/>
              </a:lnSpc>
              <a:buFontTx/>
              <a:buAutoNum type="arabicPeriod"/>
            </a:pPr>
            <a:r>
              <a:rPr kumimoji="1" lang="zh-TW" altLang="en-US" dirty="0">
                <a:latin typeface="SimHei" pitchFamily="49" charset="-122"/>
                <a:ea typeface="SimHei" pitchFamily="49" charset="-122"/>
              </a:rPr>
              <a:t>紅海</a:t>
            </a:r>
            <a:r>
              <a:rPr kumimoji="1" lang="en-US" altLang="zh-TW" dirty="0">
                <a:solidFill>
                  <a:srgbClr val="C00000"/>
                </a:solidFill>
                <a:latin typeface="SimHei" pitchFamily="49" charset="-122"/>
                <a:ea typeface="SimHei" pitchFamily="49" charset="-122"/>
              </a:rPr>
              <a:t>(</a:t>
            </a:r>
            <a:r>
              <a:rPr kumimoji="1" lang="zh-TW" altLang="en-US" dirty="0">
                <a:solidFill>
                  <a:srgbClr val="C00000"/>
                </a:solidFill>
                <a:latin typeface="SimHei" pitchFamily="49" charset="-122"/>
                <a:ea typeface="SimHei" pitchFamily="49" charset="-122"/>
              </a:rPr>
              <a:t>出</a:t>
            </a:r>
            <a:r>
              <a:rPr kumimoji="1" lang="en-US" altLang="zh-TW" dirty="0">
                <a:solidFill>
                  <a:srgbClr val="C00000"/>
                </a:solidFill>
                <a:latin typeface="SimHei" pitchFamily="49" charset="-122"/>
                <a:ea typeface="SimHei" pitchFamily="49" charset="-122"/>
              </a:rPr>
              <a:t>14:11-12)</a:t>
            </a:r>
          </a:p>
          <a:p>
            <a:pPr>
              <a:lnSpc>
                <a:spcPct val="140000"/>
              </a:lnSpc>
              <a:buFontTx/>
              <a:buAutoNum type="arabicPeriod"/>
            </a:pPr>
            <a:r>
              <a:rPr kumimoji="1" lang="zh-TW" altLang="en-US" dirty="0">
                <a:latin typeface="SimHei" pitchFamily="49" charset="-122"/>
                <a:ea typeface="SimHei" pitchFamily="49" charset="-122"/>
              </a:rPr>
              <a:t>埋怨水苦</a:t>
            </a:r>
            <a:r>
              <a:rPr kumimoji="1" lang="en-US" altLang="zh-TW" dirty="0">
                <a:solidFill>
                  <a:srgbClr val="C00000"/>
                </a:solidFill>
                <a:latin typeface="SimHei" pitchFamily="49" charset="-122"/>
                <a:ea typeface="SimHei" pitchFamily="49" charset="-122"/>
              </a:rPr>
              <a:t>(</a:t>
            </a:r>
            <a:r>
              <a:rPr kumimoji="1" lang="zh-TW" altLang="en-US" dirty="0">
                <a:solidFill>
                  <a:srgbClr val="C00000"/>
                </a:solidFill>
                <a:latin typeface="SimHei" pitchFamily="49" charset="-122"/>
                <a:ea typeface="SimHei" pitchFamily="49" charset="-122"/>
              </a:rPr>
              <a:t>出</a:t>
            </a:r>
            <a:r>
              <a:rPr kumimoji="1" lang="en-US" altLang="zh-TW" dirty="0">
                <a:solidFill>
                  <a:srgbClr val="C00000"/>
                </a:solidFill>
                <a:latin typeface="SimHei" pitchFamily="49" charset="-122"/>
                <a:ea typeface="SimHei" pitchFamily="49" charset="-122"/>
              </a:rPr>
              <a:t>15:23-24)</a:t>
            </a:r>
          </a:p>
          <a:p>
            <a:pPr>
              <a:lnSpc>
                <a:spcPct val="140000"/>
              </a:lnSpc>
              <a:buFontTx/>
              <a:buAutoNum type="arabicPeriod"/>
            </a:pPr>
            <a:r>
              <a:rPr kumimoji="1" lang="zh-TW" altLang="en-US" dirty="0">
                <a:latin typeface="SimHei" pitchFamily="49" charset="-122"/>
                <a:ea typeface="SimHei" pitchFamily="49" charset="-122"/>
              </a:rPr>
              <a:t>埋怨無食</a:t>
            </a:r>
            <a:r>
              <a:rPr kumimoji="1" lang="en-US" altLang="zh-TW" dirty="0">
                <a:solidFill>
                  <a:srgbClr val="C00000"/>
                </a:solidFill>
                <a:latin typeface="SimHei" pitchFamily="49" charset="-122"/>
                <a:ea typeface="SimHei" pitchFamily="49" charset="-122"/>
              </a:rPr>
              <a:t>(</a:t>
            </a:r>
            <a:r>
              <a:rPr kumimoji="1" lang="zh-TW" altLang="en-US" dirty="0">
                <a:solidFill>
                  <a:srgbClr val="C00000"/>
                </a:solidFill>
                <a:latin typeface="SimHei" pitchFamily="49" charset="-122"/>
                <a:ea typeface="SimHei" pitchFamily="49" charset="-122"/>
              </a:rPr>
              <a:t>出</a:t>
            </a:r>
            <a:r>
              <a:rPr kumimoji="1" lang="en-US" altLang="zh-TW" dirty="0">
                <a:solidFill>
                  <a:srgbClr val="C00000"/>
                </a:solidFill>
                <a:latin typeface="SimHei" pitchFamily="49" charset="-122"/>
                <a:ea typeface="SimHei" pitchFamily="49" charset="-122"/>
              </a:rPr>
              <a:t>16:2)</a:t>
            </a:r>
          </a:p>
          <a:p>
            <a:pPr>
              <a:lnSpc>
                <a:spcPct val="140000"/>
              </a:lnSpc>
              <a:buFontTx/>
              <a:buAutoNum type="arabicPeriod"/>
            </a:pPr>
            <a:r>
              <a:rPr kumimoji="1" lang="zh-TW" altLang="en-US" dirty="0">
                <a:latin typeface="SimHei" pitchFamily="49" charset="-122"/>
                <a:ea typeface="SimHei" pitchFamily="49" charset="-122"/>
              </a:rPr>
              <a:t>存嗎哪至翌日</a:t>
            </a:r>
            <a:r>
              <a:rPr kumimoji="1" lang="en-US" altLang="zh-TW" dirty="0">
                <a:solidFill>
                  <a:srgbClr val="C00000"/>
                </a:solidFill>
                <a:latin typeface="SimHei" pitchFamily="49" charset="-122"/>
                <a:ea typeface="SimHei" pitchFamily="49" charset="-122"/>
              </a:rPr>
              <a:t>(</a:t>
            </a:r>
            <a:r>
              <a:rPr kumimoji="1" lang="zh-TW" altLang="en-US" dirty="0">
                <a:solidFill>
                  <a:srgbClr val="C00000"/>
                </a:solidFill>
                <a:latin typeface="SimHei" pitchFamily="49" charset="-122"/>
                <a:ea typeface="SimHei" pitchFamily="49" charset="-122"/>
              </a:rPr>
              <a:t>出</a:t>
            </a:r>
            <a:r>
              <a:rPr kumimoji="1" lang="en-US" altLang="zh-TW" dirty="0">
                <a:solidFill>
                  <a:srgbClr val="C00000"/>
                </a:solidFill>
                <a:latin typeface="SimHei" pitchFamily="49" charset="-122"/>
                <a:ea typeface="SimHei" pitchFamily="49" charset="-122"/>
              </a:rPr>
              <a:t>16:20)</a:t>
            </a:r>
          </a:p>
          <a:p>
            <a:pPr>
              <a:lnSpc>
                <a:spcPct val="140000"/>
              </a:lnSpc>
              <a:buFontTx/>
              <a:buAutoNum type="arabicPeriod"/>
            </a:pPr>
            <a:r>
              <a:rPr kumimoji="1" lang="zh-TW" altLang="en-US" dirty="0">
                <a:latin typeface="SimHei" pitchFamily="49" charset="-122"/>
                <a:ea typeface="SimHei" pitchFamily="49" charset="-122"/>
              </a:rPr>
              <a:t>安息日撿嗎哪</a:t>
            </a:r>
            <a:r>
              <a:rPr kumimoji="1" lang="en-US" altLang="zh-TW" dirty="0">
                <a:solidFill>
                  <a:srgbClr val="C00000"/>
                </a:solidFill>
                <a:latin typeface="SimHei" pitchFamily="49" charset="-122"/>
                <a:ea typeface="SimHei" pitchFamily="49" charset="-122"/>
              </a:rPr>
              <a:t>(</a:t>
            </a:r>
            <a:r>
              <a:rPr kumimoji="1" lang="zh-TW" altLang="en-US" dirty="0">
                <a:solidFill>
                  <a:srgbClr val="C00000"/>
                </a:solidFill>
                <a:latin typeface="SimHei" pitchFamily="49" charset="-122"/>
                <a:ea typeface="SimHei" pitchFamily="49" charset="-122"/>
              </a:rPr>
              <a:t>出</a:t>
            </a:r>
            <a:r>
              <a:rPr kumimoji="1" lang="en-US" altLang="zh-TW" dirty="0">
                <a:solidFill>
                  <a:srgbClr val="C00000"/>
                </a:solidFill>
                <a:latin typeface="SimHei" pitchFamily="49" charset="-122"/>
                <a:ea typeface="SimHei" pitchFamily="49" charset="-122"/>
              </a:rPr>
              <a:t>16:27)</a:t>
            </a:r>
          </a:p>
          <a:p>
            <a:pPr>
              <a:lnSpc>
                <a:spcPct val="140000"/>
              </a:lnSpc>
              <a:buFontTx/>
              <a:buAutoNum type="arabicPeriod"/>
            </a:pPr>
            <a:r>
              <a:rPr kumimoji="1" lang="zh-TW" altLang="en-US" dirty="0">
                <a:latin typeface="SimHei" pitchFamily="49" charset="-122"/>
                <a:ea typeface="SimHei" pitchFamily="49" charset="-122"/>
              </a:rPr>
              <a:t>埋怨無水</a:t>
            </a:r>
            <a:r>
              <a:rPr kumimoji="1" lang="en-US" altLang="zh-TW" dirty="0">
                <a:solidFill>
                  <a:srgbClr val="C00000"/>
                </a:solidFill>
                <a:latin typeface="SimHei" pitchFamily="49" charset="-122"/>
                <a:ea typeface="SimHei" pitchFamily="49" charset="-122"/>
              </a:rPr>
              <a:t>(</a:t>
            </a:r>
            <a:r>
              <a:rPr kumimoji="1" lang="zh-TW" altLang="en-US" dirty="0">
                <a:solidFill>
                  <a:srgbClr val="C00000"/>
                </a:solidFill>
                <a:latin typeface="SimHei" pitchFamily="49" charset="-122"/>
                <a:ea typeface="SimHei" pitchFamily="49" charset="-122"/>
              </a:rPr>
              <a:t>出</a:t>
            </a:r>
            <a:r>
              <a:rPr kumimoji="1" lang="en-US" altLang="zh-TW" dirty="0">
                <a:solidFill>
                  <a:srgbClr val="C00000"/>
                </a:solidFill>
                <a:latin typeface="SimHei" pitchFamily="49" charset="-122"/>
                <a:ea typeface="SimHei" pitchFamily="49" charset="-122"/>
              </a:rPr>
              <a:t>17:1-3)</a:t>
            </a:r>
          </a:p>
          <a:p>
            <a:pPr>
              <a:lnSpc>
                <a:spcPct val="140000"/>
              </a:lnSpc>
              <a:buFontTx/>
              <a:buAutoNum type="arabicPeriod"/>
            </a:pPr>
            <a:r>
              <a:rPr kumimoji="1" lang="zh-TW" altLang="en-US" dirty="0">
                <a:latin typeface="SimHei" pitchFamily="49" charset="-122"/>
                <a:ea typeface="SimHei" pitchFamily="49" charset="-122"/>
              </a:rPr>
              <a:t>拜金牛</a:t>
            </a:r>
            <a:r>
              <a:rPr kumimoji="1" lang="en-US" altLang="zh-TW" dirty="0">
                <a:solidFill>
                  <a:srgbClr val="C00000"/>
                </a:solidFill>
                <a:latin typeface="SimHei" pitchFamily="49" charset="-122"/>
                <a:ea typeface="SimHei" pitchFamily="49" charset="-122"/>
              </a:rPr>
              <a:t>(</a:t>
            </a:r>
            <a:r>
              <a:rPr kumimoji="1" lang="zh-TW" altLang="en-US" dirty="0">
                <a:solidFill>
                  <a:srgbClr val="C00000"/>
                </a:solidFill>
                <a:latin typeface="SimHei" pitchFamily="49" charset="-122"/>
                <a:ea typeface="SimHei" pitchFamily="49" charset="-122"/>
              </a:rPr>
              <a:t>出</a:t>
            </a:r>
            <a:r>
              <a:rPr kumimoji="1" lang="en-US" altLang="zh-TW" dirty="0">
                <a:solidFill>
                  <a:srgbClr val="C00000"/>
                </a:solidFill>
                <a:latin typeface="SimHei" pitchFamily="49" charset="-122"/>
                <a:ea typeface="SimHei" pitchFamily="49" charset="-122"/>
              </a:rPr>
              <a:t>32:7)</a:t>
            </a:r>
          </a:p>
          <a:p>
            <a:pPr>
              <a:lnSpc>
                <a:spcPct val="140000"/>
              </a:lnSpc>
              <a:buFontTx/>
              <a:buAutoNum type="arabicPeriod"/>
            </a:pPr>
            <a:r>
              <a:rPr kumimoji="1" lang="zh-TW" altLang="en-US" dirty="0">
                <a:latin typeface="SimHei" pitchFamily="49" charset="-122"/>
                <a:ea typeface="SimHei" pitchFamily="49" charset="-122"/>
              </a:rPr>
              <a:t>發怨言</a:t>
            </a:r>
            <a:r>
              <a:rPr kumimoji="1" lang="en-US" altLang="zh-TW" dirty="0">
                <a:solidFill>
                  <a:srgbClr val="C00000"/>
                </a:solidFill>
                <a:latin typeface="SimHei" pitchFamily="49" charset="-122"/>
                <a:ea typeface="SimHei" pitchFamily="49" charset="-122"/>
              </a:rPr>
              <a:t>(</a:t>
            </a:r>
            <a:r>
              <a:rPr kumimoji="1" lang="zh-TW" altLang="en-US" dirty="0">
                <a:solidFill>
                  <a:srgbClr val="C00000"/>
                </a:solidFill>
                <a:latin typeface="SimHei" pitchFamily="49" charset="-122"/>
                <a:ea typeface="SimHei" pitchFamily="49" charset="-122"/>
              </a:rPr>
              <a:t>民</a:t>
            </a:r>
            <a:r>
              <a:rPr kumimoji="1" lang="en-US" altLang="zh-TW" dirty="0">
                <a:solidFill>
                  <a:srgbClr val="C00000"/>
                </a:solidFill>
                <a:latin typeface="SimHei" pitchFamily="49" charset="-122"/>
                <a:ea typeface="SimHei" pitchFamily="49" charset="-122"/>
              </a:rPr>
              <a:t>11:1-3)</a:t>
            </a:r>
          </a:p>
          <a:p>
            <a:pPr>
              <a:lnSpc>
                <a:spcPct val="140000"/>
              </a:lnSpc>
              <a:buFontTx/>
              <a:buAutoNum type="arabicPeriod"/>
            </a:pPr>
            <a:r>
              <a:rPr kumimoji="1" lang="zh-TW" altLang="en-US" dirty="0">
                <a:latin typeface="SimHei" pitchFamily="49" charset="-122"/>
                <a:ea typeface="SimHei" pitchFamily="49" charset="-122"/>
              </a:rPr>
              <a:t>埋怨嗎哪淡薄</a:t>
            </a:r>
            <a:r>
              <a:rPr kumimoji="1" lang="en-US" altLang="zh-TW" dirty="0">
                <a:solidFill>
                  <a:srgbClr val="C00000"/>
                </a:solidFill>
                <a:latin typeface="SimHei" pitchFamily="49" charset="-122"/>
                <a:ea typeface="SimHei" pitchFamily="49" charset="-122"/>
              </a:rPr>
              <a:t>(</a:t>
            </a:r>
            <a:r>
              <a:rPr kumimoji="1" lang="zh-TW" altLang="en-US" dirty="0">
                <a:solidFill>
                  <a:srgbClr val="C00000"/>
                </a:solidFill>
                <a:latin typeface="SimHei" pitchFamily="49" charset="-122"/>
                <a:ea typeface="SimHei" pitchFamily="49" charset="-122"/>
              </a:rPr>
              <a:t>民</a:t>
            </a:r>
            <a:r>
              <a:rPr kumimoji="1" lang="en-US" altLang="zh-TW" dirty="0">
                <a:solidFill>
                  <a:srgbClr val="C00000"/>
                </a:solidFill>
                <a:latin typeface="SimHei" pitchFamily="49" charset="-122"/>
                <a:ea typeface="SimHei" pitchFamily="49" charset="-122"/>
              </a:rPr>
              <a:t>11:4-6)</a:t>
            </a:r>
          </a:p>
          <a:p>
            <a:pPr>
              <a:lnSpc>
                <a:spcPct val="140000"/>
              </a:lnSpc>
              <a:buFontTx/>
              <a:buAutoNum type="arabicPeriod"/>
            </a:pPr>
            <a:r>
              <a:rPr kumimoji="1" lang="zh-TW" altLang="en-US" dirty="0">
                <a:latin typeface="SimHei" pitchFamily="49" charset="-122"/>
                <a:ea typeface="SimHei" pitchFamily="49" charset="-122"/>
              </a:rPr>
              <a:t>拒入迦南</a:t>
            </a:r>
            <a:r>
              <a:rPr kumimoji="1" lang="en-US" altLang="zh-TW" dirty="0">
                <a:solidFill>
                  <a:srgbClr val="C00000"/>
                </a:solidFill>
                <a:latin typeface="SimHei" pitchFamily="49" charset="-122"/>
                <a:ea typeface="SimHei" pitchFamily="49" charset="-122"/>
              </a:rPr>
              <a:t>(</a:t>
            </a:r>
            <a:r>
              <a:rPr kumimoji="1" lang="zh-TW" altLang="en-US" dirty="0">
                <a:solidFill>
                  <a:srgbClr val="C00000"/>
                </a:solidFill>
                <a:latin typeface="SimHei" pitchFamily="49" charset="-122"/>
                <a:ea typeface="SimHei" pitchFamily="49" charset="-122"/>
              </a:rPr>
              <a:t>民</a:t>
            </a:r>
            <a:r>
              <a:rPr kumimoji="1" lang="en-US" altLang="zh-TW" dirty="0">
                <a:solidFill>
                  <a:srgbClr val="C00000"/>
                </a:solidFill>
                <a:latin typeface="SimHei" pitchFamily="49" charset="-122"/>
                <a:ea typeface="SimHei" pitchFamily="49" charset="-122"/>
              </a:rPr>
              <a:t>14)</a:t>
            </a:r>
          </a:p>
        </p:txBody>
      </p:sp>
      <p:sp>
        <p:nvSpPr>
          <p:cNvPr id="355339" name="AutoShape 11"/>
          <p:cNvSpPr>
            <a:spLocks noChangeArrowheads="1"/>
          </p:cNvSpPr>
          <p:nvPr/>
        </p:nvSpPr>
        <p:spPr bwMode="auto">
          <a:xfrm>
            <a:off x="4191000" y="3829050"/>
            <a:ext cx="960438" cy="506016"/>
          </a:xfrm>
          <a:prstGeom prst="wedgeRectCallout">
            <a:avLst>
              <a:gd name="adj1" fmla="val -102727"/>
              <a:gd name="adj2" fmla="val -42236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kumimoji="1" lang="zh-TW" altLang="en-US">
                <a:ea typeface="SimHei" pitchFamily="49" charset="-122"/>
              </a:rPr>
              <a:t>基博羅</a:t>
            </a:r>
          </a:p>
          <a:p>
            <a:pPr algn="ctr"/>
            <a:r>
              <a:rPr kumimoji="1" lang="zh-TW" altLang="en-US">
                <a:ea typeface="SimHei" pitchFamily="49" charset="-122"/>
              </a:rPr>
              <a:t>哈他瓦</a:t>
            </a:r>
          </a:p>
        </p:txBody>
      </p:sp>
      <p:sp>
        <p:nvSpPr>
          <p:cNvPr id="355340" name="AutoShape 12"/>
          <p:cNvSpPr>
            <a:spLocks noChangeArrowheads="1"/>
          </p:cNvSpPr>
          <p:nvPr/>
        </p:nvSpPr>
        <p:spPr bwMode="auto">
          <a:xfrm>
            <a:off x="3230563" y="4364832"/>
            <a:ext cx="914400" cy="322660"/>
          </a:xfrm>
          <a:prstGeom prst="wedgeRectCallout">
            <a:avLst>
              <a:gd name="adj1" fmla="val -26560"/>
              <a:gd name="adj2" fmla="val -157750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kumimoji="1" lang="zh-TW" altLang="en-US">
                <a:ea typeface="SimHei" pitchFamily="49" charset="-122"/>
              </a:rPr>
              <a:t>他備拉</a:t>
            </a:r>
          </a:p>
        </p:txBody>
      </p:sp>
      <p:sp>
        <p:nvSpPr>
          <p:cNvPr id="355341" name="AutoShape 13"/>
          <p:cNvSpPr>
            <a:spLocks noChangeArrowheads="1"/>
          </p:cNvSpPr>
          <p:nvPr/>
        </p:nvSpPr>
        <p:spPr bwMode="auto">
          <a:xfrm>
            <a:off x="2189163" y="4457700"/>
            <a:ext cx="914400" cy="342900"/>
          </a:xfrm>
          <a:prstGeom prst="wedgeRectCallout">
            <a:avLst>
              <a:gd name="adj1" fmla="val 58681"/>
              <a:gd name="adj2" fmla="val -103472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lnSpc>
                <a:spcPct val="120000"/>
              </a:lnSpc>
            </a:pPr>
            <a:r>
              <a:rPr kumimoji="1" lang="zh-TW" altLang="en-US">
                <a:latin typeface="SimHei" pitchFamily="49" charset="-122"/>
                <a:ea typeface="SimHei" pitchFamily="49" charset="-122"/>
              </a:rPr>
              <a:t>西乃山</a:t>
            </a:r>
          </a:p>
        </p:txBody>
      </p:sp>
      <p:sp>
        <p:nvSpPr>
          <p:cNvPr id="355342" name="AutoShape 14"/>
          <p:cNvSpPr>
            <a:spLocks noChangeArrowheads="1"/>
          </p:cNvSpPr>
          <p:nvPr/>
        </p:nvSpPr>
        <p:spPr bwMode="auto">
          <a:xfrm>
            <a:off x="1692275" y="742950"/>
            <a:ext cx="685800" cy="457200"/>
          </a:xfrm>
          <a:prstGeom prst="irregularSeal2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kumimoji="1" lang="en-US" altLang="zh-TW" b="1">
                <a:solidFill>
                  <a:schemeClr val="bg1"/>
                </a:solidFill>
                <a:ea typeface="新細明體" pitchFamily="18" charset="-120"/>
              </a:rPr>
              <a:t>1</a:t>
            </a:r>
          </a:p>
        </p:txBody>
      </p:sp>
      <p:sp>
        <p:nvSpPr>
          <p:cNvPr id="355343" name="AutoShape 15"/>
          <p:cNvSpPr>
            <a:spLocks noChangeArrowheads="1"/>
          </p:cNvSpPr>
          <p:nvPr/>
        </p:nvSpPr>
        <p:spPr bwMode="auto">
          <a:xfrm>
            <a:off x="381000" y="2800350"/>
            <a:ext cx="685800" cy="457200"/>
          </a:xfrm>
          <a:prstGeom prst="irregularSeal2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kumimoji="1" lang="en-US" altLang="zh-TW" b="1">
                <a:solidFill>
                  <a:schemeClr val="bg1"/>
                </a:solidFill>
                <a:ea typeface="新細明體" pitchFamily="18" charset="-120"/>
              </a:rPr>
              <a:t>2</a:t>
            </a:r>
          </a:p>
        </p:txBody>
      </p:sp>
      <p:sp>
        <p:nvSpPr>
          <p:cNvPr id="355344" name="AutoShape 16"/>
          <p:cNvSpPr>
            <a:spLocks noChangeArrowheads="1"/>
          </p:cNvSpPr>
          <p:nvPr/>
        </p:nvSpPr>
        <p:spPr bwMode="auto">
          <a:xfrm>
            <a:off x="2209800" y="2571750"/>
            <a:ext cx="685800" cy="457200"/>
          </a:xfrm>
          <a:prstGeom prst="irregularSeal2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kumimoji="1" lang="en-US" altLang="zh-TW" b="1">
                <a:solidFill>
                  <a:schemeClr val="bg1"/>
                </a:solidFill>
                <a:ea typeface="新細明體" pitchFamily="18" charset="-120"/>
              </a:rPr>
              <a:t>3</a:t>
            </a:r>
          </a:p>
        </p:txBody>
      </p:sp>
      <p:sp>
        <p:nvSpPr>
          <p:cNvPr id="355345" name="AutoShape 17"/>
          <p:cNvSpPr>
            <a:spLocks noChangeArrowheads="1"/>
          </p:cNvSpPr>
          <p:nvPr/>
        </p:nvSpPr>
        <p:spPr bwMode="auto">
          <a:xfrm>
            <a:off x="2667000" y="3314700"/>
            <a:ext cx="685800" cy="457200"/>
          </a:xfrm>
          <a:prstGeom prst="irregularSeal2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kumimoji="1" lang="en-US" altLang="zh-TW" b="1">
                <a:solidFill>
                  <a:schemeClr val="bg1"/>
                </a:solidFill>
                <a:ea typeface="新細明體" pitchFamily="18" charset="-120"/>
              </a:rPr>
              <a:t>4</a:t>
            </a:r>
          </a:p>
        </p:txBody>
      </p:sp>
      <p:sp>
        <p:nvSpPr>
          <p:cNvPr id="355346" name="AutoShape 18"/>
          <p:cNvSpPr>
            <a:spLocks noChangeArrowheads="1"/>
          </p:cNvSpPr>
          <p:nvPr/>
        </p:nvSpPr>
        <p:spPr bwMode="auto">
          <a:xfrm>
            <a:off x="3352800" y="3143250"/>
            <a:ext cx="685800" cy="457200"/>
          </a:xfrm>
          <a:prstGeom prst="irregularSeal2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kumimoji="1" lang="en-US" altLang="zh-TW" b="1">
                <a:solidFill>
                  <a:schemeClr val="bg1"/>
                </a:solidFill>
                <a:ea typeface="新細明體" pitchFamily="18" charset="-120"/>
              </a:rPr>
              <a:t>5</a:t>
            </a:r>
          </a:p>
        </p:txBody>
      </p:sp>
      <p:sp>
        <p:nvSpPr>
          <p:cNvPr id="355347" name="AutoShape 19"/>
          <p:cNvSpPr>
            <a:spLocks noChangeArrowheads="1"/>
          </p:cNvSpPr>
          <p:nvPr/>
        </p:nvSpPr>
        <p:spPr bwMode="auto">
          <a:xfrm>
            <a:off x="990600" y="3543300"/>
            <a:ext cx="685800" cy="457200"/>
          </a:xfrm>
          <a:prstGeom prst="irregularSeal2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kumimoji="1" lang="en-US" altLang="zh-TW" b="1">
                <a:solidFill>
                  <a:schemeClr val="bg1"/>
                </a:solidFill>
                <a:ea typeface="新細明體" pitchFamily="18" charset="-120"/>
              </a:rPr>
              <a:t>6</a:t>
            </a:r>
          </a:p>
        </p:txBody>
      </p:sp>
      <p:sp>
        <p:nvSpPr>
          <p:cNvPr id="355348" name="AutoShape 20"/>
          <p:cNvSpPr>
            <a:spLocks noChangeArrowheads="1"/>
          </p:cNvSpPr>
          <p:nvPr/>
        </p:nvSpPr>
        <p:spPr bwMode="auto">
          <a:xfrm>
            <a:off x="1833563" y="4668441"/>
            <a:ext cx="685800" cy="457200"/>
          </a:xfrm>
          <a:prstGeom prst="irregularSeal2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kumimoji="1" lang="en-US" altLang="zh-TW" b="1">
                <a:solidFill>
                  <a:schemeClr val="bg1"/>
                </a:solidFill>
                <a:ea typeface="新細明體" pitchFamily="18" charset="-120"/>
              </a:rPr>
              <a:t>7</a:t>
            </a:r>
          </a:p>
        </p:txBody>
      </p:sp>
      <p:sp>
        <p:nvSpPr>
          <p:cNvPr id="355349" name="AutoShape 21"/>
          <p:cNvSpPr>
            <a:spLocks noChangeArrowheads="1"/>
          </p:cNvSpPr>
          <p:nvPr/>
        </p:nvSpPr>
        <p:spPr bwMode="auto">
          <a:xfrm>
            <a:off x="3708400" y="4557713"/>
            <a:ext cx="685800" cy="457200"/>
          </a:xfrm>
          <a:prstGeom prst="irregularSeal2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kumimoji="1" lang="en-US" altLang="zh-TW" b="1">
                <a:solidFill>
                  <a:schemeClr val="bg1"/>
                </a:solidFill>
                <a:ea typeface="新細明體" pitchFamily="18" charset="-120"/>
              </a:rPr>
              <a:t>8</a:t>
            </a:r>
          </a:p>
        </p:txBody>
      </p:sp>
      <p:sp>
        <p:nvSpPr>
          <p:cNvPr id="355350" name="AutoShape 22"/>
          <p:cNvSpPr>
            <a:spLocks noChangeArrowheads="1"/>
          </p:cNvSpPr>
          <p:nvPr/>
        </p:nvSpPr>
        <p:spPr bwMode="auto">
          <a:xfrm>
            <a:off x="4724400" y="4229100"/>
            <a:ext cx="685800" cy="457200"/>
          </a:xfrm>
          <a:prstGeom prst="irregularSeal2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kumimoji="1" lang="en-US" altLang="zh-TW" b="1">
                <a:solidFill>
                  <a:schemeClr val="bg1"/>
                </a:solidFill>
                <a:ea typeface="新細明體" pitchFamily="18" charset="-120"/>
              </a:rPr>
              <a:t>9</a:t>
            </a:r>
          </a:p>
        </p:txBody>
      </p:sp>
      <p:sp>
        <p:nvSpPr>
          <p:cNvPr id="355351" name="AutoShape 23"/>
          <p:cNvSpPr>
            <a:spLocks noChangeArrowheads="1"/>
          </p:cNvSpPr>
          <p:nvPr/>
        </p:nvSpPr>
        <p:spPr bwMode="auto">
          <a:xfrm>
            <a:off x="3124200" y="1885950"/>
            <a:ext cx="685800" cy="457200"/>
          </a:xfrm>
          <a:prstGeom prst="irregularSeal2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kumimoji="1" lang="en-US" altLang="zh-TW" b="1">
                <a:solidFill>
                  <a:schemeClr val="bg1"/>
                </a:solidFill>
                <a:ea typeface="新細明體" pitchFamily="18" charset="-120"/>
              </a:rPr>
              <a:t>10</a:t>
            </a:r>
          </a:p>
        </p:txBody>
      </p:sp>
      <p:sp>
        <p:nvSpPr>
          <p:cNvPr id="355352" name="Rectangle 24" descr="Purple mesh"/>
          <p:cNvSpPr>
            <a:spLocks noChangeArrowheads="1"/>
          </p:cNvSpPr>
          <p:nvPr/>
        </p:nvSpPr>
        <p:spPr bwMode="auto">
          <a:xfrm>
            <a:off x="5634038" y="227410"/>
            <a:ext cx="1971675" cy="51554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solidFill>
                  <a:schemeClr val="bg1"/>
                </a:solidFill>
                <a:ea typeface="SimHei" pitchFamily="49" charset="-122"/>
              </a:rPr>
              <a:t>十次試探神</a:t>
            </a:r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9" t="19765" r="6488" b="27384"/>
          <a:stretch/>
        </p:blipFill>
        <p:spPr bwMode="auto">
          <a:xfrm>
            <a:off x="-19050" y="-2084"/>
            <a:ext cx="9163050" cy="5145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568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/>
          <p:cNvSpPr/>
          <p:nvPr/>
        </p:nvSpPr>
        <p:spPr>
          <a:xfrm>
            <a:off x="539552" y="267494"/>
            <a:ext cx="2304256" cy="648072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accent5"/>
                </a:solidFill>
                <a:latin typeface="Adobe 繁黑體 Std B" pitchFamily="34" charset="-120"/>
                <a:ea typeface="Adobe 繁黑體 Std B" pitchFamily="34" charset="-120"/>
              </a:rPr>
              <a:t>向後看</a:t>
            </a:r>
            <a:endParaRPr lang="zh-HK" altLang="en-US" sz="2800" b="1" dirty="0">
              <a:solidFill>
                <a:schemeClr val="accent5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82985" y="1347614"/>
            <a:ext cx="374441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HK" sz="2400" dirty="0">
                <a:latin typeface="Adobe 繁黑體 Std B" pitchFamily="34" charset="-120"/>
                <a:ea typeface="Adobe 繁黑體 Std B" pitchFamily="34" charset="-120"/>
              </a:rPr>
              <a:t>1 耶和華的僕人</a:t>
            </a:r>
            <a:r>
              <a:rPr lang="zh-TW" altLang="zh-HK" sz="24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摩西死了</a:t>
            </a:r>
            <a:r>
              <a:rPr lang="zh-TW" altLang="zh-HK" sz="2400" dirty="0">
                <a:latin typeface="Adobe 繁黑體 Std B" pitchFamily="34" charset="-120"/>
                <a:ea typeface="Adobe 繁黑體 Std B" pitchFamily="34" charset="-120"/>
              </a:rPr>
              <a:t>以後，耶和華曉諭摩西的幫手，嫩的兒子約書亞，說： </a:t>
            </a:r>
          </a:p>
          <a:p>
            <a:r>
              <a:rPr lang="zh-TW" altLang="zh-HK" sz="2400" dirty="0">
                <a:latin typeface="Adobe 繁黑體 Std B" pitchFamily="34" charset="-120"/>
                <a:ea typeface="Adobe 繁黑體 Std B" pitchFamily="34" charset="-120"/>
              </a:rPr>
              <a:t>2 我的僕人</a:t>
            </a:r>
            <a:r>
              <a:rPr lang="zh-TW" altLang="zh-HK" sz="24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摩西死了</a:t>
            </a:r>
            <a:r>
              <a:rPr lang="zh-TW" altLang="zh-HK" sz="2400" dirty="0">
                <a:latin typeface="Adobe 繁黑體 Std B" pitchFamily="34" charset="-120"/>
                <a:ea typeface="Adobe 繁黑體 Std B" pitchFamily="34" charset="-120"/>
              </a:rPr>
              <a:t>。現在你要起來，和眾百姓過這約但河，往我所要賜給以色列人的地去。 </a:t>
            </a:r>
            <a:endParaRPr lang="en-US" altLang="zh-TW" sz="2400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15362" name="Picture 2" descr="ç¸éåç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1" r="26434"/>
          <a:stretch/>
        </p:blipFill>
        <p:spPr bwMode="auto">
          <a:xfrm>
            <a:off x="4572000" y="483518"/>
            <a:ext cx="3672408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9" t="20100" r="6414" b="28479"/>
          <a:stretch/>
        </p:blipFill>
        <p:spPr bwMode="auto">
          <a:xfrm>
            <a:off x="0" y="45368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614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/>
          <p:cNvSpPr/>
          <p:nvPr/>
        </p:nvSpPr>
        <p:spPr>
          <a:xfrm>
            <a:off x="1547664" y="771550"/>
            <a:ext cx="2304256" cy="648072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accent5"/>
                </a:solidFill>
                <a:latin typeface="Adobe 繁黑體 Std B" pitchFamily="34" charset="-120"/>
                <a:ea typeface="Adobe 繁黑體 Std B" pitchFamily="34" charset="-120"/>
              </a:rPr>
              <a:t>向前看</a:t>
            </a:r>
            <a:endParaRPr lang="zh-HK" altLang="en-US" sz="2800" b="1" dirty="0">
              <a:solidFill>
                <a:schemeClr val="accent5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3" name="圓角矩形 2"/>
          <p:cNvSpPr/>
          <p:nvPr/>
        </p:nvSpPr>
        <p:spPr>
          <a:xfrm>
            <a:off x="1547664" y="1995686"/>
            <a:ext cx="2304256" cy="648072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accent5"/>
                </a:solidFill>
                <a:latin typeface="Adobe 繁黑體 Std B" pitchFamily="34" charset="-120"/>
                <a:ea typeface="Adobe 繁黑體 Std B" pitchFamily="34" charset="-120"/>
              </a:rPr>
              <a:t>向左右看</a:t>
            </a:r>
            <a:endParaRPr lang="zh-HK" altLang="en-US" sz="2800" b="1" dirty="0">
              <a:solidFill>
                <a:schemeClr val="accent5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1547664" y="3219822"/>
            <a:ext cx="2304256" cy="648072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accent5"/>
                </a:solidFill>
                <a:latin typeface="Adobe 繁黑體 Std B" pitchFamily="34" charset="-120"/>
                <a:ea typeface="Adobe 繁黑體 Std B" pitchFamily="34" charset="-120"/>
              </a:rPr>
              <a:t>向後看</a:t>
            </a:r>
            <a:endParaRPr lang="zh-HK" altLang="en-US" sz="2800" b="1" dirty="0">
              <a:solidFill>
                <a:schemeClr val="accent5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1" t="20280" r="5933" b="2852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769640"/>
            <a:ext cx="3779208" cy="298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18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å¿å£æååå­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54006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625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15616" y="195486"/>
            <a:ext cx="7772400" cy="1102519"/>
          </a:xfrm>
        </p:spPr>
        <p:txBody>
          <a:bodyPr/>
          <a:lstStyle/>
          <a:p>
            <a:r>
              <a:rPr lang="zh-TW" altLang="en-US" b="1" dirty="0" smtClean="0">
                <a:latin typeface="文鼎粗標準楷體" panose="020B0602010101010101" pitchFamily="34" charset="-120"/>
                <a:ea typeface="文鼎粗標準楷體" panose="020B0602010101010101" pitchFamily="34" charset="-120"/>
              </a:rPr>
              <a:t>若不是耶和華建造房屋</a:t>
            </a:r>
            <a:endParaRPr lang="zh-HK" altLang="en-US" b="1" dirty="0">
              <a:latin typeface="文鼎粗標準楷體" panose="020B0602010101010101" pitchFamily="34" charset="-120"/>
              <a:ea typeface="文鼎粗標準楷體" panose="020B0602010101010101" pitchFamily="34" charset="-120"/>
            </a:endParaRPr>
          </a:p>
        </p:txBody>
      </p:sp>
      <p:pic>
        <p:nvPicPr>
          <p:cNvPr id="1026" name="Picture 2" descr="è¥ä¸æ¯è¶åè¯å»ºé æ¿å± å»ºé çäººå°±æç¶åå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47614"/>
            <a:ext cx="5976664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0" t="21329" r="8976" b="29104"/>
          <a:stretch/>
        </p:blipFill>
        <p:spPr bwMode="auto">
          <a:xfrm>
            <a:off x="11074" y="-27078"/>
            <a:ext cx="9132926" cy="5170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2265">
            <a:off x="798375" y="1954653"/>
            <a:ext cx="2115137" cy="163968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3562">
            <a:off x="6197804" y="1954653"/>
            <a:ext cx="2109042" cy="163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14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1520" y="1275606"/>
            <a:ext cx="813690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HK" sz="2000" dirty="0" smtClean="0">
                <a:latin typeface="Adobe 繁黑體 Std B" pitchFamily="34" charset="-120"/>
                <a:ea typeface="Adobe 繁黑體 Std B" pitchFamily="34" charset="-120"/>
              </a:rPr>
              <a:t>3 </a:t>
            </a:r>
            <a:r>
              <a:rPr lang="zh-TW" altLang="zh-HK" sz="2000" dirty="0">
                <a:latin typeface="Adobe 繁黑體 Std B" pitchFamily="34" charset="-120"/>
                <a:ea typeface="Adobe 繁黑體 Std B" pitchFamily="34" charset="-120"/>
              </a:rPr>
              <a:t>凡你們腳掌所踏之地，我都照著我所應許摩西的話</a:t>
            </a:r>
            <a:r>
              <a:rPr lang="zh-TW" altLang="zh-HK" sz="2000" dirty="0">
                <a:solidFill>
                  <a:schemeClr val="bg2">
                    <a:lumMod val="50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賜給你們了</a:t>
            </a:r>
            <a:r>
              <a:rPr lang="zh-TW" altLang="zh-HK" sz="2000" dirty="0">
                <a:latin typeface="Adobe 繁黑體 Std B" pitchFamily="34" charset="-120"/>
                <a:ea typeface="Adobe 繁黑體 Std B" pitchFamily="34" charset="-120"/>
              </a:rPr>
              <a:t>。 </a:t>
            </a:r>
            <a:endParaRPr lang="en-US" altLang="zh-TW" sz="2000" dirty="0" smtClean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en-US" altLang="zh-HK" sz="2000" baseline="30000" dirty="0"/>
              <a:t>RSV </a:t>
            </a:r>
            <a:r>
              <a:rPr lang="en-US" altLang="zh-HK" sz="2000" b="1" dirty="0"/>
              <a:t>Joshua 1:3</a:t>
            </a:r>
            <a:r>
              <a:rPr lang="en-US" altLang="zh-HK" sz="2000" dirty="0"/>
              <a:t> Every place that the sole of your foot </a:t>
            </a:r>
            <a:r>
              <a:rPr lang="en-US" altLang="zh-HK" sz="2000" dirty="0">
                <a:solidFill>
                  <a:schemeClr val="bg2">
                    <a:lumMod val="50000"/>
                  </a:schemeClr>
                </a:solidFill>
              </a:rPr>
              <a:t>will </a:t>
            </a:r>
            <a:r>
              <a:rPr lang="en-US" altLang="zh-HK" sz="2000" dirty="0"/>
              <a:t>tread upon</a:t>
            </a:r>
            <a:r>
              <a:rPr lang="en-US" altLang="zh-HK" sz="2000" u="dbl" dirty="0"/>
              <a:t> </a:t>
            </a:r>
            <a:r>
              <a:rPr lang="en-US" altLang="zh-HK" sz="2000" u="dbl" dirty="0">
                <a:solidFill>
                  <a:schemeClr val="bg2">
                    <a:lumMod val="50000"/>
                  </a:schemeClr>
                </a:solidFill>
              </a:rPr>
              <a:t>I have given</a:t>
            </a:r>
            <a:r>
              <a:rPr lang="en-US" altLang="zh-HK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HK" sz="2000" dirty="0"/>
              <a:t>to you, as I promised to Moses.</a:t>
            </a:r>
            <a:endParaRPr lang="zh-TW" altLang="zh-HK" sz="2000" dirty="0"/>
          </a:p>
          <a:p>
            <a:endParaRPr lang="en-US" altLang="zh-TW" sz="2000" dirty="0" smtClean="0">
              <a:latin typeface="Adobe 繁黑體 Std B" pitchFamily="34" charset="-120"/>
              <a:ea typeface="Adobe 繁黑體 Std B" pitchFamily="34" charset="-120"/>
            </a:endParaRPr>
          </a:p>
          <a:p>
            <a:endParaRPr lang="en-US" altLang="zh-TW" sz="2000" dirty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zh-HK" sz="2000" dirty="0" smtClean="0">
                <a:latin typeface="Adobe 繁黑體 Std B" pitchFamily="34" charset="-120"/>
                <a:ea typeface="Adobe 繁黑體 Std B" pitchFamily="34" charset="-120"/>
              </a:rPr>
              <a:t>5 </a:t>
            </a:r>
            <a:r>
              <a:rPr lang="zh-TW" altLang="zh-HK" sz="2000" dirty="0">
                <a:latin typeface="Adobe 繁黑體 Std B" pitchFamily="34" charset="-120"/>
                <a:ea typeface="Adobe 繁黑體 Std B" pitchFamily="34" charset="-120"/>
              </a:rPr>
              <a:t>你平生的日子，必無一人能在你面前站立得住</a:t>
            </a:r>
            <a:r>
              <a:rPr lang="zh-TW" altLang="zh-HK" sz="2000" dirty="0" smtClean="0">
                <a:latin typeface="Adobe 繁黑體 Std B" pitchFamily="34" charset="-120"/>
                <a:ea typeface="Adobe 繁黑體 Std B" pitchFamily="34" charset="-120"/>
              </a:rPr>
              <a:t>。</a:t>
            </a:r>
            <a:endParaRPr lang="en-US" altLang="zh-TW" sz="2000" dirty="0" smtClean="0">
              <a:latin typeface="Adobe 繁黑體 Std B" pitchFamily="34" charset="-120"/>
              <a:ea typeface="Adobe 繁黑體 Std B" pitchFamily="34" charset="-120"/>
            </a:endParaRPr>
          </a:p>
          <a:p>
            <a:endParaRPr lang="en-US" altLang="zh-TW" sz="2000" dirty="0" smtClean="0">
              <a:latin typeface="Adobe 繁黑體 Std B" pitchFamily="34" charset="-120"/>
              <a:ea typeface="Adobe 繁黑體 Std B" pitchFamily="34" charset="-120"/>
            </a:endParaRPr>
          </a:p>
          <a:p>
            <a:endParaRPr lang="en-US" altLang="zh-TW" sz="2000" dirty="0">
              <a:latin typeface="Adobe 繁黑體 Std B" pitchFamily="34" charset="-120"/>
              <a:ea typeface="Adobe 繁黑體 Std B" pitchFamily="34" charset="-120"/>
            </a:endParaRPr>
          </a:p>
          <a:p>
            <a:endParaRPr lang="en-US" altLang="zh-TW" sz="2000" dirty="0" smtClean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zh-HK" sz="2000" dirty="0" smtClean="0">
                <a:latin typeface="Adobe 繁黑體 Std B" pitchFamily="34" charset="-120"/>
                <a:ea typeface="Adobe 繁黑體 Std B" pitchFamily="34" charset="-120"/>
              </a:rPr>
              <a:t>我</a:t>
            </a:r>
            <a:r>
              <a:rPr lang="zh-TW" altLang="zh-HK" sz="2000" dirty="0">
                <a:latin typeface="Adobe 繁黑體 Std B" pitchFamily="34" charset="-120"/>
                <a:ea typeface="Adobe 繁黑體 Std B" pitchFamily="34" charset="-120"/>
              </a:rPr>
              <a:t>怎樣與摩西同在，也必照樣</a:t>
            </a:r>
            <a:r>
              <a:rPr lang="zh-TW" altLang="zh-HK" sz="2000" b="1" dirty="0">
                <a:solidFill>
                  <a:schemeClr val="bg2">
                    <a:lumMod val="50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與你同在</a:t>
            </a:r>
            <a:r>
              <a:rPr lang="zh-TW" altLang="zh-HK" sz="2000" dirty="0">
                <a:latin typeface="Adobe 繁黑體 Std B" pitchFamily="34" charset="-120"/>
                <a:ea typeface="Adobe 繁黑體 Std B" pitchFamily="34" charset="-120"/>
              </a:rPr>
              <a:t>；我必不撇下你，也不丟棄你。 </a:t>
            </a:r>
            <a:endParaRPr lang="en-US" altLang="zh-TW" sz="2000" dirty="0" smtClean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3" name="圓角矩形 2"/>
          <p:cNvSpPr/>
          <p:nvPr/>
        </p:nvSpPr>
        <p:spPr>
          <a:xfrm>
            <a:off x="251520" y="187126"/>
            <a:ext cx="8496944" cy="872455"/>
          </a:xfrm>
          <a:prstGeom prst="roundRect">
            <a:avLst/>
          </a:prstGeom>
          <a:solidFill>
            <a:srgbClr val="C4EFFF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華康唐風隸W5(P)" panose="03000500000000000000" pitchFamily="66" charset="-120"/>
                <a:ea typeface="華康唐風隸W5(P)" panose="03000500000000000000" pitchFamily="66" charset="-120"/>
              </a:rPr>
              <a:t>打沒有把握的仗，建基於上主的應許中</a:t>
            </a:r>
            <a:endParaRPr lang="zh-HK" altLang="en-US" sz="3600" b="1" dirty="0">
              <a:solidFill>
                <a:schemeClr val="tx2">
                  <a:lumMod val="75000"/>
                  <a:lumOff val="25000"/>
                </a:schemeClr>
              </a:solidFill>
              <a:latin typeface="華康唐風隸W5(P)" panose="03000500000000000000" pitchFamily="66" charset="-120"/>
              <a:ea typeface="華康唐風隸W5(P)" panose="03000500000000000000" pitchFamily="66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9" t="19389" r="5853" b="27670"/>
          <a:stretch/>
        </p:blipFill>
        <p:spPr bwMode="auto">
          <a:xfrm>
            <a:off x="0" y="12680"/>
            <a:ext cx="9144000" cy="513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010" y="1991534"/>
            <a:ext cx="4656959" cy="1200813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944" y="3003798"/>
            <a:ext cx="4656959" cy="1194717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252" y="4083918"/>
            <a:ext cx="4656959" cy="119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09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893515" y="1275606"/>
            <a:ext cx="3456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b="1" dirty="0" smtClean="0">
                <a:solidFill>
                  <a:schemeClr val="bg2">
                    <a:lumMod val="25000"/>
                  </a:schemeClr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剛強</a:t>
            </a:r>
            <a:endParaRPr lang="zh-HK" altLang="en-US" sz="9600" b="1" dirty="0">
              <a:solidFill>
                <a:schemeClr val="bg2">
                  <a:lumMod val="25000"/>
                </a:schemeClr>
              </a:solidFill>
              <a:latin typeface="文鼎中圓" panose="020B0609010101010101" pitchFamily="49" charset="-120"/>
              <a:ea typeface="文鼎中圓" panose="020B0609010101010101" pitchFamily="49" charset="-12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6" t="20378" r="6150" b="27744"/>
          <a:stretch/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987574"/>
            <a:ext cx="4096174" cy="256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28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964907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5508104" y="123478"/>
            <a:ext cx="36358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i="1" dirty="0" smtClean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</a:rPr>
              <a:t>上主造</a:t>
            </a:r>
            <a:r>
              <a:rPr lang="zh-TW" altLang="en-US" sz="2400" b="1" i="1" dirty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</a:rPr>
              <a:t>人時，在人的靈魂裏留下一個像</a:t>
            </a:r>
            <a:r>
              <a:rPr lang="zh-TW" altLang="en-US" sz="2400" b="1" i="1" dirty="0" smtClean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</a:rPr>
              <a:t>上主形狀</a:t>
            </a:r>
            <a:r>
              <a:rPr lang="zh-TW" altLang="en-US" sz="2400" b="1" i="1" dirty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</a:rPr>
              <a:t>一樣的破洞，因此只有當人找到</a:t>
            </a:r>
            <a:r>
              <a:rPr lang="zh-TW" altLang="en-US" sz="2400" b="1" i="1" dirty="0" smtClean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</a:rPr>
              <a:t>上主時</a:t>
            </a:r>
            <a:r>
              <a:rPr lang="zh-TW" altLang="en-US" sz="2400" b="1" i="1" dirty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</a:rPr>
              <a:t>，才能彌補心靈的空缺</a:t>
            </a:r>
            <a:r>
              <a:rPr lang="zh-TW" altLang="en-US" sz="2400" b="1" dirty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</a:rPr>
              <a:t>。  </a:t>
            </a:r>
            <a:endParaRPr lang="zh-HK" altLang="en-US" sz="2400" b="1" dirty="0">
              <a:solidFill>
                <a:schemeClr val="bg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0" t="19849" r="5671" b="28705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332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1520" y="195486"/>
            <a:ext cx="878497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800" dirty="0" smtClean="0">
                <a:latin typeface="Adobe 繁黑體 Std B" pitchFamily="34" charset="-120"/>
                <a:ea typeface="Adobe 繁黑體 Std B" pitchFamily="34" charset="-120"/>
              </a:rPr>
              <a:t>書</a:t>
            </a:r>
            <a:r>
              <a:rPr lang="en-US" altLang="zh-TW" sz="2800" dirty="0" smtClean="0">
                <a:latin typeface="Adobe 繁黑體 Std B" pitchFamily="34" charset="-120"/>
                <a:ea typeface="Adobe 繁黑體 Std B" pitchFamily="34" charset="-120"/>
              </a:rPr>
              <a:t>1:7-9</a:t>
            </a:r>
            <a:r>
              <a:rPr lang="zh-TW" altLang="en-US" sz="2800" dirty="0" smtClean="0">
                <a:latin typeface="Adobe 繁黑體 Std B" pitchFamily="34" charset="-120"/>
                <a:ea typeface="Adobe 繁黑體 Std B" pitchFamily="34" charset="-120"/>
              </a:rPr>
              <a:t>：</a:t>
            </a:r>
            <a:r>
              <a:rPr lang="zh-TW" altLang="en-US" sz="2800" dirty="0">
                <a:latin typeface="Adobe 繁黑體 Std B" pitchFamily="34" charset="-120"/>
                <a:ea typeface="Adobe 繁黑體 Std B" pitchFamily="34" charset="-120"/>
              </a:rPr>
              <a:t>一個要求</a:t>
            </a:r>
            <a:endParaRPr lang="en-US" altLang="zh-TW" sz="2800" dirty="0" smtClean="0">
              <a:latin typeface="Adobe 繁黑體 Std B" pitchFamily="34" charset="-120"/>
              <a:ea typeface="Adobe 繁黑體 Std B" pitchFamily="34" charset="-120"/>
            </a:endParaRPr>
          </a:p>
          <a:p>
            <a:pPr lvl="0"/>
            <a:endParaRPr lang="en-US" altLang="zh-TW" dirty="0" smtClean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zh-HK" dirty="0" smtClean="0">
                <a:latin typeface="Adobe 繁黑體 Std B" pitchFamily="34" charset="-120"/>
                <a:ea typeface="Adobe 繁黑體 Std B" pitchFamily="34" charset="-120"/>
              </a:rPr>
              <a:t>7 </a:t>
            </a:r>
            <a:r>
              <a:rPr lang="zh-TW" altLang="zh-HK" dirty="0">
                <a:solidFill>
                  <a:schemeClr val="bg2">
                    <a:lumMod val="50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只要剛強</a:t>
            </a:r>
            <a:r>
              <a:rPr lang="zh-TW" altLang="zh-HK" dirty="0">
                <a:latin typeface="Adobe 繁黑體 Std B" pitchFamily="34" charset="-120"/>
                <a:ea typeface="Adobe 繁黑體 Std B" pitchFamily="34" charset="-120"/>
              </a:rPr>
              <a:t>，大大壯膽</a:t>
            </a:r>
            <a:r>
              <a:rPr lang="zh-TW" altLang="zh-HK" dirty="0" smtClean="0">
                <a:latin typeface="Adobe 繁黑體 Std B" pitchFamily="34" charset="-120"/>
                <a:ea typeface="Adobe 繁黑體 Std B" pitchFamily="34" charset="-120"/>
              </a:rPr>
              <a:t>，</a:t>
            </a:r>
            <a:endParaRPr lang="en-US" altLang="zh-TW" dirty="0" smtClean="0">
              <a:latin typeface="Adobe 繁黑體 Std B" pitchFamily="34" charset="-120"/>
              <a:ea typeface="Adobe 繁黑體 Std B" pitchFamily="34" charset="-120"/>
            </a:endParaRPr>
          </a:p>
          <a:p>
            <a:endParaRPr lang="en-US" altLang="zh-TW" dirty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en-US" altLang="zh-TW" dirty="0" smtClean="0">
                <a:latin typeface="Adobe 繁黑體 Std B" pitchFamily="34" charset="-120"/>
                <a:ea typeface="Adobe 繁黑體 Std B" pitchFamily="34" charset="-120"/>
              </a:rPr>
              <a:t>	</a:t>
            </a:r>
            <a:r>
              <a:rPr lang="zh-TW" altLang="zh-HK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謹守</a:t>
            </a:r>
            <a:r>
              <a:rPr lang="zh-TW" altLang="zh-HK" dirty="0">
                <a:solidFill>
                  <a:schemeClr val="tx2">
                    <a:lumMod val="75000"/>
                    <a:lumOff val="2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遵行</a:t>
            </a:r>
            <a:r>
              <a:rPr lang="zh-TW" altLang="zh-HK" dirty="0">
                <a:latin typeface="Adobe 繁黑體 Std B" pitchFamily="34" charset="-120"/>
                <a:ea typeface="Adobe 繁黑體 Std B" pitchFamily="34" charset="-120"/>
              </a:rPr>
              <a:t>我僕人摩西所吩咐你的一切律法</a:t>
            </a:r>
            <a:r>
              <a:rPr lang="zh-TW" altLang="zh-HK" dirty="0" smtClean="0">
                <a:latin typeface="Adobe 繁黑體 Std B" pitchFamily="34" charset="-120"/>
                <a:ea typeface="Adobe 繁黑體 Std B" pitchFamily="34" charset="-120"/>
              </a:rPr>
              <a:t>，</a:t>
            </a:r>
            <a:endParaRPr lang="en-US" altLang="zh-TW" dirty="0" smtClean="0">
              <a:latin typeface="Adobe 繁黑體 Std B" pitchFamily="34" charset="-120"/>
              <a:ea typeface="Adobe 繁黑體 Std B" pitchFamily="34" charset="-120"/>
            </a:endParaRPr>
          </a:p>
          <a:p>
            <a:endParaRPr lang="en-US" altLang="zh-TW" dirty="0" smtClean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en-US" altLang="zh-TW" dirty="0">
                <a:latin typeface="Adobe 繁黑體 Std B" pitchFamily="34" charset="-120"/>
                <a:ea typeface="Adobe 繁黑體 Std B" pitchFamily="34" charset="-120"/>
              </a:rPr>
              <a:t>	</a:t>
            </a:r>
            <a:r>
              <a:rPr lang="en-US" altLang="zh-TW" dirty="0" smtClean="0">
                <a:latin typeface="Adobe 繁黑體 Std B" pitchFamily="34" charset="-120"/>
                <a:ea typeface="Adobe 繁黑體 Std B" pitchFamily="34" charset="-120"/>
              </a:rPr>
              <a:t>	</a:t>
            </a:r>
            <a:r>
              <a:rPr lang="zh-TW" altLang="zh-HK" dirty="0" smtClean="0">
                <a:solidFill>
                  <a:schemeClr val="accent6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不可</a:t>
            </a:r>
            <a:r>
              <a:rPr lang="zh-TW" altLang="zh-HK" dirty="0">
                <a:solidFill>
                  <a:schemeClr val="accent6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偏離</a:t>
            </a:r>
            <a:r>
              <a:rPr lang="zh-TW" altLang="zh-HK" dirty="0">
                <a:latin typeface="Adobe 繁黑體 Std B" pitchFamily="34" charset="-120"/>
                <a:ea typeface="Adobe 繁黑體 Std B" pitchFamily="34" charset="-120"/>
              </a:rPr>
              <a:t>左右，使你無論往那裡去，都可以順利。 </a:t>
            </a:r>
            <a:endParaRPr lang="en-US" altLang="zh-TW" dirty="0" smtClean="0">
              <a:latin typeface="Adobe 繁黑體 Std B" pitchFamily="34" charset="-120"/>
              <a:ea typeface="Adobe 繁黑體 Std B" pitchFamily="34" charset="-120"/>
            </a:endParaRPr>
          </a:p>
          <a:p>
            <a:endParaRPr lang="en-US" altLang="zh-TW" dirty="0" smtClean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en-US" altLang="zh-TW" dirty="0" smtClean="0">
                <a:latin typeface="Adobe 繁黑體 Std B" pitchFamily="34" charset="-120"/>
                <a:ea typeface="Adobe 繁黑體 Std B" pitchFamily="34" charset="-120"/>
              </a:rPr>
              <a:t>		</a:t>
            </a:r>
            <a:r>
              <a:rPr lang="zh-TW" altLang="zh-HK" dirty="0" smtClean="0">
                <a:latin typeface="Adobe 繁黑體 Std B" pitchFamily="34" charset="-120"/>
                <a:ea typeface="Adobe 繁黑體 Std B" pitchFamily="34" charset="-120"/>
              </a:rPr>
              <a:t>8 </a:t>
            </a:r>
            <a:r>
              <a:rPr lang="zh-TW" altLang="zh-HK" dirty="0">
                <a:latin typeface="Adobe 繁黑體 Std B" pitchFamily="34" charset="-120"/>
                <a:ea typeface="Adobe 繁黑體 Std B" pitchFamily="34" charset="-120"/>
              </a:rPr>
              <a:t>這</a:t>
            </a:r>
            <a:r>
              <a:rPr lang="zh-TW" altLang="zh-HK" dirty="0">
                <a:solidFill>
                  <a:schemeClr val="accent6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律法書不可離開你的口</a:t>
            </a:r>
            <a:r>
              <a:rPr lang="zh-TW" altLang="zh-HK" dirty="0">
                <a:latin typeface="Adobe 繁黑體 Std B" pitchFamily="34" charset="-120"/>
                <a:ea typeface="Adobe 繁黑體 Std B" pitchFamily="34" charset="-120"/>
              </a:rPr>
              <a:t>，總要</a:t>
            </a:r>
            <a:r>
              <a:rPr lang="zh-TW" altLang="zh-HK" dirty="0">
                <a:solidFill>
                  <a:schemeClr val="accent6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晝夜思想</a:t>
            </a:r>
            <a:r>
              <a:rPr lang="zh-TW" altLang="zh-HK" dirty="0" smtClean="0">
                <a:latin typeface="Adobe 繁黑體 Std B" pitchFamily="34" charset="-120"/>
                <a:ea typeface="Adobe 繁黑體 Std B" pitchFamily="34" charset="-120"/>
              </a:rPr>
              <a:t>，</a:t>
            </a:r>
            <a:endParaRPr lang="en-US" altLang="zh-TW" dirty="0" smtClean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en-US" altLang="zh-TW" dirty="0">
                <a:latin typeface="Adobe 繁黑體 Std B" pitchFamily="34" charset="-120"/>
                <a:ea typeface="Adobe 繁黑體 Std B" pitchFamily="34" charset="-120"/>
              </a:rPr>
              <a:t>	</a:t>
            </a:r>
            <a:endParaRPr lang="en-US" altLang="zh-TW" dirty="0" smtClean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en-US" altLang="zh-TW" dirty="0" smtClean="0">
                <a:latin typeface="Adobe 繁黑體 Std B" pitchFamily="34" charset="-120"/>
                <a:ea typeface="Adobe 繁黑體 Std B" pitchFamily="34" charset="-120"/>
              </a:rPr>
              <a:t>	</a:t>
            </a:r>
            <a:r>
              <a:rPr lang="zh-TW" altLang="zh-HK" dirty="0" smtClean="0">
                <a:latin typeface="Adobe 繁黑體 Std B" pitchFamily="34" charset="-120"/>
                <a:ea typeface="Adobe 繁黑體 Std B" pitchFamily="34" charset="-120"/>
              </a:rPr>
              <a:t>好</a:t>
            </a:r>
            <a:r>
              <a:rPr lang="zh-TW" altLang="zh-HK" dirty="0">
                <a:latin typeface="Adobe 繁黑體 Std B" pitchFamily="34" charset="-120"/>
                <a:ea typeface="Adobe 繁黑體 Std B" pitchFamily="34" charset="-120"/>
              </a:rPr>
              <a:t>使你</a:t>
            </a:r>
            <a:r>
              <a:rPr lang="zh-TW" altLang="zh-HK" dirty="0">
                <a:solidFill>
                  <a:schemeClr val="tx2">
                    <a:lumMod val="75000"/>
                    <a:lumOff val="2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謹守遵行</a:t>
            </a:r>
            <a:r>
              <a:rPr lang="zh-TW" altLang="zh-HK" dirty="0">
                <a:latin typeface="Adobe 繁黑體 Std B" pitchFamily="34" charset="-120"/>
                <a:ea typeface="Adobe 繁黑體 Std B" pitchFamily="34" charset="-120"/>
              </a:rPr>
              <a:t>這書上所寫的一切話</a:t>
            </a:r>
            <a:r>
              <a:rPr lang="zh-TW" altLang="zh-HK" dirty="0" smtClean="0">
                <a:latin typeface="Adobe 繁黑體 Std B" pitchFamily="34" charset="-120"/>
                <a:ea typeface="Adobe 繁黑體 Std B" pitchFamily="34" charset="-120"/>
              </a:rPr>
              <a:t>。</a:t>
            </a:r>
            <a:endParaRPr lang="en-US" altLang="zh-TW" dirty="0" smtClean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en-US" altLang="zh-TW" dirty="0">
                <a:latin typeface="Adobe 繁黑體 Std B" pitchFamily="34" charset="-120"/>
                <a:ea typeface="Adobe 繁黑體 Std B" pitchFamily="34" charset="-120"/>
              </a:rPr>
              <a:t>	</a:t>
            </a:r>
            <a:r>
              <a:rPr lang="zh-TW" altLang="zh-HK" dirty="0" smtClean="0">
                <a:latin typeface="Adobe 繁黑體 Std B" pitchFamily="34" charset="-120"/>
                <a:ea typeface="Adobe 繁黑體 Std B" pitchFamily="34" charset="-120"/>
              </a:rPr>
              <a:t>如此</a:t>
            </a:r>
            <a:r>
              <a:rPr lang="zh-TW" altLang="zh-HK" dirty="0">
                <a:latin typeface="Adobe 繁黑體 Std B" pitchFamily="34" charset="-120"/>
                <a:ea typeface="Adobe 繁黑體 Std B" pitchFamily="34" charset="-120"/>
              </a:rPr>
              <a:t>，你的道路就可以亨通，凡事順利。 </a:t>
            </a:r>
            <a:endParaRPr lang="en-US" altLang="zh-TW" dirty="0" smtClean="0">
              <a:latin typeface="Adobe 繁黑體 Std B" pitchFamily="34" charset="-120"/>
              <a:ea typeface="Adobe 繁黑體 Std B" pitchFamily="34" charset="-120"/>
            </a:endParaRPr>
          </a:p>
          <a:p>
            <a:endParaRPr lang="en-US" altLang="zh-TW" dirty="0" smtClean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zh-HK" dirty="0" smtClean="0">
                <a:latin typeface="Adobe 繁黑體 Std B" pitchFamily="34" charset="-120"/>
                <a:ea typeface="Adobe 繁黑體 Std B" pitchFamily="34" charset="-120"/>
              </a:rPr>
              <a:t>9 </a:t>
            </a:r>
            <a:r>
              <a:rPr lang="zh-TW" altLang="zh-HK" dirty="0">
                <a:latin typeface="Adobe 繁黑體 Std B" pitchFamily="34" charset="-120"/>
                <a:ea typeface="Adobe 繁黑體 Std B" pitchFamily="34" charset="-120"/>
              </a:rPr>
              <a:t>我豈沒有吩咐你麼？你</a:t>
            </a:r>
            <a:r>
              <a:rPr lang="zh-TW" altLang="zh-HK" dirty="0">
                <a:solidFill>
                  <a:schemeClr val="bg2">
                    <a:lumMod val="50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當剛強壯膽</a:t>
            </a:r>
            <a:r>
              <a:rPr lang="zh-TW" altLang="zh-HK" dirty="0">
                <a:latin typeface="Adobe 繁黑體 Std B" pitchFamily="34" charset="-120"/>
                <a:ea typeface="Adobe 繁黑體 Std B" pitchFamily="34" charset="-120"/>
              </a:rPr>
              <a:t>！不要懼怕，也不要驚惶；因為你無論往那裡去，耶和華─你的　神必與你同在。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0" t="19440" r="6319" b="28384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161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圓角矩形 5"/>
          <p:cNvSpPr/>
          <p:nvPr/>
        </p:nvSpPr>
        <p:spPr>
          <a:xfrm>
            <a:off x="251520" y="187127"/>
            <a:ext cx="4824536" cy="720080"/>
          </a:xfrm>
          <a:prstGeom prst="roundRect">
            <a:avLst/>
          </a:prstGeom>
          <a:solidFill>
            <a:srgbClr val="C4EFFF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華康唐風隸W5(P)" panose="03000500000000000000" pitchFamily="66" charset="-120"/>
                <a:ea typeface="華康唐風隸W5(P)" panose="03000500000000000000" pitchFamily="66" charset="-120"/>
              </a:rPr>
              <a:t>新一頁的準備</a:t>
            </a:r>
            <a:endParaRPr lang="zh-HK" altLang="en-US" sz="3600" b="1" dirty="0">
              <a:solidFill>
                <a:schemeClr val="tx2">
                  <a:lumMod val="75000"/>
                  <a:lumOff val="25000"/>
                </a:schemeClr>
              </a:solidFill>
              <a:latin typeface="華康唐風隸W5(P)" panose="03000500000000000000" pitchFamily="66" charset="-120"/>
              <a:ea typeface="華康唐風隸W5(P)" panose="03000500000000000000" pitchFamily="66" charset="-120"/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251520" y="1865170"/>
            <a:ext cx="608925" cy="1851162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accent5"/>
                </a:solidFill>
                <a:latin typeface="Adobe 繁黑體 Std B" pitchFamily="34" charset="-120"/>
                <a:ea typeface="Adobe 繁黑體 Std B" pitchFamily="34" charset="-120"/>
              </a:rPr>
              <a:t>向左看</a:t>
            </a:r>
            <a:endParaRPr lang="zh-HK" altLang="en-US" sz="2800" b="1" dirty="0">
              <a:solidFill>
                <a:schemeClr val="accent5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3419753" y="4083918"/>
            <a:ext cx="2304256" cy="648072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accent5"/>
                </a:solidFill>
                <a:latin typeface="Adobe 繁黑體 Std B" pitchFamily="34" charset="-120"/>
                <a:ea typeface="Adobe 繁黑體 Std B" pitchFamily="34" charset="-120"/>
              </a:rPr>
              <a:t>向後看</a:t>
            </a:r>
            <a:endParaRPr lang="zh-HK" altLang="en-US" sz="2800" b="1" dirty="0">
              <a:solidFill>
                <a:schemeClr val="accent5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3" name="圓角矩形 12"/>
          <p:cNvSpPr/>
          <p:nvPr/>
        </p:nvSpPr>
        <p:spPr>
          <a:xfrm>
            <a:off x="3246512" y="1103617"/>
            <a:ext cx="2304256" cy="648072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accent5"/>
                </a:solidFill>
                <a:latin typeface="Adobe 繁黑體 Std B" pitchFamily="34" charset="-120"/>
                <a:ea typeface="Adobe 繁黑體 Std B" pitchFamily="34" charset="-120"/>
              </a:rPr>
              <a:t>向前看</a:t>
            </a:r>
            <a:endParaRPr lang="zh-HK" altLang="en-US" sz="2800" b="1" dirty="0">
              <a:solidFill>
                <a:schemeClr val="accent5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7956376" y="1733464"/>
            <a:ext cx="720080" cy="1965400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accent5"/>
                </a:solidFill>
                <a:latin typeface="Adobe 繁黑體 Std B" pitchFamily="34" charset="-120"/>
                <a:ea typeface="Adobe 繁黑體 Std B" pitchFamily="34" charset="-120"/>
              </a:rPr>
              <a:t>向右看</a:t>
            </a:r>
            <a:endParaRPr lang="zh-HK" altLang="en-US" sz="2800" b="1" dirty="0">
              <a:solidFill>
                <a:schemeClr val="accent5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0" t="19242" r="5947" b="27016"/>
          <a:stretch/>
        </p:blipFill>
        <p:spPr bwMode="auto">
          <a:xfrm>
            <a:off x="0" y="-769"/>
            <a:ext cx="9144000" cy="5144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896" y="2046166"/>
            <a:ext cx="6625805" cy="167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25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atsApp Image 2019-04-14 at 14.20.04.jpeg"/>
          <p:cNvPicPr>
            <a:picLocks noChangeAspect="1"/>
          </p:cNvPicPr>
          <p:nvPr/>
        </p:nvPicPr>
        <p:blipFill>
          <a:blip r:embed="rId2"/>
          <a:srcRect l="265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36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_tri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050"/>
            <a:ext cx="9144000" cy="488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44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22146" t="15748" r="3445" b="18110"/>
          <a:stretch>
            <a:fillRect/>
          </a:stretch>
        </p:blipFill>
        <p:spPr>
          <a:xfrm>
            <a:off x="1" y="0"/>
            <a:ext cx="6213251" cy="2729104"/>
          </a:xfrm>
          <a:prstGeom prst="rect">
            <a:avLst/>
          </a:prstGeom>
        </p:spPr>
      </p:pic>
      <p:pic>
        <p:nvPicPr>
          <p:cNvPr id="3" name="Picture 2" descr="WhatsApp Image 2019-04-14 at 14.20.0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522284"/>
            <a:ext cx="6213251" cy="2621216"/>
          </a:xfrm>
          <a:prstGeom prst="rect">
            <a:avLst/>
          </a:prstGeom>
        </p:spPr>
      </p:pic>
      <p:sp>
        <p:nvSpPr>
          <p:cNvPr id="4" name="Down Arrow 3"/>
          <p:cNvSpPr/>
          <p:nvPr/>
        </p:nvSpPr>
        <p:spPr>
          <a:xfrm>
            <a:off x="1132590" y="1400175"/>
            <a:ext cx="391410" cy="381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213252" y="1381125"/>
            <a:ext cx="2593853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Japan</a:t>
            </a:r>
            <a:endParaRPr lang="en-US" b="1" dirty="0" smtClean="0"/>
          </a:p>
          <a:p>
            <a:r>
              <a:rPr lang="en-US" dirty="0" smtClean="0"/>
              <a:t>Population: 127M</a:t>
            </a:r>
          </a:p>
          <a:p>
            <a:r>
              <a:rPr lang="en-US" dirty="0" smtClean="0"/>
              <a:t>Christian	  : 0.5% (635K)</a:t>
            </a:r>
          </a:p>
          <a:p>
            <a:r>
              <a:rPr lang="en-US" dirty="0" smtClean="0"/>
              <a:t>Area		  : 377K Km2</a:t>
            </a:r>
          </a:p>
          <a:p>
            <a:endParaRPr lang="en-US" dirty="0" smtClean="0"/>
          </a:p>
          <a:p>
            <a:r>
              <a:rPr lang="en-US" sz="2000" b="1" dirty="0" smtClean="0"/>
              <a:t>Hong Kong</a:t>
            </a:r>
          </a:p>
          <a:p>
            <a:r>
              <a:rPr lang="en-US" dirty="0" smtClean="0"/>
              <a:t>Population: 7.4M</a:t>
            </a:r>
          </a:p>
          <a:p>
            <a:r>
              <a:rPr lang="en-US" dirty="0" smtClean="0"/>
              <a:t>Christian    : 7% (500K)</a:t>
            </a:r>
          </a:p>
          <a:p>
            <a:r>
              <a:rPr lang="en-US" dirty="0" smtClean="0"/>
              <a:t>Area		  :  2.7K Km2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57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hatsApp Image 2019-04-22 at 17.23.50 (1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82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hatsApp Image 2019-04-22 at 17.16.11.jpeg"/>
          <p:cNvPicPr>
            <a:picLocks noChangeAspect="1"/>
          </p:cNvPicPr>
          <p:nvPr/>
        </p:nvPicPr>
        <p:blipFill>
          <a:blip r:embed="rId2"/>
          <a:srcRect t="4007" b="25137"/>
          <a:stretch>
            <a:fillRect/>
          </a:stretch>
        </p:blipFill>
        <p:spPr>
          <a:xfrm rot="16200000">
            <a:off x="997797" y="372320"/>
            <a:ext cx="2944707" cy="4940300"/>
          </a:xfrm>
          <a:prstGeom prst="rect">
            <a:avLst/>
          </a:prstGeom>
        </p:spPr>
      </p:pic>
      <p:pic>
        <p:nvPicPr>
          <p:cNvPr id="6" name="Picture 5" descr="WhatsApp Image 2019-04-22 at 17.16.11.jpeg"/>
          <p:cNvPicPr>
            <a:picLocks noChangeAspect="1"/>
          </p:cNvPicPr>
          <p:nvPr/>
        </p:nvPicPr>
        <p:blipFill>
          <a:blip r:embed="rId2"/>
          <a:srcRect l="5459" t="54438" r="48528" b="26219"/>
          <a:stretch>
            <a:fillRect/>
          </a:stretch>
        </p:blipFill>
        <p:spPr>
          <a:xfrm rot="16200000">
            <a:off x="4930447" y="633400"/>
            <a:ext cx="4223408" cy="420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22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50" y="0"/>
            <a:ext cx="9150449" cy="523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2560">
            <a:off x="1119560" y="614586"/>
            <a:ext cx="2974602" cy="227971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6278">
            <a:off x="4940596" y="739822"/>
            <a:ext cx="2980698" cy="227971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429" y="2618023"/>
            <a:ext cx="2974602" cy="227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11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hatsApp Image 2019-04-22 at 17.23.49 (1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97593"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44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222" y="329769"/>
            <a:ext cx="5026382" cy="43167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2123728" y="329769"/>
            <a:ext cx="50065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2400" dirty="0">
                <a:latin typeface="Adobe 繁黑體 Std B" pitchFamily="34" charset="-120"/>
                <a:ea typeface="Adobe 繁黑體 Std B" pitchFamily="34" charset="-120"/>
              </a:rPr>
              <a:t>摩西臨終登尼波山，</a:t>
            </a:r>
            <a:r>
              <a:rPr lang="zh-TW" altLang="en-US" sz="3200" dirty="0">
                <a:latin typeface="Adobe 繁黑體 Std B" pitchFamily="34" charset="-120"/>
                <a:ea typeface="Adobe 繁黑體 Std B" pitchFamily="34" charset="-120"/>
              </a:rPr>
              <a:t>眺望</a:t>
            </a:r>
            <a:r>
              <a:rPr lang="zh-TW" altLang="en-US" sz="2400" dirty="0">
                <a:latin typeface="Adobe 繁黑體 Std B" pitchFamily="34" charset="-120"/>
                <a:ea typeface="Adobe 繁黑體 Std B" pitchFamily="34" charset="-120"/>
              </a:rPr>
              <a:t>迦南美地</a:t>
            </a: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20703" r="7074" b="28894"/>
          <a:stretch/>
        </p:blipFill>
        <p:spPr bwMode="auto">
          <a:xfrm>
            <a:off x="0" y="7268"/>
            <a:ext cx="9144000" cy="513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124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線接點 2"/>
          <p:cNvCxnSpPr/>
          <p:nvPr/>
        </p:nvCxnSpPr>
        <p:spPr>
          <a:xfrm flipH="1">
            <a:off x="2862263" y="130175"/>
            <a:ext cx="34925" cy="4929188"/>
          </a:xfrm>
          <a:prstGeom prst="line">
            <a:avLst/>
          </a:prstGeom>
          <a:ln w="571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接點 3"/>
          <p:cNvCxnSpPr/>
          <p:nvPr/>
        </p:nvCxnSpPr>
        <p:spPr>
          <a:xfrm flipH="1">
            <a:off x="5935663" y="130175"/>
            <a:ext cx="34925" cy="4929188"/>
          </a:xfrm>
          <a:prstGeom prst="line">
            <a:avLst/>
          </a:prstGeom>
          <a:ln w="571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76" name="文字方塊 4"/>
          <p:cNvSpPr txBox="1">
            <a:spLocks noChangeArrowheads="1"/>
          </p:cNvSpPr>
          <p:nvPr/>
        </p:nvSpPr>
        <p:spPr bwMode="auto">
          <a:xfrm>
            <a:off x="808038" y="225425"/>
            <a:ext cx="18049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3200">
                <a:solidFill>
                  <a:srgbClr val="7030A0"/>
                </a:solidFill>
                <a:latin typeface="Adobe 繁黑體 Std B" pitchFamily="34" charset="-120"/>
                <a:ea typeface="Adobe 繁黑體 Std B" pitchFamily="34" charset="-120"/>
              </a:rPr>
              <a:t>40</a:t>
            </a:r>
            <a:r>
              <a:rPr lang="zh-TW" altLang="en-US" sz="3200">
                <a:solidFill>
                  <a:srgbClr val="7030A0"/>
                </a:solidFill>
                <a:latin typeface="Adobe 繁黑體 Std B" pitchFamily="34" charset="-120"/>
                <a:ea typeface="Adobe 繁黑體 Std B" pitchFamily="34" charset="-120"/>
              </a:rPr>
              <a:t>年</a:t>
            </a:r>
            <a:endParaRPr lang="zh-HK" altLang="en-US" sz="3200">
              <a:solidFill>
                <a:srgbClr val="7030A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54277" name="文字方塊 5"/>
          <p:cNvSpPr txBox="1">
            <a:spLocks noChangeArrowheads="1"/>
          </p:cNvSpPr>
          <p:nvPr/>
        </p:nvSpPr>
        <p:spPr bwMode="auto">
          <a:xfrm>
            <a:off x="7027863" y="177800"/>
            <a:ext cx="18049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3200">
                <a:solidFill>
                  <a:srgbClr val="7030A0"/>
                </a:solidFill>
                <a:latin typeface="Adobe 繁黑體 Std B" pitchFamily="34" charset="-120"/>
                <a:ea typeface="Adobe 繁黑體 Std B" pitchFamily="34" charset="-120"/>
              </a:rPr>
              <a:t>40</a:t>
            </a:r>
            <a:r>
              <a:rPr lang="zh-TW" altLang="en-US" sz="3200">
                <a:solidFill>
                  <a:srgbClr val="7030A0"/>
                </a:solidFill>
                <a:latin typeface="Adobe 繁黑體 Std B" pitchFamily="34" charset="-120"/>
                <a:ea typeface="Adobe 繁黑體 Std B" pitchFamily="34" charset="-120"/>
              </a:rPr>
              <a:t>年</a:t>
            </a:r>
            <a:endParaRPr lang="zh-HK" altLang="en-US" sz="3200">
              <a:solidFill>
                <a:srgbClr val="7030A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54278" name="文字方塊 6"/>
          <p:cNvSpPr txBox="1">
            <a:spLocks noChangeArrowheads="1"/>
          </p:cNvSpPr>
          <p:nvPr/>
        </p:nvSpPr>
        <p:spPr bwMode="auto">
          <a:xfrm>
            <a:off x="3890963" y="188913"/>
            <a:ext cx="180498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3200">
                <a:solidFill>
                  <a:srgbClr val="7030A0"/>
                </a:solidFill>
                <a:latin typeface="Adobe 繁黑體 Std B" pitchFamily="34" charset="-120"/>
                <a:ea typeface="Adobe 繁黑體 Std B" pitchFamily="34" charset="-120"/>
              </a:rPr>
              <a:t>40</a:t>
            </a:r>
            <a:r>
              <a:rPr lang="zh-TW" altLang="en-US" sz="3200">
                <a:solidFill>
                  <a:srgbClr val="7030A0"/>
                </a:solidFill>
                <a:latin typeface="Adobe 繁黑體 Std B" pitchFamily="34" charset="-120"/>
                <a:ea typeface="Adobe 繁黑體 Std B" pitchFamily="34" charset="-120"/>
              </a:rPr>
              <a:t>年</a:t>
            </a:r>
            <a:endParaRPr lang="zh-HK" altLang="en-US" sz="3200">
              <a:solidFill>
                <a:srgbClr val="7030A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542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7" t="29691" r="13416" b="28587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4" descr="ç¸éåç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03"/>
          <a:stretch/>
        </p:blipFill>
        <p:spPr bwMode="auto">
          <a:xfrm>
            <a:off x="409446" y="1139148"/>
            <a:ext cx="2072497" cy="236610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/>
          <p:cNvSpPr txBox="1">
            <a:spLocks noChangeArrowheads="1"/>
          </p:cNvSpPr>
          <p:nvPr/>
        </p:nvSpPr>
        <p:spPr bwMode="auto">
          <a:xfrm>
            <a:off x="261938" y="3965575"/>
            <a:ext cx="22193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algn="ctr" eaLnBrk="1" hangingPunct="1"/>
            <a:r>
              <a:rPr lang="zh-TW" altLang="en-US" sz="3200" b="1">
                <a:latin typeface="標楷體" pitchFamily="65" charset="-120"/>
                <a:ea typeface="標楷體" pitchFamily="65" charset="-120"/>
              </a:rPr>
              <a:t>我能</a:t>
            </a:r>
            <a:endParaRPr lang="zh-HK" altLang="en-US" sz="3200" b="1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0662" name="Picture 6" descr="æ©è¥¿ ç±³ç¸çåçæå°çµæ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034" y="1167991"/>
            <a:ext cx="2030681" cy="233725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字方塊 11"/>
          <p:cNvSpPr txBox="1">
            <a:spLocks noChangeArrowheads="1"/>
          </p:cNvSpPr>
          <p:nvPr/>
        </p:nvSpPr>
        <p:spPr bwMode="auto">
          <a:xfrm>
            <a:off x="3295650" y="3978275"/>
            <a:ext cx="22209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algn="ctr" eaLnBrk="1" hangingPunct="1"/>
            <a:r>
              <a:rPr lang="zh-TW" altLang="en-US" sz="3200" b="1">
                <a:latin typeface="標楷體" pitchFamily="65" charset="-120"/>
                <a:ea typeface="標楷體" pitchFamily="65" charset="-120"/>
              </a:rPr>
              <a:t>我不能</a:t>
            </a:r>
            <a:endParaRPr lang="zh-HK" altLang="en-US" sz="3200" b="1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0664" name="Picture 8" descr="ç¸éåç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556" y="1167990"/>
            <a:ext cx="1965354" cy="233725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字方塊 13"/>
          <p:cNvSpPr txBox="1">
            <a:spLocks noChangeArrowheads="1"/>
          </p:cNvSpPr>
          <p:nvPr/>
        </p:nvSpPr>
        <p:spPr bwMode="auto">
          <a:xfrm>
            <a:off x="6480175" y="3997325"/>
            <a:ext cx="22209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algn="ctr" eaLnBrk="1" hangingPunct="1"/>
            <a:r>
              <a:rPr lang="zh-TW" altLang="en-US" sz="3200" b="1">
                <a:latin typeface="標楷體" pitchFamily="65" charset="-120"/>
                <a:ea typeface="標楷體" pitchFamily="65" charset="-120"/>
              </a:rPr>
              <a:t>上帝能</a:t>
            </a:r>
            <a:endParaRPr lang="zh-HK" altLang="en-US" sz="3200" b="1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978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304800" y="285750"/>
            <a:ext cx="883920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4000" b="1">
                <a:solidFill>
                  <a:schemeClr val="tx1"/>
                </a:solidFill>
                <a:latin typeface="微軟正黑體" pitchFamily="34" charset="-120"/>
              </a:rPr>
              <a:t>上帝的旨意，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4000" b="1">
              <a:solidFill>
                <a:schemeClr val="tx1"/>
              </a:solidFill>
              <a:latin typeface="微軟正黑體" pitchFamily="34" charset="-12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4000" b="1">
                <a:solidFill>
                  <a:schemeClr val="tx1"/>
                </a:solidFill>
                <a:latin typeface="微軟正黑體" pitchFamily="34" charset="-120"/>
              </a:rPr>
              <a:t>並不是在一個完美無瑕的人身上實現；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4000" b="1">
              <a:solidFill>
                <a:schemeClr val="tx1"/>
              </a:solidFill>
              <a:latin typeface="微軟正黑體" pitchFamily="34" charset="-12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4000" b="1">
                <a:solidFill>
                  <a:schemeClr val="tx1"/>
                </a:solidFill>
                <a:latin typeface="微軟正黑體" pitchFamily="34" charset="-120"/>
              </a:rPr>
              <a:t>乃是在美好與遺憾交織的人生中彰顯！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zh-TW" sz="4000" b="1">
              <a:solidFill>
                <a:schemeClr val="tx1"/>
              </a:solidFill>
              <a:latin typeface="微軟正黑體" pitchFamily="34" charset="-120"/>
            </a:endParaRPr>
          </a:p>
        </p:txBody>
      </p:sp>
      <p:pic>
        <p:nvPicPr>
          <p:cNvPr id="5017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6" t="29449" r="12532" b="29398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897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43608" y="220693"/>
            <a:ext cx="252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7030A0"/>
                </a:solidFill>
                <a:latin typeface="Adobe 繁黑體 Std B" pitchFamily="34" charset="-120"/>
                <a:ea typeface="Adobe 繁黑體 Std B" pitchFamily="34" charset="-120"/>
              </a:rPr>
              <a:t>約書亞履歷：</a:t>
            </a:r>
            <a:endParaRPr lang="zh-HK" altLang="en-US" sz="3200" b="1" dirty="0">
              <a:solidFill>
                <a:srgbClr val="7030A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611560" y="805468"/>
            <a:ext cx="367240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zh-TW" altLang="en-US" sz="2400" dirty="0" smtClean="0">
                <a:latin typeface="Adobe 繁黑體 Std B" pitchFamily="34" charset="-120"/>
                <a:ea typeface="Adobe 繁黑體 Std B" pitchFamily="34" charset="-120"/>
              </a:rPr>
              <a:t>出</a:t>
            </a:r>
            <a:r>
              <a:rPr lang="en-US" altLang="zh-TW" sz="2400" dirty="0" smtClean="0">
                <a:latin typeface="Adobe 繁黑體 Std B" pitchFamily="34" charset="-120"/>
                <a:ea typeface="Adobe 繁黑體 Std B" pitchFamily="34" charset="-120"/>
              </a:rPr>
              <a:t>17</a:t>
            </a:r>
            <a:r>
              <a:rPr lang="zh-TW" altLang="en-US" sz="2400" dirty="0" smtClean="0">
                <a:latin typeface="Adobe 繁黑體 Std B" pitchFamily="34" charset="-120"/>
                <a:ea typeface="Adobe 繁黑體 Std B" pitchFamily="34" charset="-120"/>
              </a:rPr>
              <a:t>章：與亞瑪力人爭戰</a:t>
            </a:r>
            <a:endParaRPr lang="en-US" altLang="zh-TW" sz="2400" dirty="0" smtClean="0">
              <a:latin typeface="Adobe 繁黑體 Std B" pitchFamily="34" charset="-120"/>
              <a:ea typeface="Adobe 繁黑體 Std B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2400" dirty="0">
                <a:latin typeface="Adobe 繁黑體 Std B" pitchFamily="34" charset="-120"/>
                <a:ea typeface="Adobe 繁黑體 Std B" pitchFamily="34" charset="-120"/>
              </a:rPr>
              <a:t>出</a:t>
            </a:r>
            <a:r>
              <a:rPr lang="en-US" altLang="zh-TW" sz="2400" dirty="0">
                <a:latin typeface="Adobe 繁黑體 Std B" pitchFamily="34" charset="-120"/>
                <a:ea typeface="Adobe 繁黑體 Std B" pitchFamily="34" charset="-120"/>
              </a:rPr>
              <a:t>24</a:t>
            </a:r>
            <a:r>
              <a:rPr lang="zh-TW" altLang="en-US" sz="2400" dirty="0" smtClean="0">
                <a:latin typeface="Adobe 繁黑體 Std B" pitchFamily="34" charset="-120"/>
                <a:ea typeface="Adobe 繁黑體 Std B" pitchFamily="34" charset="-120"/>
              </a:rPr>
              <a:t>章：摩西上西乃山</a:t>
            </a:r>
            <a:endParaRPr lang="en-US" altLang="zh-TW" sz="2400" dirty="0" smtClean="0">
              <a:latin typeface="Adobe 繁黑體 Std B" pitchFamily="34" charset="-120"/>
              <a:ea typeface="Adobe 繁黑體 Std B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2400" dirty="0">
                <a:latin typeface="Adobe 繁黑體 Std B" pitchFamily="34" charset="-120"/>
                <a:ea typeface="Adobe 繁黑體 Std B" pitchFamily="34" charset="-120"/>
              </a:rPr>
              <a:t>民</a:t>
            </a:r>
            <a:r>
              <a:rPr lang="en-US" altLang="zh-TW" sz="2400" dirty="0">
                <a:latin typeface="Adobe 繁黑體 Std B" pitchFamily="34" charset="-120"/>
                <a:ea typeface="Adobe 繁黑體 Std B" pitchFamily="34" charset="-120"/>
              </a:rPr>
              <a:t>13</a:t>
            </a:r>
            <a:r>
              <a:rPr lang="zh-TW" altLang="en-US" sz="2400" dirty="0" smtClean="0">
                <a:latin typeface="Adobe 繁黑體 Std B" pitchFamily="34" charset="-120"/>
                <a:ea typeface="Adobe 繁黑體 Std B" pitchFamily="34" charset="-120"/>
              </a:rPr>
              <a:t>章：摩西派遣探子時，約書亞是以法蓮支派的族長 </a:t>
            </a:r>
            <a:endParaRPr lang="en-US" altLang="zh-TW" sz="2400" dirty="0" smtClean="0">
              <a:latin typeface="Adobe 繁黑體 Std B" pitchFamily="34" charset="-120"/>
              <a:ea typeface="Adobe 繁黑體 Std B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2400" dirty="0">
                <a:latin typeface="Adobe 繁黑體 Std B" pitchFamily="34" charset="-120"/>
                <a:ea typeface="Adobe 繁黑體 Std B" pitchFamily="34" charset="-120"/>
              </a:rPr>
              <a:t>探子中惟有約書亞和迦勒是忠心的</a:t>
            </a:r>
            <a:r>
              <a:rPr lang="zh-TW" altLang="en-US" sz="2400" dirty="0" smtClean="0">
                <a:latin typeface="Adobe 繁黑體 Std B" pitchFamily="34" charset="-120"/>
                <a:ea typeface="Adobe 繁黑體 Std B" pitchFamily="34" charset="-120"/>
              </a:rPr>
              <a:t>。</a:t>
            </a:r>
            <a:endParaRPr lang="en-US" altLang="zh-TW" sz="2400" dirty="0" smtClean="0">
              <a:latin typeface="Adobe 繁黑體 Std B" pitchFamily="34" charset="-120"/>
              <a:ea typeface="Adobe 繁黑體 Std B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2400" dirty="0">
                <a:latin typeface="Adobe 繁黑體 Std B" pitchFamily="34" charset="-120"/>
                <a:ea typeface="Adobe 繁黑體 Std B" pitchFamily="34" charset="-120"/>
              </a:rPr>
              <a:t>當摩西死後，神呼召約書亞成為摩西的接捧人</a:t>
            </a:r>
            <a:r>
              <a:rPr lang="en-US" altLang="zh-TW" sz="2400" dirty="0">
                <a:latin typeface="Adobe 繁黑體 Std B" pitchFamily="34" charset="-120"/>
                <a:ea typeface="Adobe 繁黑體 Std B" pitchFamily="34" charset="-120"/>
              </a:rPr>
              <a:t>(</a:t>
            </a:r>
            <a:r>
              <a:rPr lang="zh-TW" altLang="en-US" sz="2400" dirty="0">
                <a:latin typeface="Adobe 繁黑體 Std B" pitchFamily="34" charset="-120"/>
                <a:ea typeface="Adobe 繁黑體 Std B" pitchFamily="34" charset="-120"/>
              </a:rPr>
              <a:t>約書亞記</a:t>
            </a:r>
            <a:r>
              <a:rPr lang="en-US" altLang="zh-TW" sz="2400" dirty="0">
                <a:latin typeface="Adobe 繁黑體 Std B" pitchFamily="34" charset="-120"/>
                <a:ea typeface="Adobe 繁黑體 Std B" pitchFamily="34" charset="-120"/>
              </a:rPr>
              <a:t>1</a:t>
            </a:r>
            <a:r>
              <a:rPr lang="zh-TW" altLang="en-US" sz="2400" dirty="0">
                <a:latin typeface="Adobe 繁黑體 Std B" pitchFamily="34" charset="-120"/>
                <a:ea typeface="Adobe 繁黑體 Std B" pitchFamily="34" charset="-120"/>
              </a:rPr>
              <a:t>章</a:t>
            </a:r>
            <a:r>
              <a:rPr lang="en-US" altLang="zh-TW" sz="2400" dirty="0">
                <a:latin typeface="Adobe 繁黑體 Std B" pitchFamily="34" charset="-120"/>
                <a:ea typeface="Adobe 繁黑體 Std B" pitchFamily="34" charset="-120"/>
              </a:rPr>
              <a:t>)</a:t>
            </a:r>
            <a:endParaRPr lang="zh-HK" altLang="en-US" sz="2400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1026" name="Picture 2" descr="ç¸éåç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36"/>
          <a:stretch/>
        </p:blipFill>
        <p:spPr bwMode="auto">
          <a:xfrm>
            <a:off x="4768849" y="791354"/>
            <a:ext cx="3979615" cy="406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3" t="19675" r="6020" b="27371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772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1520" y="195486"/>
            <a:ext cx="878497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書</a:t>
            </a:r>
            <a:r>
              <a:rPr lang="en-US" altLang="zh-TW" dirty="0" smtClean="0">
                <a:latin typeface="Adobe 繁黑體 Std B" pitchFamily="34" charset="-120"/>
                <a:ea typeface="Adobe 繁黑體 Std B" pitchFamily="34" charset="-120"/>
              </a:rPr>
              <a:t>1:1-9</a:t>
            </a:r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：</a:t>
            </a:r>
            <a:r>
              <a:rPr lang="zh-TW" altLang="zh-HK" dirty="0" smtClean="0">
                <a:latin typeface="Adobe 繁黑體 Std B" pitchFamily="34" charset="-120"/>
                <a:ea typeface="Adobe 繁黑體 Std B" pitchFamily="34" charset="-120"/>
              </a:rPr>
              <a:t>耶和華</a:t>
            </a:r>
            <a:r>
              <a:rPr lang="zh-TW" altLang="zh-HK" dirty="0">
                <a:latin typeface="Adobe 繁黑體 Std B" pitchFamily="34" charset="-120"/>
                <a:ea typeface="Adobe 繁黑體 Std B" pitchFamily="34" charset="-120"/>
              </a:rPr>
              <a:t>的</a:t>
            </a:r>
            <a:r>
              <a:rPr lang="zh-TW" altLang="zh-HK" dirty="0" smtClean="0">
                <a:latin typeface="Adobe 繁黑體 Std B" pitchFamily="34" charset="-120"/>
                <a:ea typeface="Adobe 繁黑體 Std B" pitchFamily="34" charset="-120"/>
              </a:rPr>
              <a:t>勉勵</a:t>
            </a:r>
            <a:endParaRPr lang="en-US" altLang="zh-TW" dirty="0" smtClean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zh-HK" dirty="0" smtClean="0">
                <a:latin typeface="Adobe 繁黑體 Std B" pitchFamily="34" charset="-120"/>
                <a:ea typeface="Adobe 繁黑體 Std B" pitchFamily="34" charset="-120"/>
              </a:rPr>
              <a:t>1 </a:t>
            </a:r>
            <a:r>
              <a:rPr lang="zh-TW" altLang="zh-HK" dirty="0">
                <a:latin typeface="Adobe 繁黑體 Std B" pitchFamily="34" charset="-120"/>
                <a:ea typeface="Adobe 繁黑體 Std B" pitchFamily="34" charset="-120"/>
              </a:rPr>
              <a:t>耶和華的僕人摩西死了以後，耶和華曉諭摩西的幫手，嫩的兒子約書亞，說： </a:t>
            </a:r>
          </a:p>
          <a:p>
            <a:r>
              <a:rPr lang="zh-TW" altLang="zh-HK" dirty="0">
                <a:latin typeface="Adobe 繁黑體 Std B" pitchFamily="34" charset="-120"/>
                <a:ea typeface="Adobe 繁黑體 Std B" pitchFamily="34" charset="-120"/>
              </a:rPr>
              <a:t>2 我的僕人摩西死了。現在你要起來，和眾百姓過這約但河，往我所要賜給以色列人的地去。 </a:t>
            </a:r>
            <a:endParaRPr lang="en-US" altLang="zh-TW" dirty="0" smtClean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zh-HK" dirty="0" smtClean="0">
                <a:latin typeface="Adobe 繁黑體 Std B" pitchFamily="34" charset="-120"/>
                <a:ea typeface="Adobe 繁黑體 Std B" pitchFamily="34" charset="-120"/>
              </a:rPr>
              <a:t>3 </a:t>
            </a:r>
            <a:r>
              <a:rPr lang="zh-TW" altLang="zh-HK" dirty="0">
                <a:latin typeface="Adobe 繁黑體 Std B" pitchFamily="34" charset="-120"/>
                <a:ea typeface="Adobe 繁黑體 Std B" pitchFamily="34" charset="-120"/>
              </a:rPr>
              <a:t>凡你們腳掌所踏之地，我都照著我所應許摩西的話賜給你們了。 </a:t>
            </a:r>
            <a:endParaRPr lang="en-US" altLang="zh-TW" dirty="0" smtClean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zh-HK" dirty="0" smtClean="0">
                <a:latin typeface="Adobe 繁黑體 Std B" pitchFamily="34" charset="-120"/>
                <a:ea typeface="Adobe 繁黑體 Std B" pitchFamily="34" charset="-120"/>
              </a:rPr>
              <a:t>4 </a:t>
            </a:r>
            <a:r>
              <a:rPr lang="zh-TW" altLang="zh-HK" dirty="0">
                <a:latin typeface="Adobe 繁黑體 Std B" pitchFamily="34" charset="-120"/>
                <a:ea typeface="Adobe 繁黑體 Std B" pitchFamily="34" charset="-120"/>
              </a:rPr>
              <a:t>從曠野和這利巴嫩，直到伯拉大河，赫人的全地，又到大海日落之處，都要作你們的境界。 </a:t>
            </a:r>
            <a:endParaRPr lang="en-US" altLang="zh-TW" dirty="0" smtClean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zh-HK" dirty="0" smtClean="0">
                <a:latin typeface="Adobe 繁黑體 Std B" pitchFamily="34" charset="-120"/>
                <a:ea typeface="Adobe 繁黑體 Std B" pitchFamily="34" charset="-120"/>
              </a:rPr>
              <a:t>5 </a:t>
            </a:r>
            <a:r>
              <a:rPr lang="zh-TW" altLang="zh-HK" dirty="0">
                <a:latin typeface="Adobe 繁黑體 Std B" pitchFamily="34" charset="-120"/>
                <a:ea typeface="Adobe 繁黑體 Std B" pitchFamily="34" charset="-120"/>
              </a:rPr>
              <a:t>你平生的日子，必無一人能在你面前站立得住。我怎樣與摩西同在，也必照樣與你同在；我必不撇下你，也不丟棄你。 </a:t>
            </a:r>
            <a:endParaRPr lang="en-US" altLang="zh-TW" dirty="0" smtClean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zh-HK" dirty="0" smtClean="0">
                <a:latin typeface="Adobe 繁黑體 Std B" pitchFamily="34" charset="-120"/>
                <a:ea typeface="Adobe 繁黑體 Std B" pitchFamily="34" charset="-120"/>
              </a:rPr>
              <a:t>6 </a:t>
            </a:r>
            <a:r>
              <a:rPr lang="zh-TW" altLang="zh-HK" dirty="0">
                <a:latin typeface="Adobe 繁黑體 Std B" pitchFamily="34" charset="-120"/>
                <a:ea typeface="Adobe 繁黑體 Std B" pitchFamily="34" charset="-120"/>
              </a:rPr>
              <a:t>你當剛強壯膽！因為你必使這百姓承受那地為業，就是我向他們列祖起誓應許賜給他們的地。 </a:t>
            </a:r>
            <a:endParaRPr lang="en-US" altLang="zh-TW" dirty="0" smtClean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zh-HK" dirty="0" smtClean="0">
                <a:latin typeface="Adobe 繁黑體 Std B" pitchFamily="34" charset="-120"/>
                <a:ea typeface="Adobe 繁黑體 Std B" pitchFamily="34" charset="-120"/>
              </a:rPr>
              <a:t>7 </a:t>
            </a:r>
            <a:r>
              <a:rPr lang="zh-TW" altLang="zh-HK" dirty="0">
                <a:latin typeface="Adobe 繁黑體 Std B" pitchFamily="34" charset="-120"/>
                <a:ea typeface="Adobe 繁黑體 Std B" pitchFamily="34" charset="-120"/>
              </a:rPr>
              <a:t>只要剛強，大大壯膽，謹守遵行我僕人摩西所吩咐你的一切律法，不可偏離左右，使你無論往那裡去，都可以順利。 </a:t>
            </a:r>
            <a:endParaRPr lang="en-US" altLang="zh-TW" dirty="0" smtClean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zh-HK" dirty="0" smtClean="0">
                <a:latin typeface="Adobe 繁黑體 Std B" pitchFamily="34" charset="-120"/>
                <a:ea typeface="Adobe 繁黑體 Std B" pitchFamily="34" charset="-120"/>
              </a:rPr>
              <a:t>8 </a:t>
            </a:r>
            <a:r>
              <a:rPr lang="zh-TW" altLang="zh-HK" dirty="0">
                <a:latin typeface="Adobe 繁黑體 Std B" pitchFamily="34" charset="-120"/>
                <a:ea typeface="Adobe 繁黑體 Std B" pitchFamily="34" charset="-120"/>
              </a:rPr>
              <a:t>這律法書不可離開你的口，總要晝夜思想，好使你謹守遵行這書上所寫的一切話。如此，你的道路就可以亨通，凡事順利。 </a:t>
            </a:r>
            <a:endParaRPr lang="en-US" altLang="zh-TW" dirty="0" smtClean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zh-HK" dirty="0" smtClean="0">
                <a:latin typeface="Adobe 繁黑體 Std B" pitchFamily="34" charset="-120"/>
                <a:ea typeface="Adobe 繁黑體 Std B" pitchFamily="34" charset="-120"/>
              </a:rPr>
              <a:t>9 </a:t>
            </a:r>
            <a:r>
              <a:rPr lang="zh-TW" altLang="zh-HK" dirty="0">
                <a:latin typeface="Adobe 繁黑體 Std B" pitchFamily="34" charset="-120"/>
                <a:ea typeface="Adobe 繁黑體 Std B" pitchFamily="34" charset="-120"/>
              </a:rPr>
              <a:t>我豈沒有吩咐你麼？你當剛強壯膽！不要懼怕，也不要驚惶；因為你無論往那裡去，耶和華─你的　神必與你同在。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2" t="19659" r="5755" b="27942"/>
          <a:stretch/>
        </p:blipFill>
        <p:spPr bwMode="auto">
          <a:xfrm>
            <a:off x="0" y="-31229"/>
            <a:ext cx="9144000" cy="5174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13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1520" y="195486"/>
            <a:ext cx="878497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400" dirty="0" smtClean="0">
                <a:solidFill>
                  <a:srgbClr val="7030A0"/>
                </a:solidFill>
                <a:latin typeface="Adobe 繁黑體 Std B" pitchFamily="34" charset="-120"/>
                <a:ea typeface="Adobe 繁黑體 Std B" pitchFamily="34" charset="-120"/>
              </a:rPr>
              <a:t>書</a:t>
            </a:r>
            <a:r>
              <a:rPr lang="en-US" altLang="zh-TW" sz="2400" dirty="0" smtClean="0">
                <a:solidFill>
                  <a:srgbClr val="7030A0"/>
                </a:solidFill>
                <a:latin typeface="Adobe 繁黑體 Std B" pitchFamily="34" charset="-120"/>
                <a:ea typeface="Adobe 繁黑體 Std B" pitchFamily="34" charset="-120"/>
              </a:rPr>
              <a:t>1:1-9</a:t>
            </a:r>
            <a:r>
              <a:rPr lang="zh-TW" altLang="en-US" sz="2400" dirty="0" smtClean="0">
                <a:solidFill>
                  <a:srgbClr val="7030A0"/>
                </a:solidFill>
                <a:latin typeface="Adobe 繁黑體 Std B" pitchFamily="34" charset="-120"/>
                <a:ea typeface="Adobe 繁黑體 Std B" pitchFamily="34" charset="-120"/>
              </a:rPr>
              <a:t>：</a:t>
            </a:r>
            <a:r>
              <a:rPr lang="zh-TW" altLang="zh-HK" sz="2400" dirty="0" smtClean="0">
                <a:solidFill>
                  <a:srgbClr val="7030A0"/>
                </a:solidFill>
                <a:latin typeface="Adobe 繁黑體 Std B" pitchFamily="34" charset="-120"/>
                <a:ea typeface="Adobe 繁黑體 Std B" pitchFamily="34" charset="-120"/>
              </a:rPr>
              <a:t>耶和華</a:t>
            </a:r>
            <a:r>
              <a:rPr lang="zh-TW" altLang="zh-HK" sz="2400" dirty="0">
                <a:solidFill>
                  <a:srgbClr val="7030A0"/>
                </a:solidFill>
                <a:latin typeface="Adobe 繁黑體 Std B" pitchFamily="34" charset="-120"/>
                <a:ea typeface="Adobe 繁黑體 Std B" pitchFamily="34" charset="-120"/>
              </a:rPr>
              <a:t>的</a:t>
            </a:r>
            <a:r>
              <a:rPr lang="zh-TW" altLang="zh-HK" sz="2400" dirty="0" smtClean="0">
                <a:solidFill>
                  <a:srgbClr val="7030A0"/>
                </a:solidFill>
                <a:latin typeface="Adobe 繁黑體 Std B" pitchFamily="34" charset="-120"/>
                <a:ea typeface="Adobe 繁黑體 Std B" pitchFamily="34" charset="-120"/>
              </a:rPr>
              <a:t>勉勵</a:t>
            </a:r>
            <a:endParaRPr lang="en-US" altLang="zh-TW" sz="2400" dirty="0" smtClean="0">
              <a:solidFill>
                <a:srgbClr val="7030A0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zh-HK" dirty="0" smtClean="0">
                <a:solidFill>
                  <a:schemeClr val="bg2">
                    <a:lumMod val="50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1 </a:t>
            </a:r>
            <a:r>
              <a:rPr lang="zh-TW" altLang="zh-HK" dirty="0">
                <a:solidFill>
                  <a:schemeClr val="bg2">
                    <a:lumMod val="50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耶和華的僕人摩西死了以後，耶和華曉諭摩西的幫手，嫩的兒子約書亞，說： </a:t>
            </a:r>
          </a:p>
          <a:p>
            <a:r>
              <a:rPr lang="zh-TW" altLang="zh-HK" dirty="0">
                <a:solidFill>
                  <a:schemeClr val="bg2">
                    <a:lumMod val="50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2 我的僕人摩西死了。現在你要起來，和眾百姓過這約但河，往我所要賜給以色列人的地去。 </a:t>
            </a:r>
            <a:endParaRPr lang="en-US" altLang="zh-TW" dirty="0" smtClean="0">
              <a:solidFill>
                <a:schemeClr val="bg2">
                  <a:lumMod val="50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zh-HK" dirty="0" smtClean="0">
                <a:solidFill>
                  <a:schemeClr val="bg2">
                    <a:lumMod val="50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3 </a:t>
            </a:r>
            <a:r>
              <a:rPr lang="zh-TW" altLang="zh-HK" dirty="0">
                <a:solidFill>
                  <a:schemeClr val="bg2">
                    <a:lumMod val="50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凡你們腳掌所踏之地，我都照著我所應許摩西的話賜給你們了。 </a:t>
            </a:r>
            <a:endParaRPr lang="en-US" altLang="zh-TW" dirty="0" smtClean="0">
              <a:solidFill>
                <a:schemeClr val="bg2">
                  <a:lumMod val="50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zh-HK" dirty="0" smtClean="0">
                <a:solidFill>
                  <a:schemeClr val="bg2">
                    <a:lumMod val="50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4 </a:t>
            </a:r>
            <a:r>
              <a:rPr lang="zh-TW" altLang="zh-HK" dirty="0">
                <a:solidFill>
                  <a:schemeClr val="bg2">
                    <a:lumMod val="50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從曠野和這利巴嫩，直到伯拉大河，赫人的全地，又到大海日落之處，都要作你們的境界。 </a:t>
            </a:r>
            <a:endParaRPr lang="en-US" altLang="zh-TW" dirty="0" smtClean="0">
              <a:solidFill>
                <a:schemeClr val="bg2">
                  <a:lumMod val="50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zh-HK" dirty="0" smtClean="0">
                <a:latin typeface="Adobe 繁黑體 Std B" pitchFamily="34" charset="-120"/>
                <a:ea typeface="Adobe 繁黑體 Std B" pitchFamily="34" charset="-120"/>
              </a:rPr>
              <a:t>5 </a:t>
            </a:r>
            <a:r>
              <a:rPr lang="zh-TW" altLang="zh-HK" dirty="0">
                <a:latin typeface="Adobe 繁黑體 Std B" pitchFamily="34" charset="-120"/>
                <a:ea typeface="Adobe 繁黑體 Std B" pitchFamily="34" charset="-120"/>
              </a:rPr>
              <a:t>你平生的日子，必無一人能在你面前站立得住。我怎樣與摩西同在，也必照樣與你同在；我必不撇下你，也不丟棄你。 </a:t>
            </a:r>
            <a:endParaRPr lang="en-US" altLang="zh-TW" dirty="0" smtClean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zh-HK" dirty="0" smtClean="0">
                <a:latin typeface="Adobe 繁黑體 Std B" pitchFamily="34" charset="-120"/>
                <a:ea typeface="Adobe 繁黑體 Std B" pitchFamily="34" charset="-120"/>
              </a:rPr>
              <a:t>6 </a:t>
            </a:r>
            <a:r>
              <a:rPr lang="zh-TW" altLang="zh-HK" dirty="0">
                <a:latin typeface="Adobe 繁黑體 Std B" pitchFamily="34" charset="-120"/>
                <a:ea typeface="Adobe 繁黑體 Std B" pitchFamily="34" charset="-120"/>
              </a:rPr>
              <a:t>你當剛強壯膽！因為你必使這百姓承受那地為業，就是我向他們列祖起誓應許賜給他們的地。 </a:t>
            </a:r>
            <a:endParaRPr lang="en-US" altLang="zh-TW" dirty="0" smtClean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zh-HK" dirty="0" smtClean="0">
                <a:latin typeface="Adobe 繁黑體 Std B" pitchFamily="34" charset="-120"/>
                <a:ea typeface="Adobe 繁黑體 Std B" pitchFamily="34" charset="-120"/>
              </a:rPr>
              <a:t>7 </a:t>
            </a:r>
            <a:r>
              <a:rPr lang="zh-TW" altLang="zh-HK" dirty="0">
                <a:latin typeface="Adobe 繁黑體 Std B" pitchFamily="34" charset="-120"/>
                <a:ea typeface="Adobe 繁黑體 Std B" pitchFamily="34" charset="-120"/>
              </a:rPr>
              <a:t>只要剛強，大大壯膽，謹守遵行我僕人摩西所吩咐你的一切律法，不可偏離左右，使你無論往那裡去，都可以順利。 </a:t>
            </a:r>
            <a:endParaRPr lang="en-US" altLang="zh-TW" dirty="0" smtClean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zh-HK" dirty="0" smtClean="0">
                <a:latin typeface="Adobe 繁黑體 Std B" pitchFamily="34" charset="-120"/>
                <a:ea typeface="Adobe 繁黑體 Std B" pitchFamily="34" charset="-120"/>
              </a:rPr>
              <a:t>8 </a:t>
            </a:r>
            <a:r>
              <a:rPr lang="zh-TW" altLang="zh-HK" dirty="0">
                <a:latin typeface="Adobe 繁黑體 Std B" pitchFamily="34" charset="-120"/>
                <a:ea typeface="Adobe 繁黑體 Std B" pitchFamily="34" charset="-120"/>
              </a:rPr>
              <a:t>這律法書不可離開你的口，總要晝夜思想，好使你謹守遵行這書上所寫的一切話。如此，你的道路就可以亨通，凡事順利。 </a:t>
            </a:r>
            <a:endParaRPr lang="en-US" altLang="zh-TW" dirty="0" smtClean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zh-HK" dirty="0" smtClean="0">
                <a:latin typeface="Adobe 繁黑體 Std B" pitchFamily="34" charset="-120"/>
                <a:ea typeface="Adobe 繁黑體 Std B" pitchFamily="34" charset="-120"/>
              </a:rPr>
              <a:t>9 </a:t>
            </a:r>
            <a:r>
              <a:rPr lang="zh-TW" altLang="zh-HK" dirty="0">
                <a:latin typeface="Adobe 繁黑體 Std B" pitchFamily="34" charset="-120"/>
                <a:ea typeface="Adobe 繁黑體 Std B" pitchFamily="34" charset="-120"/>
              </a:rPr>
              <a:t>我豈沒有吩咐你麼？你當剛強壯膽！不要懼怕，也不要驚惶；因為你無論往那裡去，耶和華─你的　神必與你同在。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0" t="19878" r="5329" b="27991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057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龍騰四海">
  <a:themeElements>
    <a:clrScheme name="行雲流水">
      <a:dk1>
        <a:sysClr val="windowText" lastClr="000000"/>
      </a:dk1>
      <a:lt1>
        <a:sysClr val="window" lastClr="FFFFFF"/>
      </a:lt1>
      <a:dk2>
        <a:srgbClr val="411401"/>
      </a:dk2>
      <a:lt2>
        <a:srgbClr val="FFE6E6"/>
      </a:lt2>
      <a:accent1>
        <a:srgbClr val="A24A48"/>
      </a:accent1>
      <a:accent2>
        <a:srgbClr val="B2935C"/>
      </a:accent2>
      <a:accent3>
        <a:srgbClr val="6A9A9A"/>
      </a:accent3>
      <a:accent4>
        <a:srgbClr val="B2B787"/>
      </a:accent4>
      <a:accent5>
        <a:srgbClr val="91644B"/>
      </a:accent5>
      <a:accent6>
        <a:srgbClr val="654A76"/>
      </a:accent6>
      <a:hlink>
        <a:srgbClr val="00A800"/>
      </a:hlink>
      <a:folHlink>
        <a:srgbClr val="FF00FF"/>
      </a:folHlink>
    </a:clrScheme>
    <a:fontScheme name="龍騰四海">
      <a:majorFont>
        <a:latin typeface="Maiandra GD"/>
        <a:ea typeface=""/>
        <a:cs typeface=""/>
        <a:font script="CYRL" typeface="Times New Roman"/>
        <a:font script="GREK" typeface="Times New Roman"/>
        <a:font script="Jpan" typeface="ＭＳ Ｐゴシック"/>
        <a:font script="Hang" typeface="HY중고딕"/>
        <a:font script="Hans" typeface="隶书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Ｐ明朝"/>
        <a:font script="Hang" typeface="HY견명조"/>
        <a:font script="Hans" typeface="华文楷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龍騰四海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hueMod val="100000"/>
                <a:satMod val="250000"/>
              </a:schemeClr>
            </a:gs>
            <a:gs pos="75000">
              <a:schemeClr val="phClr">
                <a:tint val="80000"/>
                <a:shade val="100000"/>
                <a:hueMod val="100000"/>
                <a:satMod val="375000"/>
              </a:schemeClr>
            </a:gs>
            <a:gs pos="100000">
              <a:schemeClr val="phClr">
                <a:tint val="50000"/>
                <a:shade val="100000"/>
                <a:hueMod val="100000"/>
                <a:satMod val="5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100000"/>
                <a:shade val="50000"/>
                <a:hueMod val="100000"/>
                <a:satMod val="100000"/>
              </a:schemeClr>
              <a:schemeClr val="phClr">
                <a:tint val="100000"/>
                <a:shade val="75000"/>
                <a:hueMod val="100000"/>
                <a:satMod val="100000"/>
              </a:schemeClr>
            </a:duotone>
          </a:blip>
          <a:tile tx="0" ty="0" sx="50000" sy="50000" flip="none" algn="ctr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</a:effectStyle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  <a:scene3d>
            <a:camera prst="orthographicFront" fov="0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2700" h="12700" prst="relaxedInset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  <a:outerShdw blurRad="44450" dist="50800" dir="3300000" sx="99000" sy="99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contrasting" dir="tl">
              <a:rot lat="0" lon="0" rev="14220000"/>
            </a:lightRig>
          </a:scene3d>
          <a:sp3d prstMaterial="dkEdge">
            <a:bevelT w="63500" h="63500"/>
            <a:bevelB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bg1">
                <a:tint val="100000"/>
                <a:shade val="100000"/>
                <a:hueMod val="100000"/>
                <a:satMod val="150000"/>
              </a:schemeClr>
            </a:gs>
            <a:gs pos="55000">
              <a:schemeClr val="bg1">
                <a:tint val="100000"/>
                <a:shade val="90000"/>
                <a:hueMod val="100000"/>
                <a:satMod val="375000"/>
              </a:schemeClr>
            </a:gs>
            <a:gs pos="100000">
              <a:schemeClr val="phClr">
                <a:tint val="88000"/>
                <a:shade val="100000"/>
                <a:hueMod val="100000"/>
                <a:satMod val="500000"/>
              </a:schemeClr>
            </a:gs>
          </a:gsLst>
          <a:lin ang="5400000" scaled="1"/>
        </a:gradFill>
        <a:blipFill>
          <a:blip xmlns:r="http://schemas.openxmlformats.org/officeDocument/2006/relationships" r:embed="rId2">
            <a:duotone>
              <a:schemeClr val="phClr">
                <a:shade val="30000"/>
                <a:satMod val="555000"/>
              </a:schemeClr>
              <a:schemeClr val="phClr">
                <a:tint val="96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Dragon</Template>
  <TotalTime>6523</TotalTime>
  <Words>1454</Words>
  <Application>Microsoft Office PowerPoint</Application>
  <PresentationFormat>如螢幕大小 (16:9)</PresentationFormat>
  <Paragraphs>151</Paragraphs>
  <Slides>30</Slides>
  <Notes>2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30</vt:i4>
      </vt:variant>
    </vt:vector>
  </HeadingPairs>
  <TitlesOfParts>
    <vt:vector size="31" baseType="lpstr">
      <vt:lpstr>龍騰四海</vt:lpstr>
      <vt:lpstr>PowerPoint 簡報</vt:lpstr>
      <vt:lpstr>若不是耶和華建造房屋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Shirley Ho</dc:creator>
  <cp:lastModifiedBy>Shirley01</cp:lastModifiedBy>
  <cp:revision>412</cp:revision>
  <cp:lastPrinted>2018-05-08T08:27:26Z</cp:lastPrinted>
  <dcterms:created xsi:type="dcterms:W3CDTF">2018-02-28T01:54:56Z</dcterms:created>
  <dcterms:modified xsi:type="dcterms:W3CDTF">2019-06-04T02:54:18Z</dcterms:modified>
</cp:coreProperties>
</file>