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4056" r:id="rId1"/>
  </p:sldMasterIdLst>
  <p:notesMasterIdLst>
    <p:notesMasterId r:id="rId43"/>
  </p:notesMasterIdLst>
  <p:handoutMasterIdLst>
    <p:handoutMasterId r:id="rId44"/>
  </p:handoutMasterIdLst>
  <p:sldIdLst>
    <p:sldId id="405" r:id="rId2"/>
    <p:sldId id="566" r:id="rId3"/>
    <p:sldId id="574" r:id="rId4"/>
    <p:sldId id="575" r:id="rId5"/>
    <p:sldId id="570" r:id="rId6"/>
    <p:sldId id="576" r:id="rId7"/>
    <p:sldId id="577" r:id="rId8"/>
    <p:sldId id="578" r:id="rId9"/>
    <p:sldId id="580" r:id="rId10"/>
    <p:sldId id="581" r:id="rId11"/>
    <p:sldId id="582" r:id="rId12"/>
    <p:sldId id="579" r:id="rId13"/>
    <p:sldId id="583" r:id="rId14"/>
    <p:sldId id="584" r:id="rId15"/>
    <p:sldId id="585" r:id="rId16"/>
    <p:sldId id="587" r:id="rId17"/>
    <p:sldId id="586" r:id="rId18"/>
    <p:sldId id="588" r:id="rId19"/>
    <p:sldId id="589" r:id="rId20"/>
    <p:sldId id="567" r:id="rId21"/>
    <p:sldId id="569" r:id="rId22"/>
    <p:sldId id="571" r:id="rId23"/>
    <p:sldId id="572" r:id="rId24"/>
    <p:sldId id="573" r:id="rId25"/>
    <p:sldId id="568" r:id="rId26"/>
    <p:sldId id="590" r:id="rId27"/>
    <p:sldId id="591" r:id="rId28"/>
    <p:sldId id="597" r:id="rId29"/>
    <p:sldId id="593" r:id="rId30"/>
    <p:sldId id="596" r:id="rId31"/>
    <p:sldId id="595" r:id="rId32"/>
    <p:sldId id="594" r:id="rId33"/>
    <p:sldId id="592" r:id="rId34"/>
    <p:sldId id="598" r:id="rId35"/>
    <p:sldId id="600" r:id="rId36"/>
    <p:sldId id="599" r:id="rId37"/>
    <p:sldId id="601" r:id="rId38"/>
    <p:sldId id="603" r:id="rId39"/>
    <p:sldId id="602" r:id="rId40"/>
    <p:sldId id="604" r:id="rId41"/>
    <p:sldId id="605" r:id="rId42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AD9"/>
    <a:srgbClr val="B83D68"/>
    <a:srgbClr val="C4EFFF"/>
    <a:srgbClr val="FDD1B1"/>
    <a:srgbClr val="387026"/>
    <a:srgbClr val="F33C03"/>
    <a:srgbClr val="FBCD79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79802" autoAdjust="0"/>
  </p:normalViewPr>
  <p:slideViewPr>
    <p:cSldViewPr>
      <p:cViewPr>
        <p:scale>
          <a:sx n="93" d="100"/>
          <a:sy n="93" d="100"/>
        </p:scale>
        <p:origin x="-510" y="-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百姓無野叻，最叻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==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得把聲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///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投訴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20541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11DA4-8D8F-4497-AA97-2B3F6CDC9426}" type="slidenum">
              <a:rPr lang="en-US" altLang="zh-TW"/>
              <a:pPr/>
              <a:t>24</a:t>
            </a:fld>
            <a:endParaRPr lang="en-US" altLang="zh-TW" dirty="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72002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35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74790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要去主持大局，面對子民的埋怨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作反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人的本能反應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好想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一切控制在我的手中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(get everything under control)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而人往往面對混亂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好想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亂咁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WEA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住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野先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然後，用自己的方法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，按照自己的心意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去平息困境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36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00221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上主責備摩西時： 「摩西，你沒有尊神為聖」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「尊神為聖」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簡單的解釋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Let God be God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任何處境中， 讓上帝成為上帝</a:t>
            </a:r>
          </a:p>
          <a:p>
            <a:pPr lvl="1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需要放低自己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意思</a:t>
            </a:r>
          </a:p>
          <a:p>
            <a:pPr lvl="1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放低 自己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情緒</a:t>
            </a:r>
          </a:p>
          <a:p>
            <a:pPr lvl="1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不用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自己的方法</a:t>
            </a:r>
          </a:p>
          <a:p>
            <a:pPr lvl="1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不是要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成就自己的目的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若然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祈求上主時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不能放低自己 這一切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 in my control //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而不是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God’s control)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恐怕我們會 變成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Let me be God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「我就是神」</a:t>
            </a:r>
          </a:p>
          <a:p>
            <a:pPr lvl="1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眾人都要聽我話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//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都要俯伏尊敬我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//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上帝都要聽自己的意思 行</a:t>
            </a:r>
          </a:p>
          <a:p>
            <a:pPr lvl="1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真係中了魔鬼的詭計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米利巴事件中， 摩西真係做錯了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沒有擊打磐石兩次，沒有尊神為聖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37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73204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聖經的記載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為了不想我們重蹈覆轍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摩西的失敗，要學習一個點樣的功課？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摩西極其謙和 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為何會功虧一簣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//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人生臨到最尾時會咁香？</a:t>
            </a:r>
            <a:endParaRPr lang="zh-HK" altLang="en-US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39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0774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「不忠於上主」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當人靠經驗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我食盬多過你食米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當人奪取上帝的榮耀，而不將榮耀歸給上主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我話事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奪取一切「權」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我要自己成為神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呼風喚雨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人人都要聽我話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不忠心於上主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//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沒有尊神為聖 </a:t>
            </a:r>
          </a:p>
          <a:p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這並不是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真正的信心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因此，信心不單指我已相信了耶穌成為我的救主，「信心」亦包括我們要相信上帝，忠心於上帝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若然悖逆上主，無論你係邊位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上主都會作出公義的審判</a:t>
            </a:r>
          </a:p>
          <a:p>
            <a:endParaRPr lang="en-US" altLang="zh-HK" dirty="0" smtClean="0"/>
          </a:p>
          <a:p>
            <a:endParaRPr lang="en-US" altLang="zh-HK" dirty="0" smtClean="0"/>
          </a:p>
          <a:p>
            <a:pPr lvl="0"/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40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7665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摩西的失腳如何成為我們的鑑誡？</a:t>
            </a:r>
          </a:p>
          <a:p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一失足成千古恨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上主有慈愛的一面，也有公義的一面</a:t>
            </a: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對於信仰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不是講玩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//  why so serious?? Take it serious.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信仰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嚴肅的課題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關乎生與死</a:t>
            </a:r>
          </a:p>
          <a:p>
            <a:pPr lvl="0"/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Religion is a matter of life and death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認真看待信仰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//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看待生命</a:t>
            </a:r>
          </a:p>
          <a:p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讓我們面對不同挑戰，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God be God, 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不用自己的方法取代 上帝，乃讓上帝成為我們主宰。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41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8265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30268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72002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百姓埋怨無水飲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摩西求告上主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上主吩咐擊打磐石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不是第一次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早於出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  //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利非訂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有先前經驗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76358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嘩！乜口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下，就得架？真係咁簡單？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人好容易會諗：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我之前唔係咁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明明要擊打磐石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先有水出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摩西 ： 倚靠了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先前的成功經驗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而廢掉了神的吩咐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重要反省：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人好容易受限於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過去的成功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我以前都得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以前都掂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面對同樣問題： 自以為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從前得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今次都得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但係人生中的每個問題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每次的經歷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其實都係你經歷上帝的一個全新的經歷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70667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人係信仰歷程中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容易出現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「食老本」的情況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神學院做研究：教會調查：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「信主愈久，是否靈命會愈長進？」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答案： 大部分信徒在信主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年後，靈命呈現「倒退現象」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唔係好想返教會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不想敬拜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讀聖經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--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對神冷淡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信主第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7-10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年，會出現 離開教會的危機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信仰：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不可食老本 「不變成老油條」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不好因為信主耐了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,,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事奉耐了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//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就靠了經歷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我們要提防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「信仰變質」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在信仰路上，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心意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不斷更新而變化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係每個經歷裡，專一尋求上主的吩咐，專一跟從神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1224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因為人的經歷是相對，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受著處境改變而「變」</a:t>
            </a:r>
            <a:r>
              <a:rPr lang="en-US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TW" altLang="zh-H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zh-TW" altLang="zh-H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人的經歷可變 ，但惟獨上主的吩咐是不變、 是絕對</a:t>
            </a:r>
            <a:endParaRPr lang="zh-HK" altLang="en-US" dirty="0" smtClean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34560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7374C-CB34-44D2-A2A6-27B05B45A77F}" type="slidenum">
              <a:rPr lang="en-US" altLang="zh-TW"/>
              <a:pPr/>
              <a:t>22</a:t>
            </a:fld>
            <a:endParaRPr lang="en-US" altLang="zh-TW" dirty="0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201C3B-C7AF-4E1B-B10F-EBEA08994147}" type="slidenum">
              <a:rPr lang="en-US" altLang="zh-TW"/>
              <a:pPr/>
              <a:t>23</a:t>
            </a:fld>
            <a:endParaRPr lang="en-US" altLang="zh-TW" dirty="0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2662595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2644727"/>
            <a:ext cx="45720" cy="3429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0" y="3687744"/>
            <a:ext cx="7924800" cy="3226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5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1635164"/>
            <a:ext cx="3749040" cy="11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085850"/>
            <a:ext cx="8229600" cy="35087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4652750"/>
            <a:ext cx="2590800" cy="288036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12/3/2019</a:t>
            </a:fld>
            <a:endParaRPr lang="zh-HK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2133600" y="4652750"/>
            <a:ext cx="3581400" cy="288036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4636148"/>
            <a:ext cx="609600" cy="3429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43608" y="2787774"/>
            <a:ext cx="6480048" cy="1314450"/>
          </a:xfrm>
        </p:spPr>
        <p:txBody>
          <a:bodyPr>
            <a:noAutofit/>
          </a:bodyPr>
          <a:lstStyle/>
          <a:p>
            <a:pPr algn="l"/>
            <a:r>
              <a:rPr lang="zh-TW" altLang="en-US" sz="4400" dirty="0" smtClean="0">
                <a:solidFill>
                  <a:schemeClr val="tx1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摩西擊打磐石</a:t>
            </a:r>
            <a:endParaRPr lang="zh-HK" altLang="en-US" sz="4400" dirty="0">
              <a:solidFill>
                <a:schemeClr val="tx1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99592" y="915566"/>
            <a:ext cx="7851648" cy="1371600"/>
          </a:xfrm>
        </p:spPr>
        <p:txBody>
          <a:bodyPr/>
          <a:lstStyle/>
          <a:p>
            <a:pPr marL="182880" indent="0">
              <a:buNone/>
            </a:pPr>
            <a:r>
              <a:rPr lang="zh-TW" altLang="en-US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民數記第</a:t>
            </a:r>
            <a:r>
              <a:rPr lang="en-US" altLang="zh-TW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12</a:t>
            </a:r>
            <a:r>
              <a:rPr lang="zh-TW" altLang="en-US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講：</a:t>
            </a:r>
            <a:r>
              <a:rPr lang="en-US" altLang="zh-TW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20</a:t>
            </a:r>
            <a:r>
              <a:rPr lang="zh-TW" altLang="en-US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章</a:t>
            </a:r>
            <a:endParaRPr lang="zh-HK" altLang="en-US" sz="4400" b="0" dirty="0">
              <a:solidFill>
                <a:srgbClr val="002060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21982" r="8387" b="2994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3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555526"/>
            <a:ext cx="5295039" cy="712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HK" sz="4000" dirty="0">
                <a:latin typeface="Adobe 繁黑體 Std B" pitchFamily="34" charset="-120"/>
                <a:ea typeface="Adobe 繁黑體 Std B" pitchFamily="34" charset="-120"/>
              </a:rPr>
              <a:t>20:10-13</a:t>
            </a:r>
            <a:r>
              <a:rPr lang="zh-TW" altLang="en-US" sz="4000" dirty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zh-HK" sz="4000" dirty="0">
                <a:latin typeface="Adobe 繁黑體 Std B" pitchFamily="34" charset="-120"/>
                <a:ea typeface="Adobe 繁黑體 Std B" pitchFamily="34" charset="-120"/>
              </a:rPr>
              <a:t>摩西的結局</a:t>
            </a:r>
          </a:p>
        </p:txBody>
      </p:sp>
      <p:sp>
        <p:nvSpPr>
          <p:cNvPr id="3" name="矩形 2"/>
          <p:cNvSpPr/>
          <p:nvPr/>
        </p:nvSpPr>
        <p:spPr>
          <a:xfrm>
            <a:off x="1043608" y="1294905"/>
            <a:ext cx="73448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10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摩西、亞倫就招聚會眾到磐石前。摩西說：你們這些背叛的人聽我說：我為你們使水從這磐石中流出來麼？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 11 </a:t>
            </a:r>
            <a:r>
              <a:rPr lang="zh-TW" altLang="zh-HK" sz="24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摩西舉手，用杖擊打磐石兩下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，就有許多水流出來，會眾和他們的牲畜都喝了。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 12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耶和華對摩西、亞倫說：</a:t>
            </a:r>
            <a:r>
              <a:rPr lang="zh-TW" altLang="zh-HK" sz="24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因為你們不信我，不在以色列人眼前尊我為聖，所以你們必不得領這會眾進我所賜給他們的地去。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13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這水名叫米利巴水，是因以色列人向耶和華爭鬧，耶和華就在他們面前顯為聖。（米利巴就是爭鬧的意思）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6" t="21425" r="8269" b="29307"/>
          <a:stretch/>
        </p:blipFill>
        <p:spPr bwMode="auto">
          <a:xfrm>
            <a:off x="43586" y="5967"/>
            <a:ext cx="912407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50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555526"/>
            <a:ext cx="6192721" cy="3298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摩西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受罰</a:t>
            </a:r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沒有尊主為聖</a:t>
            </a:r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)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的</a:t>
            </a:r>
            <a:r>
              <a:rPr lang="zh-TW" altLang="en-US" sz="3200" dirty="0">
                <a:latin typeface="Adobe 繁黑體 Std B" pitchFamily="34" charset="-120"/>
                <a:ea typeface="Adobe 繁黑體 Std B" pitchFamily="34" charset="-120"/>
              </a:rPr>
              <a:t>原因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ts val="5000"/>
              </a:lnSpc>
            </a:pPr>
            <a:endParaRPr lang="en-US" altLang="zh-TW" sz="40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ts val="5000"/>
              </a:lnSpc>
            </a:pPr>
            <a:r>
              <a:rPr lang="zh-TW" altLang="en-US" sz="4000" dirty="0">
                <a:latin typeface="Adobe 繁黑體 Std B" pitchFamily="34" charset="-120"/>
                <a:ea typeface="Adobe 繁黑體 Std B" pitchFamily="34" charset="-120"/>
              </a:rPr>
              <a:t>一</a:t>
            </a:r>
            <a:r>
              <a:rPr lang="zh-TW" altLang="en-US" sz="4000" dirty="0" smtClean="0">
                <a:latin typeface="Adobe 繁黑體 Std B" pitchFamily="34" charset="-120"/>
                <a:ea typeface="Adobe 繁黑體 Std B" pitchFamily="34" charset="-120"/>
              </a:rPr>
              <a:t>、 </a:t>
            </a:r>
            <a:endParaRPr lang="en-US" altLang="zh-TW" sz="40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ts val="5000"/>
              </a:lnSpc>
            </a:pPr>
            <a:r>
              <a:rPr lang="zh-TW" altLang="en-US" sz="4000" dirty="0">
                <a:latin typeface="Adobe 繁黑體 Std B" pitchFamily="34" charset="-120"/>
                <a:ea typeface="Adobe 繁黑體 Std B" pitchFamily="34" charset="-120"/>
              </a:rPr>
              <a:t>二</a:t>
            </a:r>
            <a:r>
              <a:rPr lang="zh-TW" altLang="en-US" sz="4000" dirty="0" smtClean="0">
                <a:latin typeface="Adobe 繁黑體 Std B" pitchFamily="34" charset="-120"/>
                <a:ea typeface="Adobe 繁黑體 Std B" pitchFamily="34" charset="-120"/>
              </a:rPr>
              <a:t>、</a:t>
            </a:r>
            <a:r>
              <a:rPr lang="en-US" altLang="zh-TW" sz="4000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sz="4000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sz="4000" dirty="0" smtClean="0">
                <a:latin typeface="Adobe 繁黑體 Std B" pitchFamily="34" charset="-120"/>
                <a:ea typeface="Adobe 繁黑體 Std B" pitchFamily="34" charset="-120"/>
              </a:rPr>
              <a:t>三、</a:t>
            </a:r>
            <a:endParaRPr lang="zh-TW" altLang="zh-HK" sz="4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21939" r="9192" b="30272"/>
          <a:stretch/>
        </p:blipFill>
        <p:spPr bwMode="auto">
          <a:xfrm>
            <a:off x="0" y="22070"/>
            <a:ext cx="9144000" cy="512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51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exodus map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r="11302"/>
          <a:stretch>
            <a:fillRect/>
          </a:stretch>
        </p:blipFill>
        <p:spPr bwMode="auto">
          <a:xfrm>
            <a:off x="0" y="1"/>
            <a:ext cx="5410200" cy="5147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1" name="AutoShape 3"/>
          <p:cNvSpPr>
            <a:spLocks noChangeArrowheads="1"/>
          </p:cNvSpPr>
          <p:nvPr/>
        </p:nvSpPr>
        <p:spPr bwMode="auto">
          <a:xfrm>
            <a:off x="657226" y="641748"/>
            <a:ext cx="1196975" cy="582215"/>
          </a:xfrm>
          <a:prstGeom prst="wedgeRectCallout">
            <a:avLst>
              <a:gd name="adj1" fmla="val -22269"/>
              <a:gd name="adj2" fmla="val 104981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 dirty="0">
                <a:solidFill>
                  <a:srgbClr val="FF0000"/>
                </a:solidFill>
                <a:ea typeface="SimHei" pitchFamily="49" charset="-122"/>
              </a:rPr>
              <a:t>巴力洗分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dirty="0">
                <a:solidFill>
                  <a:srgbClr val="CC0000"/>
                </a:solidFill>
                <a:ea typeface="SimHei" pitchFamily="49" charset="-122"/>
              </a:rPr>
              <a:t>過紅海</a:t>
            </a:r>
          </a:p>
        </p:txBody>
      </p:sp>
      <p:sp>
        <p:nvSpPr>
          <p:cNvPr id="355332" name="AutoShape 4"/>
          <p:cNvSpPr>
            <a:spLocks noChangeArrowheads="1"/>
          </p:cNvSpPr>
          <p:nvPr/>
        </p:nvSpPr>
        <p:spPr bwMode="auto">
          <a:xfrm>
            <a:off x="827088" y="3012282"/>
            <a:ext cx="749300" cy="322660"/>
          </a:xfrm>
          <a:prstGeom prst="wedgeRectCallout">
            <a:avLst>
              <a:gd name="adj1" fmla="val 73958"/>
              <a:gd name="adj2" fmla="val 5468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瑪拉</a:t>
            </a:r>
          </a:p>
        </p:txBody>
      </p:sp>
      <p:sp>
        <p:nvSpPr>
          <p:cNvPr id="355333" name="AutoShape 5"/>
          <p:cNvSpPr>
            <a:spLocks noChangeArrowheads="1"/>
          </p:cNvSpPr>
          <p:nvPr/>
        </p:nvSpPr>
        <p:spPr bwMode="auto">
          <a:xfrm>
            <a:off x="2400301" y="2832497"/>
            <a:ext cx="1196975" cy="585788"/>
          </a:xfrm>
          <a:prstGeom prst="wedgeRectCallout">
            <a:avLst>
              <a:gd name="adj1" fmla="val -39787"/>
              <a:gd name="adj2" fmla="val 85366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汛的曠野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降嗎哪</a:t>
            </a:r>
          </a:p>
        </p:txBody>
      </p:sp>
      <p:sp>
        <p:nvSpPr>
          <p:cNvPr id="355334" name="AutoShape 6"/>
          <p:cNvSpPr>
            <a:spLocks noChangeArrowheads="1"/>
          </p:cNvSpPr>
          <p:nvPr/>
        </p:nvSpPr>
        <p:spPr bwMode="auto">
          <a:xfrm>
            <a:off x="1295401" y="3799285"/>
            <a:ext cx="1177925" cy="601265"/>
          </a:xfrm>
          <a:prstGeom prst="wedgeRectCallout">
            <a:avLst>
              <a:gd name="adj1" fmla="val 89620"/>
              <a:gd name="adj2" fmla="val 5444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利非訂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磐石出水</a:t>
            </a:r>
          </a:p>
        </p:txBody>
      </p:sp>
      <p:sp>
        <p:nvSpPr>
          <p:cNvPr id="355335" name="Freeform 7"/>
          <p:cNvSpPr>
            <a:spLocks/>
          </p:cNvSpPr>
          <p:nvPr/>
        </p:nvSpPr>
        <p:spPr bwMode="auto">
          <a:xfrm>
            <a:off x="3017838" y="1279922"/>
            <a:ext cx="2189162" cy="670322"/>
          </a:xfrm>
          <a:custGeom>
            <a:avLst/>
            <a:gdLst>
              <a:gd name="T0" fmla="*/ 0 w 1379"/>
              <a:gd name="T1" fmla="*/ 0 h 563"/>
              <a:gd name="T2" fmla="*/ 13 w 1379"/>
              <a:gd name="T3" fmla="*/ 55 h 563"/>
              <a:gd name="T4" fmla="*/ 77 w 1379"/>
              <a:gd name="T5" fmla="*/ 141 h 563"/>
              <a:gd name="T6" fmla="*/ 218 w 1379"/>
              <a:gd name="T7" fmla="*/ 253 h 563"/>
              <a:gd name="T8" fmla="*/ 266 w 1379"/>
              <a:gd name="T9" fmla="*/ 314 h 563"/>
              <a:gd name="T10" fmla="*/ 362 w 1379"/>
              <a:gd name="T11" fmla="*/ 333 h 563"/>
              <a:gd name="T12" fmla="*/ 423 w 1379"/>
              <a:gd name="T13" fmla="*/ 435 h 563"/>
              <a:gd name="T14" fmla="*/ 506 w 1379"/>
              <a:gd name="T15" fmla="*/ 531 h 563"/>
              <a:gd name="T16" fmla="*/ 730 w 1379"/>
              <a:gd name="T17" fmla="*/ 538 h 563"/>
              <a:gd name="T18" fmla="*/ 922 w 1379"/>
              <a:gd name="T19" fmla="*/ 381 h 563"/>
              <a:gd name="T20" fmla="*/ 970 w 1379"/>
              <a:gd name="T21" fmla="*/ 307 h 563"/>
              <a:gd name="T22" fmla="*/ 1156 w 1379"/>
              <a:gd name="T23" fmla="*/ 237 h 563"/>
              <a:gd name="T24" fmla="*/ 1271 w 1379"/>
              <a:gd name="T25" fmla="*/ 176 h 563"/>
              <a:gd name="T26" fmla="*/ 1367 w 1379"/>
              <a:gd name="T27" fmla="*/ 122 h 563"/>
              <a:gd name="T28" fmla="*/ 1344 w 1379"/>
              <a:gd name="T29" fmla="*/ 48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79" h="563">
                <a:moveTo>
                  <a:pt x="0" y="0"/>
                </a:moveTo>
                <a:cubicBezTo>
                  <a:pt x="0" y="16"/>
                  <a:pt x="0" y="32"/>
                  <a:pt x="13" y="55"/>
                </a:cubicBezTo>
                <a:cubicBezTo>
                  <a:pt x="26" y="78"/>
                  <a:pt x="43" y="108"/>
                  <a:pt x="77" y="141"/>
                </a:cubicBezTo>
                <a:cubicBezTo>
                  <a:pt x="111" y="174"/>
                  <a:pt x="186" y="224"/>
                  <a:pt x="218" y="253"/>
                </a:cubicBezTo>
                <a:cubicBezTo>
                  <a:pt x="250" y="282"/>
                  <a:pt x="242" y="301"/>
                  <a:pt x="266" y="314"/>
                </a:cubicBezTo>
                <a:cubicBezTo>
                  <a:pt x="290" y="327"/>
                  <a:pt x="336" y="313"/>
                  <a:pt x="362" y="333"/>
                </a:cubicBezTo>
                <a:cubicBezTo>
                  <a:pt x="388" y="353"/>
                  <a:pt x="399" y="402"/>
                  <a:pt x="423" y="435"/>
                </a:cubicBezTo>
                <a:cubicBezTo>
                  <a:pt x="447" y="468"/>
                  <a:pt x="455" y="514"/>
                  <a:pt x="506" y="531"/>
                </a:cubicBezTo>
                <a:cubicBezTo>
                  <a:pt x="557" y="548"/>
                  <a:pt x="661" y="563"/>
                  <a:pt x="730" y="538"/>
                </a:cubicBezTo>
                <a:cubicBezTo>
                  <a:pt x="799" y="513"/>
                  <a:pt x="882" y="419"/>
                  <a:pt x="922" y="381"/>
                </a:cubicBezTo>
                <a:cubicBezTo>
                  <a:pt x="962" y="343"/>
                  <a:pt x="931" y="331"/>
                  <a:pt x="970" y="307"/>
                </a:cubicBezTo>
                <a:cubicBezTo>
                  <a:pt x="1009" y="283"/>
                  <a:pt x="1106" y="259"/>
                  <a:pt x="1156" y="237"/>
                </a:cubicBezTo>
                <a:cubicBezTo>
                  <a:pt x="1206" y="215"/>
                  <a:pt x="1236" y="195"/>
                  <a:pt x="1271" y="176"/>
                </a:cubicBezTo>
                <a:cubicBezTo>
                  <a:pt x="1306" y="157"/>
                  <a:pt x="1355" y="143"/>
                  <a:pt x="1367" y="122"/>
                </a:cubicBezTo>
                <a:cubicBezTo>
                  <a:pt x="1379" y="101"/>
                  <a:pt x="1348" y="61"/>
                  <a:pt x="1344" y="4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355336" name="Oval 8"/>
          <p:cNvSpPr>
            <a:spLocks noChangeArrowheads="1"/>
          </p:cNvSpPr>
          <p:nvPr/>
        </p:nvSpPr>
        <p:spPr bwMode="auto">
          <a:xfrm>
            <a:off x="3779839" y="1809750"/>
            <a:ext cx="96837" cy="809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55337" name="AutoShape 9"/>
          <p:cNvSpPr>
            <a:spLocks noChangeArrowheads="1"/>
          </p:cNvSpPr>
          <p:nvPr/>
        </p:nvSpPr>
        <p:spPr bwMode="auto">
          <a:xfrm>
            <a:off x="2414588" y="1654969"/>
            <a:ext cx="914400" cy="470297"/>
          </a:xfrm>
          <a:prstGeom prst="wedgeRectCallout">
            <a:avLst>
              <a:gd name="adj1" fmla="val 97745"/>
              <a:gd name="adj2" fmla="val -10759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dirty="0">
                <a:solidFill>
                  <a:srgbClr val="FF0000"/>
                </a:solidFill>
                <a:ea typeface="SimHei" pitchFamily="49" charset="-122"/>
              </a:rPr>
              <a:t>加低斯</a:t>
            </a:r>
          </a:p>
          <a:p>
            <a:pPr algn="ctr"/>
            <a:r>
              <a:rPr kumimoji="1" lang="zh-TW" altLang="en-US" dirty="0">
                <a:solidFill>
                  <a:srgbClr val="FF0000"/>
                </a:solidFill>
                <a:ea typeface="SimHei" pitchFamily="49" charset="-122"/>
              </a:rPr>
              <a:t>巴尼亞</a:t>
            </a:r>
          </a:p>
        </p:txBody>
      </p:sp>
      <p:sp>
        <p:nvSpPr>
          <p:cNvPr id="355338" name="Text Box 10"/>
          <p:cNvSpPr txBox="1">
            <a:spLocks noChangeArrowheads="1"/>
          </p:cNvSpPr>
          <p:nvPr/>
        </p:nvSpPr>
        <p:spPr bwMode="auto">
          <a:xfrm>
            <a:off x="5364088" y="267236"/>
            <a:ext cx="373692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紅海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14:11-12)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埋怨水苦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15:23-24)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埋怨無食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16:2)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存嗎哪至翌日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16:20)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安息日撿嗎哪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16:27)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埋怨無</a:t>
            </a: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水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-</a:t>
            </a: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非利訂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17:1-3)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拜金牛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32:7)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發怨言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民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11:1-3)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埋怨嗎哪淡薄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民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11:4-6)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埋怨無水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-</a:t>
            </a: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米利巴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民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20)</a:t>
            </a:r>
            <a:endParaRPr kumimoji="1" lang="en-US" altLang="zh-TW" sz="2000" dirty="0"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355339" name="AutoShape 11"/>
          <p:cNvSpPr>
            <a:spLocks noChangeArrowheads="1"/>
          </p:cNvSpPr>
          <p:nvPr/>
        </p:nvSpPr>
        <p:spPr bwMode="auto">
          <a:xfrm>
            <a:off x="4191000" y="3829050"/>
            <a:ext cx="960438" cy="506016"/>
          </a:xfrm>
          <a:prstGeom prst="wedgeRectCallout">
            <a:avLst>
              <a:gd name="adj1" fmla="val -102727"/>
              <a:gd name="adj2" fmla="val -42236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基博羅</a:t>
            </a:r>
          </a:p>
          <a:p>
            <a:pPr algn="ctr"/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哈他瓦</a:t>
            </a:r>
          </a:p>
        </p:txBody>
      </p:sp>
      <p:sp>
        <p:nvSpPr>
          <p:cNvPr id="355340" name="AutoShape 12"/>
          <p:cNvSpPr>
            <a:spLocks noChangeArrowheads="1"/>
          </p:cNvSpPr>
          <p:nvPr/>
        </p:nvSpPr>
        <p:spPr bwMode="auto">
          <a:xfrm>
            <a:off x="3230563" y="4364832"/>
            <a:ext cx="914400" cy="322660"/>
          </a:xfrm>
          <a:prstGeom prst="wedgeRectCallout">
            <a:avLst>
              <a:gd name="adj1" fmla="val -26560"/>
              <a:gd name="adj2" fmla="val -157750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他備拉</a:t>
            </a:r>
          </a:p>
        </p:txBody>
      </p:sp>
      <p:sp>
        <p:nvSpPr>
          <p:cNvPr id="355341" name="AutoShape 13"/>
          <p:cNvSpPr>
            <a:spLocks noChangeArrowheads="1"/>
          </p:cNvSpPr>
          <p:nvPr/>
        </p:nvSpPr>
        <p:spPr bwMode="auto">
          <a:xfrm>
            <a:off x="2189163" y="4457700"/>
            <a:ext cx="914400" cy="342900"/>
          </a:xfrm>
          <a:prstGeom prst="wedgeRectCallout">
            <a:avLst>
              <a:gd name="adj1" fmla="val 58681"/>
              <a:gd name="adj2" fmla="val -103472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西乃山</a:t>
            </a:r>
          </a:p>
        </p:txBody>
      </p:sp>
      <p:sp>
        <p:nvSpPr>
          <p:cNvPr id="355342" name="AutoShape 14"/>
          <p:cNvSpPr>
            <a:spLocks noChangeArrowheads="1"/>
          </p:cNvSpPr>
          <p:nvPr/>
        </p:nvSpPr>
        <p:spPr bwMode="auto">
          <a:xfrm>
            <a:off x="1757239" y="74295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1</a:t>
            </a:r>
          </a:p>
        </p:txBody>
      </p:sp>
      <p:sp>
        <p:nvSpPr>
          <p:cNvPr id="355343" name="AutoShape 15"/>
          <p:cNvSpPr>
            <a:spLocks noChangeArrowheads="1"/>
          </p:cNvSpPr>
          <p:nvPr/>
        </p:nvSpPr>
        <p:spPr bwMode="auto">
          <a:xfrm>
            <a:off x="445964" y="280035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2</a:t>
            </a:r>
          </a:p>
        </p:txBody>
      </p:sp>
      <p:sp>
        <p:nvSpPr>
          <p:cNvPr id="355344" name="AutoShape 16"/>
          <p:cNvSpPr>
            <a:spLocks noChangeArrowheads="1"/>
          </p:cNvSpPr>
          <p:nvPr/>
        </p:nvSpPr>
        <p:spPr bwMode="auto">
          <a:xfrm>
            <a:off x="2033144" y="2467838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3</a:t>
            </a:r>
          </a:p>
        </p:txBody>
      </p:sp>
      <p:sp>
        <p:nvSpPr>
          <p:cNvPr id="355345" name="AutoShape 17"/>
          <p:cNvSpPr>
            <a:spLocks noChangeArrowheads="1"/>
          </p:cNvSpPr>
          <p:nvPr/>
        </p:nvSpPr>
        <p:spPr bwMode="auto">
          <a:xfrm>
            <a:off x="2731964" y="331470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4</a:t>
            </a:r>
          </a:p>
        </p:txBody>
      </p:sp>
      <p:sp>
        <p:nvSpPr>
          <p:cNvPr id="355346" name="AutoShape 18"/>
          <p:cNvSpPr>
            <a:spLocks noChangeArrowheads="1"/>
          </p:cNvSpPr>
          <p:nvPr/>
        </p:nvSpPr>
        <p:spPr bwMode="auto">
          <a:xfrm>
            <a:off x="3352800" y="314325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5</a:t>
            </a:r>
          </a:p>
        </p:txBody>
      </p:sp>
      <p:sp>
        <p:nvSpPr>
          <p:cNvPr id="355347" name="AutoShape 19"/>
          <p:cNvSpPr>
            <a:spLocks noChangeArrowheads="1"/>
          </p:cNvSpPr>
          <p:nvPr/>
        </p:nvSpPr>
        <p:spPr bwMode="auto">
          <a:xfrm>
            <a:off x="1055564" y="354330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6</a:t>
            </a:r>
          </a:p>
        </p:txBody>
      </p:sp>
      <p:sp>
        <p:nvSpPr>
          <p:cNvPr id="355348" name="AutoShape 20"/>
          <p:cNvSpPr>
            <a:spLocks noChangeArrowheads="1"/>
          </p:cNvSpPr>
          <p:nvPr/>
        </p:nvSpPr>
        <p:spPr bwMode="auto">
          <a:xfrm>
            <a:off x="1833563" y="4668441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7</a:t>
            </a:r>
          </a:p>
        </p:txBody>
      </p:sp>
      <p:sp>
        <p:nvSpPr>
          <p:cNvPr id="355349" name="AutoShape 21"/>
          <p:cNvSpPr>
            <a:spLocks noChangeArrowheads="1"/>
          </p:cNvSpPr>
          <p:nvPr/>
        </p:nvSpPr>
        <p:spPr bwMode="auto">
          <a:xfrm>
            <a:off x="3708400" y="4557713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8</a:t>
            </a:r>
          </a:p>
        </p:txBody>
      </p:sp>
      <p:sp>
        <p:nvSpPr>
          <p:cNvPr id="355350" name="AutoShape 22"/>
          <p:cNvSpPr>
            <a:spLocks noChangeArrowheads="1"/>
          </p:cNvSpPr>
          <p:nvPr/>
        </p:nvSpPr>
        <p:spPr bwMode="auto">
          <a:xfrm>
            <a:off x="4724400" y="422910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9</a:t>
            </a:r>
          </a:p>
        </p:txBody>
      </p:sp>
      <p:sp>
        <p:nvSpPr>
          <p:cNvPr id="355351" name="AutoShape 23"/>
          <p:cNvSpPr>
            <a:spLocks noChangeArrowheads="1"/>
          </p:cNvSpPr>
          <p:nvPr/>
        </p:nvSpPr>
        <p:spPr bwMode="auto">
          <a:xfrm>
            <a:off x="3189164" y="188595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10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5076056" y="737492"/>
            <a:ext cx="3717608" cy="3850482"/>
            <a:chOff x="5492468" y="742950"/>
            <a:chExt cx="3717608" cy="3850482"/>
          </a:xfrm>
        </p:grpSpPr>
        <p:sp>
          <p:nvSpPr>
            <p:cNvPr id="2" name="橢圓 1"/>
            <p:cNvSpPr/>
            <p:nvPr/>
          </p:nvSpPr>
          <p:spPr>
            <a:xfrm>
              <a:off x="5492468" y="742950"/>
              <a:ext cx="3576038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noFill/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5590372" y="2427734"/>
              <a:ext cx="3576038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noFill/>
              </a:endParaRPr>
            </a:p>
          </p:txBody>
        </p:sp>
        <p:sp>
          <p:nvSpPr>
            <p:cNvPr id="27" name="橢圓 26"/>
            <p:cNvSpPr/>
            <p:nvPr/>
          </p:nvSpPr>
          <p:spPr>
            <a:xfrm>
              <a:off x="5634038" y="4136232"/>
              <a:ext cx="3576038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23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483518"/>
            <a:ext cx="75608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猶太拉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比釋經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學</a:t>
            </a:r>
            <a:r>
              <a:rPr lang="en-US" altLang="zh-TW" sz="3200" dirty="0">
                <a:latin typeface="Adobe 繁黑體 Std B" pitchFamily="34" charset="-120"/>
                <a:ea typeface="Adobe 繁黑體 Std B" pitchFamily="34" charset="-120"/>
              </a:rPr>
              <a:t>(Classical </a:t>
            </a:r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Judaism Study)</a:t>
            </a:r>
          </a:p>
          <a:p>
            <a:pPr algn="just"/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algn="just"/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哥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林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多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前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書</a:t>
            </a:r>
            <a:r>
              <a:rPr lang="en-US" altLang="zh-HK" sz="2400" dirty="0" smtClean="0">
                <a:latin typeface="Adobe 繁黑體 Std B" pitchFamily="34" charset="-120"/>
                <a:ea typeface="Adobe 繁黑體 Std B" pitchFamily="34" charset="-120"/>
              </a:rPr>
              <a:t>10:1 </a:t>
            </a:r>
          </a:p>
          <a:p>
            <a:pPr algn="just"/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弟兄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們，我不願意你們不曉得，我們的祖宗從前都在雲下，都從海中經過，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2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都在雲裡、海裡受洗歸了摩西；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3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並且都吃了一樣的靈食，</a:t>
            </a:r>
            <a:r>
              <a:rPr lang="en-US" altLang="zh-HK" sz="2400" dirty="0">
                <a:latin typeface="Adobe 繁黑體 Std B" pitchFamily="34" charset="-120"/>
                <a:ea typeface="Adobe 繁黑體 Std B" pitchFamily="34" charset="-120"/>
              </a:rPr>
              <a:t> 4 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也都喝了一樣的</a:t>
            </a:r>
            <a:r>
              <a:rPr lang="zh-TW" altLang="zh-HK" sz="2400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靈水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。所喝的，是</a:t>
            </a:r>
            <a:r>
              <a:rPr lang="zh-TW" altLang="zh-HK" sz="2400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出於隨著他們的靈磐石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；那磐石就是基督。</a:t>
            </a:r>
          </a:p>
          <a:p>
            <a:pPr algn="just"/>
            <a:endParaRPr lang="zh-HK" altLang="en-US" sz="3200" dirty="0">
              <a:latin typeface="Adobe 繁黑體 Std B" pitchFamily="34" charset="-120"/>
              <a:ea typeface="Adobe 繁黑體 Std B" pitchFamily="34" charset="-120"/>
            </a:endParaRPr>
          </a:p>
          <a:p>
            <a:pPr algn="just"/>
            <a:endParaRPr lang="zh-HK" altLang="en-US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21882" r="7765" b="29290"/>
          <a:stretch/>
        </p:blipFill>
        <p:spPr bwMode="auto">
          <a:xfrm>
            <a:off x="9206" y="-6530"/>
            <a:ext cx="9134793" cy="515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58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83518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神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吩咐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民數記 </a:t>
            </a:r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>20:7-9</a:t>
            </a:r>
          </a:p>
          <a:p>
            <a:pPr lvl="0"/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0"/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「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拿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著杖去，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和亞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倫招聚會眾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，</a:t>
            </a:r>
            <a:r>
              <a:rPr lang="zh-TW" altLang="zh-HK" sz="2400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吩咐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磐石出水，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水就從磐石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流出。」</a:t>
            </a:r>
            <a:endParaRPr lang="zh-TW" altLang="zh-HK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31693" y="1851670"/>
            <a:ext cx="189186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8000" dirty="0">
                <a:solidFill>
                  <a:srgbClr val="FFFF00"/>
                </a:solidFill>
                <a:latin typeface="Bwhebb" panose="00000400000000000000" pitchFamily="2" charset="0"/>
              </a:rPr>
              <a:t>rbD </a:t>
            </a:r>
            <a:endParaRPr lang="zh-HK" altLang="en-US" sz="8000" dirty="0">
              <a:solidFill>
                <a:srgbClr val="FFFF00"/>
              </a:solidFill>
              <a:latin typeface="Bwhebb" panose="00000400000000000000" pitchFamily="2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99592" y="3543043"/>
            <a:ext cx="75713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</a:rPr>
              <a:t> 話可成真</a:t>
            </a:r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??</a:t>
            </a:r>
            <a:r>
              <a:rPr lang="en-US" altLang="zh-TW" sz="2000" dirty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</a:rPr>
              <a:t> 先驗經驗廢掉神的吩咐</a:t>
            </a:r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</a:rPr>
              <a:t>      </a:t>
            </a:r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</a:rPr>
              <a:t> 受限於過去成功</a:t>
            </a:r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	</a:t>
            </a:r>
          </a:p>
          <a:p>
            <a:endParaRPr lang="en-US" altLang="zh-TW" sz="20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  <a:sym typeface="Wingdings"/>
              </a:rPr>
              <a:t></a:t>
            </a:r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  <a:sym typeface="Wingdings"/>
              </a:rPr>
              <a:t> 每次經歷：全新經歷上主的機會</a:t>
            </a:r>
            <a:endParaRPr lang="zh-HK" altLang="en-US" sz="2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4" t="21190" r="8784" b="2948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9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-6896" y="-23974"/>
            <a:ext cx="9150896" cy="5167474"/>
            <a:chOff x="-6896" y="-23974"/>
            <a:chExt cx="9150896" cy="5167474"/>
          </a:xfrm>
        </p:grpSpPr>
        <p:pic>
          <p:nvPicPr>
            <p:cNvPr id="3074" name="Picture 2" descr="é£èæ¬çåçæå°çµæ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6896" y="0"/>
              <a:ext cx="915089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é£èæ¬çåçæå°çµæ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90" r="86517" b="63081"/>
            <a:stretch/>
          </p:blipFill>
          <p:spPr bwMode="auto">
            <a:xfrm>
              <a:off x="1839074" y="0"/>
              <a:ext cx="4821158" cy="403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é£èæ¬çåçæå°çµæ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90" r="86517" b="63081"/>
            <a:stretch/>
          </p:blipFill>
          <p:spPr bwMode="auto">
            <a:xfrm>
              <a:off x="4370" y="-23974"/>
              <a:ext cx="2479398" cy="855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é£èæ¬çåçæå°çµæ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87" t="16515" b="76108"/>
            <a:stretch/>
          </p:blipFill>
          <p:spPr bwMode="auto">
            <a:xfrm>
              <a:off x="7884368" y="112828"/>
              <a:ext cx="1259632" cy="71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文字方塊 2"/>
          <p:cNvSpPr txBox="1"/>
          <p:nvPr/>
        </p:nvSpPr>
        <p:spPr>
          <a:xfrm>
            <a:off x="755576" y="3579862"/>
            <a:ext cx="3998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 越信越長進</a:t>
            </a:r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?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 </a:t>
            </a:r>
            <a:endParaRPr lang="en-US" altLang="zh-TW" sz="2000" b="1" dirty="0" smtClean="0">
              <a:solidFill>
                <a:schemeClr val="accent6">
                  <a:lumMod val="5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 靈性倒退</a:t>
            </a:r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(5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年</a:t>
            </a:r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 信仰危機</a:t>
            </a:r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(7-10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年</a:t>
            </a:r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 慎防變「老油條」</a:t>
            </a:r>
            <a:endParaRPr lang="en-US" altLang="zh-TW" sz="2000" b="1" dirty="0" smtClean="0">
              <a:solidFill>
                <a:schemeClr val="accent6">
                  <a:lumMod val="5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endParaRPr lang="zh-HK" altLang="en-US" sz="2000" b="1" dirty="0">
              <a:solidFill>
                <a:schemeClr val="accent6">
                  <a:lumMod val="5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22269" r="8210" b="29416"/>
          <a:stretch/>
        </p:blipFill>
        <p:spPr bwMode="auto">
          <a:xfrm>
            <a:off x="-6896" y="0"/>
            <a:ext cx="91508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8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71600" y="4154185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人的經驗可變，惟獨上主永恆不變！</a:t>
            </a:r>
            <a:endParaRPr lang="zh-HK" altLang="en-US" sz="3600" dirty="0">
              <a:solidFill>
                <a:srgbClr val="FFFF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t="20992" r="8428" b="29417"/>
          <a:stretch/>
        </p:blipFill>
        <p:spPr bwMode="auto">
          <a:xfrm>
            <a:off x="11696" y="-32710"/>
            <a:ext cx="9132303" cy="52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5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555526"/>
            <a:ext cx="7632848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摩西</a:t>
            </a:r>
            <a:r>
              <a:rPr lang="zh-TW" altLang="en-US" sz="3200" dirty="0">
                <a:latin typeface="Adobe 繁黑體 Std B" pitchFamily="34" charset="-120"/>
                <a:ea typeface="Adobe 繁黑體 Std B" pitchFamily="34" charset="-120"/>
              </a:rPr>
              <a:t>受罰</a:t>
            </a:r>
            <a:r>
              <a:rPr lang="en-US" altLang="zh-TW" sz="3200" dirty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3200" dirty="0">
                <a:latin typeface="Adobe 繁黑體 Std B" pitchFamily="34" charset="-120"/>
                <a:ea typeface="Adobe 繁黑體 Std B" pitchFamily="34" charset="-120"/>
              </a:rPr>
              <a:t>沒有尊主為聖</a:t>
            </a:r>
            <a:r>
              <a:rPr lang="en-US" altLang="zh-TW" sz="3200" dirty="0">
                <a:latin typeface="Adobe 繁黑體 Std B" pitchFamily="34" charset="-120"/>
                <a:ea typeface="Adobe 繁黑體 Std B" pitchFamily="34" charset="-120"/>
              </a:rPr>
              <a:t>)</a:t>
            </a:r>
            <a:r>
              <a:rPr lang="zh-TW" altLang="en-US" sz="3200" dirty="0">
                <a:latin typeface="Adobe 繁黑體 Std B" pitchFamily="34" charset="-120"/>
                <a:ea typeface="Adobe 繁黑體 Std B" pitchFamily="34" charset="-120"/>
              </a:rPr>
              <a:t>的原因：</a:t>
            </a:r>
            <a:endParaRPr lang="en-US" altLang="zh-TW" sz="3200" dirty="0">
              <a:latin typeface="Adobe 繁黑體 Std B" pitchFamily="34" charset="-120"/>
              <a:ea typeface="Adobe 繁黑體 Std B" pitchFamily="34" charset="-120"/>
            </a:endParaRPr>
          </a:p>
          <a:p>
            <a:pPr lvl="0">
              <a:lnSpc>
                <a:spcPts val="5000"/>
              </a:lnSpc>
            </a:pP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一、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靠經驗，不靠上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主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0">
              <a:lnSpc>
                <a:spcPts val="5000"/>
              </a:lnSpc>
            </a:pPr>
            <a:r>
              <a:rPr lang="en-US" altLang="zh-HK" sz="2800" dirty="0" smtClean="0"/>
              <a:t>(</a:t>
            </a:r>
            <a:r>
              <a:rPr lang="en-US" altLang="zh-HK" sz="2800" dirty="0"/>
              <a:t>Get thing done by my </a:t>
            </a:r>
            <a:r>
              <a:rPr lang="en-US" altLang="zh-HK" sz="2800" dirty="0" smtClean="0"/>
              <a:t>experience </a:t>
            </a:r>
            <a:r>
              <a:rPr lang="en-US" altLang="zh-HK" sz="2800" dirty="0"/>
              <a:t>but not God)</a:t>
            </a:r>
            <a:endParaRPr lang="zh-TW" altLang="zh-HK" sz="2800" dirty="0"/>
          </a:p>
          <a:p>
            <a:pPr>
              <a:lnSpc>
                <a:spcPts val="5000"/>
              </a:lnSpc>
            </a:pP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 二、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三、</a:t>
            </a:r>
            <a:endParaRPr lang="zh-TW" altLang="zh-HK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1934" r="8641" b="30069"/>
          <a:stretch/>
        </p:blipFill>
        <p:spPr bwMode="auto">
          <a:xfrm>
            <a:off x="0" y="0"/>
            <a:ext cx="9144000" cy="50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6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339502"/>
            <a:ext cx="2765501" cy="670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民數記 </a:t>
            </a:r>
            <a:r>
              <a:rPr lang="en-US" altLang="zh-HK" sz="2800" dirty="0" smtClean="0">
                <a:latin typeface="Adobe 繁黑體 Std B" pitchFamily="34" charset="-120"/>
                <a:ea typeface="Adobe 繁黑體 Std B" pitchFamily="34" charset="-120"/>
              </a:rPr>
              <a:t>20:10-13</a:t>
            </a:r>
            <a:endParaRPr lang="zh-TW" altLang="zh-HK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99592" y="1051785"/>
            <a:ext cx="73448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10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摩西、亞倫就招聚會眾到磐石前。摩西說：你們這些背叛的人聽我說：我為你們使水從這磐石中流出來麼？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 11 </a:t>
            </a:r>
            <a:r>
              <a:rPr lang="zh-TW" altLang="zh-HK" sz="24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摩西舉手，用杖擊打磐石兩下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，就有許多水流出來，會眾和他們的牲畜都喝了。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 12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耶和華對摩西、亞倫說：因為你們不信我，不在以色列人眼前尊我為聖，所以你們必不得領這會眾進我所賜給他們的地去。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13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這水名叫米利巴水，是因以色列人向耶和華爭鬧，耶和華就在他們面前顯為聖。（米利巴就是爭鬧的意思）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9" t="21949" r="7946" b="29534"/>
          <a:stretch/>
        </p:blipFill>
        <p:spPr bwMode="auto">
          <a:xfrm>
            <a:off x="0" y="5608"/>
            <a:ext cx="9144000" cy="514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29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æ©è¥¿ä¹æ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8" y="1419622"/>
            <a:ext cx="2233592" cy="31200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755576" y="339502"/>
            <a:ext cx="1620957" cy="670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摩西之杖</a:t>
            </a:r>
            <a:endParaRPr lang="zh-TW" altLang="zh-HK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8196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7" r="32970"/>
          <a:stretch/>
        </p:blipFill>
        <p:spPr bwMode="auto">
          <a:xfrm>
            <a:off x="3275856" y="1419622"/>
            <a:ext cx="2304256" cy="31200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ç¸éåç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9622"/>
            <a:ext cx="2304256" cy="3061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0" t="21386" r="8155" b="3059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30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8" t="10686" r="9658" b="52242"/>
          <a:stretch/>
        </p:blipFill>
        <p:spPr bwMode="auto">
          <a:xfrm>
            <a:off x="179512" y="238626"/>
            <a:ext cx="8568952" cy="490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5940152" y="699542"/>
            <a:ext cx="1296144" cy="34563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7775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æ©è¥¿ææç£ç³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標題 2"/>
          <p:cNvSpPr txBox="1">
            <a:spLocks/>
          </p:cNvSpPr>
          <p:nvPr/>
        </p:nvSpPr>
        <p:spPr>
          <a:xfrm>
            <a:off x="2411760" y="267494"/>
            <a:ext cx="6480048" cy="131445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dirty="0" smtClean="0">
                <a:solidFill>
                  <a:srgbClr val="7030A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摩西擊打磐石</a:t>
            </a:r>
            <a:endParaRPr lang="zh-HK" altLang="en-US" sz="4400" dirty="0">
              <a:solidFill>
                <a:srgbClr val="7030A0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 t="21729" r="8655" b="29861"/>
          <a:stretch/>
        </p:blipFill>
        <p:spPr bwMode="auto">
          <a:xfrm>
            <a:off x="0" y="-6708"/>
            <a:ext cx="9144000" cy="515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7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8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35 Split Rock In Horeb-Rephid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/>
          <a:stretch>
            <a:fillRect/>
          </a:stretch>
        </p:blipFill>
        <p:spPr bwMode="auto">
          <a:xfrm>
            <a:off x="0" y="1"/>
            <a:ext cx="9144000" cy="514588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37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sinaihor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"/>
          <a:stretch>
            <a:fillRect/>
          </a:stretch>
        </p:blipFill>
        <p:spPr bwMode="auto">
          <a:xfrm>
            <a:off x="-1588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91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8605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590550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9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" y="13306"/>
            <a:ext cx="9145600" cy="513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339502"/>
            <a:ext cx="2765501" cy="670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民數記 </a:t>
            </a:r>
            <a:r>
              <a:rPr lang="en-US" altLang="zh-HK" sz="2800" dirty="0" smtClean="0">
                <a:latin typeface="Adobe 繁黑體 Std B" pitchFamily="34" charset="-120"/>
                <a:ea typeface="Adobe 繁黑體 Std B" pitchFamily="34" charset="-120"/>
              </a:rPr>
              <a:t>20:10-13</a:t>
            </a:r>
            <a:endParaRPr lang="zh-TW" altLang="zh-HK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99592" y="1051785"/>
            <a:ext cx="73448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10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摩西、亞倫就招聚會眾到磐石前。摩西說：</a:t>
            </a:r>
            <a:r>
              <a:rPr lang="zh-TW" altLang="zh-HK" sz="24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你們這些背叛的人聽我說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：</a:t>
            </a:r>
            <a:r>
              <a:rPr lang="zh-TW" altLang="zh-HK" sz="24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我為你們使水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從這磐石中流出來麼？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 11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摩西舉手，用杖擊打磐石兩下，就有許多水流出來，會眾和他們的牲畜都喝了。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 12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耶和華對摩西、亞倫說：因為你們不信我，不在以色列人眼前尊我為聖，所以你們必不得領這會眾進我所賜給他們的地去。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13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這水名叫米利巴水，是因以色列人向耶和華爭鬧，耶和華就在他們面前顯為聖。（米利巴就是爭鬧的意思）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21460" r="8328" b="29277"/>
          <a:stretch/>
        </p:blipFill>
        <p:spPr bwMode="auto">
          <a:xfrm>
            <a:off x="0" y="4454"/>
            <a:ext cx="9144000" cy="513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7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555526"/>
            <a:ext cx="63017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800" dirty="0">
                <a:latin typeface="Bwhebb" panose="00000400000000000000" pitchFamily="2" charset="0"/>
              </a:rPr>
              <a:t>~yIm") ~k,Þl' ayciîAn hZ&lt;ëh; [l;S,äh;-!mih]</a:t>
            </a:r>
            <a:endParaRPr lang="zh-HK" altLang="en-US" sz="4800" dirty="0">
              <a:latin typeface="Bwhebb" panose="00000400000000000000" pitchFamily="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1600" y="1707654"/>
            <a:ext cx="74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800" dirty="0" smtClean="0"/>
              <a:t>(NAS)</a:t>
            </a:r>
            <a:r>
              <a:rPr lang="zh-TW" altLang="en-US" sz="2800" dirty="0" smtClean="0"/>
              <a:t>  </a:t>
            </a:r>
            <a:r>
              <a:rPr lang="en-US" altLang="zh-HK" sz="2800" dirty="0" smtClean="0"/>
              <a:t>"Listen </a:t>
            </a:r>
            <a:r>
              <a:rPr lang="en-US" altLang="zh-HK" sz="2800" dirty="0"/>
              <a:t>now, you rebels; shall we bring forth water for you out of this rock</a:t>
            </a:r>
            <a:r>
              <a:rPr lang="en-US" altLang="zh-HK" sz="2800" dirty="0" smtClean="0"/>
              <a:t>?“</a:t>
            </a:r>
          </a:p>
          <a:p>
            <a:pPr algn="just"/>
            <a:endParaRPr lang="en-US" altLang="zh-HK" sz="2800" dirty="0"/>
          </a:p>
          <a:p>
            <a:pPr algn="just"/>
            <a:r>
              <a:rPr lang="en-US" altLang="zh-TW" sz="2800" dirty="0" smtClean="0"/>
              <a:t>(NIV)</a:t>
            </a:r>
            <a:r>
              <a:rPr lang="zh-TW" altLang="en-US" sz="2800" dirty="0" smtClean="0"/>
              <a:t> </a:t>
            </a:r>
            <a:r>
              <a:rPr lang="en-US" altLang="zh-HK" sz="2800" dirty="0"/>
              <a:t>"Listen, you rebels, must we bring you water out of this rock?"</a:t>
            </a:r>
          </a:p>
          <a:p>
            <a:pPr algn="just"/>
            <a:endParaRPr lang="en-US" altLang="zh-HK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21973" r="8912" b="30307"/>
          <a:stretch/>
        </p:blipFill>
        <p:spPr bwMode="auto">
          <a:xfrm>
            <a:off x="10185" y="13040"/>
            <a:ext cx="9133815" cy="513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13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483517"/>
            <a:ext cx="7848871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HK" sz="4000" dirty="0">
                <a:latin typeface="Adobe 繁黑體 Std B" pitchFamily="34" charset="-120"/>
                <a:ea typeface="Adobe 繁黑體 Std B" pitchFamily="34" charset="-120"/>
              </a:rPr>
              <a:t>20:7-9</a:t>
            </a:r>
            <a:r>
              <a:rPr lang="zh-TW" altLang="en-US" sz="4000" dirty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zh-HK" sz="4000" dirty="0">
                <a:latin typeface="Adobe 繁黑體 Std B" pitchFamily="34" charset="-120"/>
                <a:ea typeface="Adobe 繁黑體 Std B" pitchFamily="34" charset="-120"/>
              </a:rPr>
              <a:t>上主的</a:t>
            </a:r>
            <a:r>
              <a:rPr lang="zh-TW" altLang="zh-HK" sz="4000" dirty="0" smtClean="0">
                <a:latin typeface="Adobe 繁黑體 Std B" pitchFamily="34" charset="-120"/>
                <a:ea typeface="Adobe 繁黑體 Std B" pitchFamily="34" charset="-120"/>
              </a:rPr>
              <a:t>回應</a:t>
            </a:r>
            <a:endParaRPr lang="en-US" altLang="zh-TW" sz="40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ts val="5000"/>
              </a:lnSpc>
            </a:pPr>
            <a:r>
              <a:rPr lang="en-US" altLang="zh-HK" sz="2800" dirty="0"/>
              <a:t>7 </a:t>
            </a:r>
            <a:r>
              <a:rPr lang="zh-TW" altLang="zh-HK" sz="2800" dirty="0"/>
              <a:t>耶和華曉諭摩西說：</a:t>
            </a:r>
            <a:r>
              <a:rPr lang="en-US" altLang="zh-HK" sz="2800" dirty="0"/>
              <a:t> 8 </a:t>
            </a:r>
            <a:r>
              <a:rPr lang="zh-TW" altLang="zh-HK" sz="2800" dirty="0"/>
              <a:t>你</a:t>
            </a:r>
            <a:r>
              <a:rPr lang="zh-TW" altLang="zh-HK" sz="2800" dirty="0">
                <a:solidFill>
                  <a:srgbClr val="FFFF00"/>
                </a:solidFill>
              </a:rPr>
              <a:t>拿著杖</a:t>
            </a:r>
            <a:r>
              <a:rPr lang="zh-TW" altLang="zh-HK" sz="2800" dirty="0"/>
              <a:t>去，和你的哥哥亞倫</a:t>
            </a:r>
            <a:r>
              <a:rPr lang="zh-TW" altLang="zh-HK" sz="2800" dirty="0">
                <a:solidFill>
                  <a:srgbClr val="FFFF00"/>
                </a:solidFill>
              </a:rPr>
              <a:t>招聚會眾</a:t>
            </a:r>
            <a:r>
              <a:rPr lang="zh-TW" altLang="zh-HK" sz="2800" dirty="0"/>
              <a:t>，在他們眼前</a:t>
            </a:r>
            <a:r>
              <a:rPr lang="zh-TW" altLang="zh-HK" sz="2800" dirty="0">
                <a:solidFill>
                  <a:srgbClr val="FFFF00"/>
                </a:solidFill>
              </a:rPr>
              <a:t>吩咐磐石發出水</a:t>
            </a:r>
            <a:r>
              <a:rPr lang="zh-TW" altLang="zh-HK" sz="2800" dirty="0"/>
              <a:t>來，水就從磐石流出，給會眾和他們的牲畜喝。</a:t>
            </a:r>
            <a:r>
              <a:rPr lang="en-US" altLang="zh-HK" sz="2800" dirty="0"/>
              <a:t> 9 </a:t>
            </a:r>
            <a:r>
              <a:rPr lang="zh-TW" altLang="zh-HK" sz="2800" dirty="0"/>
              <a:t>於是</a:t>
            </a:r>
            <a:r>
              <a:rPr lang="zh-TW" altLang="zh-HK" sz="2800" u="sng" dirty="0">
                <a:solidFill>
                  <a:srgbClr val="FFFF00"/>
                </a:solidFill>
              </a:rPr>
              <a:t>摩西照耶和華所吩咐的</a:t>
            </a:r>
            <a:r>
              <a:rPr lang="zh-TW" altLang="zh-HK" sz="2800" dirty="0"/>
              <a:t>，從耶和華面前取了杖去。</a:t>
            </a:r>
          </a:p>
          <a:p>
            <a:pPr>
              <a:lnSpc>
                <a:spcPts val="5000"/>
              </a:lnSpc>
            </a:pPr>
            <a:endParaRPr lang="en-US" altLang="zh-TW" sz="4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4" t="21985" r="8399" b="2957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9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8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937282" y="555526"/>
            <a:ext cx="5256584" cy="1656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0" dirty="0" smtClean="0">
                <a:ln/>
                <a:solidFill>
                  <a:schemeClr val="accent3"/>
                </a:solidFill>
                <a:effectLst/>
              </a:rPr>
              <a:t>The Glory of God</a:t>
            </a:r>
            <a:endParaRPr lang="zh-TW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21832" r="8875" b="30440"/>
          <a:stretch/>
        </p:blipFill>
        <p:spPr bwMode="auto">
          <a:xfrm>
            <a:off x="3848" y="33766"/>
            <a:ext cx="9153004" cy="510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0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483518"/>
            <a:ext cx="7200800" cy="389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000"/>
              </a:lnSpc>
            </a:pP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民數記</a:t>
            </a:r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20:1-13【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摩西擊打磐石</a:t>
            </a:r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】</a:t>
            </a:r>
          </a:p>
          <a:p>
            <a:pPr lvl="0">
              <a:lnSpc>
                <a:spcPts val="5000"/>
              </a:lnSpc>
            </a:pP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ts val="5000"/>
              </a:lnSpc>
            </a:pP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20:</a:t>
            </a:r>
            <a:r>
              <a:rPr lang="en-US" altLang="zh-TW" sz="3200" dirty="0" smtClean="0">
                <a:latin typeface="Adobe 繁黑體 Std B" pitchFamily="34" charset="-120"/>
                <a:ea typeface="Adobe 繁黑體 Std B" pitchFamily="34" charset="-120"/>
              </a:rPr>
              <a:t>1</a:t>
            </a: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-5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事件因由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ts val="5000"/>
              </a:lnSpc>
            </a:pP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20:6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摩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西、亞倫的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回應</a:t>
            </a: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 (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束手無策</a:t>
            </a: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pPr>
              <a:lnSpc>
                <a:spcPts val="5000"/>
              </a:lnSpc>
            </a:pP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20:7-9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上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主的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回應</a:t>
            </a:r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ts val="5000"/>
              </a:lnSpc>
            </a:pP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20:10-13</a:t>
            </a:r>
            <a:r>
              <a:rPr lang="zh-TW" altLang="en-US" sz="3200" dirty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摩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西的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結局</a:t>
            </a:r>
            <a:endParaRPr lang="zh-TW" altLang="zh-HK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3" t="21909" r="7971" b="30092"/>
          <a:stretch/>
        </p:blipFill>
        <p:spPr bwMode="auto">
          <a:xfrm>
            <a:off x="10006" y="-7152"/>
            <a:ext cx="9133993" cy="515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5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48" y="-6530"/>
            <a:ext cx="9166148" cy="515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1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ç¥­å¸ç¦±å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8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3790" y="987574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事奉上主，不可將焦點指向人的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榮耀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；</a:t>
            </a:r>
            <a:endParaRPr lang="zh-TW" altLang="zh-HK" sz="3200" dirty="0">
              <a:latin typeface="Adobe 繁黑體 Std B" pitchFamily="34" charset="-120"/>
              <a:ea typeface="Adobe 繁黑體 Std B" pitchFamily="34" charset="-120"/>
            </a:endParaRPr>
          </a:p>
          <a:p>
            <a:pPr lvl="1"/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事奉上主，乃要將焦點指向神的榮耀！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6" t="21854" r="8473" b="29865"/>
          <a:stretch/>
        </p:blipFill>
        <p:spPr bwMode="auto">
          <a:xfrm>
            <a:off x="0" y="-17782"/>
            <a:ext cx="9144000" cy="516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1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339502"/>
            <a:ext cx="763284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摩西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受罰</a:t>
            </a:r>
            <a:r>
              <a:rPr lang="en-US" altLang="zh-TW" sz="2800" dirty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沒有尊主為聖</a:t>
            </a:r>
            <a:r>
              <a:rPr lang="en-US" altLang="zh-TW" sz="2800" dirty="0">
                <a:latin typeface="Adobe 繁黑體 Std B" pitchFamily="34" charset="-120"/>
                <a:ea typeface="Adobe 繁黑體 Std B" pitchFamily="34" charset="-120"/>
              </a:rPr>
              <a:t>)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的原因：</a:t>
            </a:r>
            <a:endParaRPr lang="en-US" altLang="zh-TW" sz="2800" dirty="0">
              <a:latin typeface="Adobe 繁黑體 Std B" pitchFamily="34" charset="-120"/>
              <a:ea typeface="Adobe 繁黑體 Std B" pitchFamily="34" charset="-120"/>
            </a:endParaRPr>
          </a:p>
          <a:p>
            <a:pPr lvl="0">
              <a:lnSpc>
                <a:spcPts val="5000"/>
              </a:lnSpc>
            </a:pP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一、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靠經驗，不靠上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主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0">
              <a:lnSpc>
                <a:spcPts val="5000"/>
              </a:lnSpc>
            </a:pPr>
            <a:r>
              <a:rPr lang="en-US" altLang="zh-HK" sz="2800" dirty="0" smtClean="0"/>
              <a:t>(</a:t>
            </a:r>
            <a:r>
              <a:rPr lang="en-US" altLang="zh-HK" sz="2800" dirty="0"/>
              <a:t>Get thing done by my </a:t>
            </a:r>
            <a:r>
              <a:rPr lang="en-US" altLang="zh-HK" sz="2800" dirty="0" smtClean="0"/>
              <a:t>experience </a:t>
            </a:r>
            <a:r>
              <a:rPr lang="en-US" altLang="zh-HK" sz="2800" dirty="0"/>
              <a:t>but not God)</a:t>
            </a:r>
            <a:endParaRPr lang="zh-TW" altLang="zh-HK" sz="2800" dirty="0"/>
          </a:p>
          <a:p>
            <a:pPr>
              <a:lnSpc>
                <a:spcPts val="5000"/>
              </a:lnSpc>
            </a:pP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 二、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指向自己，不指向上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主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ts val="5000"/>
              </a:lnSpc>
            </a:pPr>
            <a:r>
              <a:rPr lang="en-US" altLang="zh-HK" sz="2800" dirty="0" smtClean="0"/>
              <a:t>(</a:t>
            </a:r>
            <a:r>
              <a:rPr lang="en-US" altLang="zh-HK" sz="2800" dirty="0"/>
              <a:t>Get focus on me but not God)</a:t>
            </a:r>
            <a: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sz="2800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三、</a:t>
            </a:r>
            <a:endParaRPr lang="zh-TW" altLang="zh-HK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8" t="21438" r="8255" b="29840"/>
          <a:stretch/>
        </p:blipFill>
        <p:spPr bwMode="auto">
          <a:xfrm>
            <a:off x="20815" y="0"/>
            <a:ext cx="912318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3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339502"/>
            <a:ext cx="2765501" cy="670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民數記 </a:t>
            </a:r>
            <a:r>
              <a:rPr lang="en-US" altLang="zh-HK" sz="2800" dirty="0" smtClean="0">
                <a:latin typeface="Adobe 繁黑體 Std B" pitchFamily="34" charset="-120"/>
                <a:ea typeface="Adobe 繁黑體 Std B" pitchFamily="34" charset="-120"/>
              </a:rPr>
              <a:t>20:10-13</a:t>
            </a:r>
            <a:endParaRPr lang="zh-TW" altLang="zh-HK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99592" y="1051785"/>
            <a:ext cx="73448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10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摩西、亞倫就招聚會眾到磐石前。摩西說：你們這些背叛的人聽我說：我為你們使水從這磐石中流出來麼？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 11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摩西</a:t>
            </a:r>
            <a:r>
              <a:rPr lang="zh-TW" altLang="zh-HK" sz="24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舉手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，</a:t>
            </a:r>
            <a:r>
              <a:rPr lang="zh-TW" altLang="zh-HK" sz="24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用杖擊打磐石兩下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，就有許多水流出來，會眾和他們的牲畜都喝了。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 12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耶和華對摩西、亞倫說：因為你們不信我，不在以色列人眼前尊我為聖，所以你們必不得領這會眾進我所賜給他們的地去。</a:t>
            </a:r>
            <a:r>
              <a:rPr lang="en-US" altLang="zh-HK" sz="2400" dirty="0">
                <a:latin typeface="Adobe 黑体 Std R" pitchFamily="34" charset="-128"/>
                <a:ea typeface="Adobe 黑体 Std R" pitchFamily="34" charset="-128"/>
              </a:rPr>
              <a:t>13 </a:t>
            </a:r>
            <a:r>
              <a:rPr lang="zh-TW" altLang="zh-HK" sz="2400" dirty="0">
                <a:latin typeface="Adobe 黑体 Std R" pitchFamily="34" charset="-128"/>
                <a:ea typeface="Adobe 黑体 Std R" pitchFamily="34" charset="-128"/>
              </a:rPr>
              <a:t>這水名叫米利巴水，是因以色列人向耶和華爭鬧，耶和華就在他們面前顯為聖。（米利巴就是爭鬧的意思）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 t="22487" r="8761" b="31061"/>
          <a:stretch/>
        </p:blipFill>
        <p:spPr bwMode="auto">
          <a:xfrm>
            <a:off x="10273" y="0"/>
            <a:ext cx="913372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2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æ©è¥¿ä¹æ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1"/>
          <a:stretch/>
        </p:blipFill>
        <p:spPr bwMode="auto">
          <a:xfrm>
            <a:off x="0" y="3136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æ©è¥¿ä¹æ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1"/>
          <a:stretch/>
        </p:blipFill>
        <p:spPr bwMode="auto">
          <a:xfrm>
            <a:off x="1259632" y="0"/>
            <a:ext cx="626469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1682384" y="771550"/>
            <a:ext cx="4392488" cy="1512168"/>
          </a:xfrm>
          <a:prstGeom prst="roundRect">
            <a:avLst/>
          </a:prstGeom>
          <a:solidFill>
            <a:srgbClr val="DADA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zh-HK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摩西舉手拿起杖，目的何在</a:t>
            </a:r>
            <a:r>
              <a:rPr lang="zh-TW" altLang="zh-HK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HK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0" t="21872" r="9425" b="28998"/>
          <a:stretch/>
        </p:blipFill>
        <p:spPr bwMode="auto">
          <a:xfrm>
            <a:off x="477882" y="0"/>
            <a:ext cx="8054558" cy="517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8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æ©è¥¿ææç£ç³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5536" y="4515966"/>
            <a:ext cx="8568952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HK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 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面對混亂，人想控制一切 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#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面對忿怒，人會失去控制</a:t>
            </a:r>
            <a:endParaRPr lang="zh-HK" altLang="en-US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6" t="21607" r="8456" b="3008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41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æ©è¥¿ææç£ç³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95536" y="3808080"/>
            <a:ext cx="8568952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HK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 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沒有尊神為聖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Let God be God	#Let me be God</a:t>
            </a:r>
          </a:p>
          <a:p>
            <a:pPr algn="ctr"/>
            <a:r>
              <a:rPr lang="en-US" altLang="zh-TW" sz="2000" b="1" dirty="0" smtClean="0">
                <a:solidFill>
                  <a:srgbClr val="00206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 ??? In my Control or In God’s Control??? </a:t>
            </a:r>
            <a:endParaRPr lang="zh-HK" altLang="en-US" sz="2000" b="1" dirty="0">
              <a:solidFill>
                <a:srgbClr val="002060"/>
              </a:solidFill>
              <a:latin typeface="DejaVu Sans" panose="020B0603030804020204" pitchFamily="34" charset="0"/>
              <a:ea typeface="微軟正黑體" panose="020B0604030504040204" pitchFamily="34" charset="-120"/>
              <a:cs typeface="DejaVu Sans" panose="020B0603030804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22682" r="8515" b="29230"/>
          <a:stretch/>
        </p:blipFill>
        <p:spPr bwMode="auto">
          <a:xfrm>
            <a:off x="47370" y="2766"/>
            <a:ext cx="911317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68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13675" y="195486"/>
            <a:ext cx="7632848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摩西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受罰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沒有尊主為聖</a:t>
            </a:r>
            <a:r>
              <a:rPr lang="en-US" altLang="zh-TW" sz="2400" dirty="0">
                <a:latin typeface="Adobe 繁黑體 Std B" pitchFamily="34" charset="-120"/>
                <a:ea typeface="Adobe 繁黑體 Std B" pitchFamily="34" charset="-120"/>
              </a:rPr>
              <a:t>)</a:t>
            </a:r>
            <a:r>
              <a:rPr lang="zh-TW" altLang="en-US" sz="2400" dirty="0">
                <a:latin typeface="Adobe 繁黑體 Std B" pitchFamily="34" charset="-120"/>
                <a:ea typeface="Adobe 繁黑體 Std B" pitchFamily="34" charset="-120"/>
              </a:rPr>
              <a:t>的原因：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  <a:p>
            <a:pPr lvl="0">
              <a:lnSpc>
                <a:spcPts val="5000"/>
              </a:lnSpc>
            </a:pP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一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、倚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靠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經驗，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不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倚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靠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上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主</a:t>
            </a:r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lvl="0">
              <a:lnSpc>
                <a:spcPts val="5000"/>
              </a:lnSpc>
            </a:pPr>
            <a:r>
              <a:rPr lang="en-US" altLang="zh-HK" sz="2400" dirty="0" smtClean="0"/>
              <a:t>(</a:t>
            </a:r>
            <a:r>
              <a:rPr lang="en-US" altLang="zh-HK" sz="2400" dirty="0"/>
              <a:t>Get thing done by my </a:t>
            </a:r>
            <a:r>
              <a:rPr lang="en-US" altLang="zh-HK" sz="2400" dirty="0" smtClean="0"/>
              <a:t>experience </a:t>
            </a:r>
            <a:r>
              <a:rPr lang="en-US" altLang="zh-HK" sz="2400" dirty="0"/>
              <a:t>but not God)</a:t>
            </a:r>
            <a:endParaRPr lang="zh-TW" altLang="zh-HK" sz="2400" dirty="0"/>
          </a:p>
          <a:p>
            <a:pPr>
              <a:lnSpc>
                <a:spcPts val="5000"/>
              </a:lnSpc>
            </a:pP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 二、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指向自己，不指向上</a:t>
            </a:r>
            <a:r>
              <a:rPr lang="zh-TW" altLang="zh-HK" sz="2400" dirty="0" smtClean="0">
                <a:latin typeface="Adobe 繁黑體 Std B" pitchFamily="34" charset="-120"/>
                <a:ea typeface="Adobe 繁黑體 Std B" pitchFamily="34" charset="-120"/>
              </a:rPr>
              <a:t>主</a:t>
            </a:r>
            <a:endParaRPr lang="en-US" altLang="zh-TW" sz="24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ts val="5000"/>
              </a:lnSpc>
            </a:pPr>
            <a:r>
              <a:rPr lang="en-US" altLang="zh-HK" sz="2400" dirty="0" smtClean="0"/>
              <a:t>(</a:t>
            </a:r>
            <a:r>
              <a:rPr lang="en-US" altLang="zh-HK" sz="2400" dirty="0"/>
              <a:t>Get focus on me but not God)</a:t>
            </a:r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三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、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自己控制，不讓上主</a:t>
            </a:r>
            <a:r>
              <a:rPr lang="zh-TW" altLang="zh-HK" sz="2400" dirty="0">
                <a:latin typeface="Adobe 繁黑體 Std B" pitchFamily="34" charset="-120"/>
                <a:ea typeface="Adobe 繁黑體 Std B" pitchFamily="34" charset="-120"/>
              </a:rPr>
              <a:t>控制</a:t>
            </a:r>
            <a:endParaRPr lang="en-US" altLang="zh-TW" sz="2400" dirty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ts val="5000"/>
              </a:lnSpc>
            </a:pPr>
            <a:r>
              <a:rPr lang="en-US" altLang="zh-HK" sz="2400" dirty="0" smtClean="0"/>
              <a:t>(</a:t>
            </a:r>
            <a:r>
              <a:rPr lang="en-US" altLang="zh-HK" sz="2400" dirty="0"/>
              <a:t>Get everything in </a:t>
            </a:r>
            <a:r>
              <a:rPr lang="en-US" altLang="zh-HK" sz="2400" dirty="0" smtClean="0"/>
              <a:t>my control </a:t>
            </a:r>
            <a:r>
              <a:rPr lang="en-US" altLang="zh-HK" sz="2400" dirty="0"/>
              <a:t>but not in God’s control)</a:t>
            </a:r>
            <a:endParaRPr lang="zh-TW" altLang="zh-HK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6" t="21908" r="8639" b="3005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56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æ©è¥¿ä¹æ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310"/>
            <a:ext cx="5400600" cy="496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7236296" y="555526"/>
            <a:ext cx="8640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流隸體" panose="03000709000000000000" pitchFamily="65" charset="-120"/>
                <a:ea typeface="華康流隸體" panose="03000709000000000000" pitchFamily="65" charset="-120"/>
              </a:rPr>
              <a:t>無辜受害者</a:t>
            </a:r>
            <a:endParaRPr lang="zh-HK" altLang="en-US" sz="3600" dirty="0"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8" t="21776" r="8342" b="30465"/>
          <a:stretch/>
        </p:blipFill>
        <p:spPr bwMode="auto">
          <a:xfrm>
            <a:off x="0" y="3477"/>
            <a:ext cx="9144000" cy="514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96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141377"/>
            <a:ext cx="8136904" cy="473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</a:rPr>
              <a:t>一、民數記 </a:t>
            </a:r>
            <a:r>
              <a:rPr lang="en-US" altLang="zh-HK" sz="2000" dirty="0" smtClean="0">
                <a:latin typeface="Adobe 繁黑體 Std B" pitchFamily="34" charset="-120"/>
                <a:ea typeface="Adobe 繁黑體 Std B" pitchFamily="34" charset="-120"/>
              </a:rPr>
              <a:t>20:</a:t>
            </a:r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1</a:t>
            </a:r>
            <a:r>
              <a:rPr lang="en-US" altLang="zh-HK" sz="2000" dirty="0" smtClean="0">
                <a:latin typeface="Adobe 繁黑體 Std B" pitchFamily="34" charset="-120"/>
                <a:ea typeface="Adobe 繁黑體 Std B" pitchFamily="34" charset="-120"/>
              </a:rPr>
              <a:t>-5</a:t>
            </a:r>
            <a:r>
              <a:rPr lang="zh-TW" altLang="en-US" sz="2000" dirty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事件因由</a:t>
            </a:r>
            <a:endParaRPr lang="en-US" altLang="zh-TW" sz="2000" dirty="0"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HK" sz="2000" dirty="0" smtClean="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HK" sz="2000" dirty="0" smtClean="0">
                <a:latin typeface="Adobe 黑体 Std R" pitchFamily="34" charset="-128"/>
                <a:ea typeface="Adobe 黑体 Std R" pitchFamily="34" charset="-128"/>
              </a:rPr>
              <a:t>1</a:t>
            </a:r>
            <a:r>
              <a:rPr lang="en-US" altLang="zh-HK" sz="2000" dirty="0">
                <a:latin typeface="Adobe 黑体 Std R" pitchFamily="34" charset="-128"/>
                <a:ea typeface="Adobe 黑体 Std R" pitchFamily="34" charset="-128"/>
              </a:rPr>
              <a:t> </a:t>
            </a:r>
            <a:r>
              <a:rPr lang="zh-TW" altLang="zh-HK" sz="2000" dirty="0">
                <a:latin typeface="Adobe 黑体 Std R" pitchFamily="34" charset="-128"/>
                <a:ea typeface="Adobe 黑体 Std R" pitchFamily="34" charset="-128"/>
              </a:rPr>
              <a:t>正月間以色列全會眾、到了尋的曠野、就住在加低斯、米利暗死在那裡、就葬在那裡。</a:t>
            </a:r>
          </a:p>
          <a:p>
            <a:r>
              <a:rPr lang="en-US" altLang="zh-HK" sz="2000" dirty="0">
                <a:latin typeface="Adobe 黑体 Std R" pitchFamily="34" charset="-128"/>
                <a:ea typeface="Adobe 黑体 Std R" pitchFamily="34" charset="-128"/>
              </a:rPr>
              <a:t> </a:t>
            </a:r>
            <a:endParaRPr lang="zh-TW" altLang="zh-HK" sz="2000" dirty="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HK" sz="2000" dirty="0">
                <a:latin typeface="Adobe 黑体 Std R" pitchFamily="34" charset="-128"/>
                <a:ea typeface="Adobe 黑体 Std R" pitchFamily="34" charset="-128"/>
              </a:rPr>
              <a:t>2 </a:t>
            </a:r>
            <a:r>
              <a:rPr lang="zh-TW" altLang="zh-HK" sz="20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會眾沒有水喝</a:t>
            </a:r>
            <a:r>
              <a:rPr lang="zh-TW" altLang="zh-HK" sz="2000" dirty="0">
                <a:latin typeface="Adobe 黑体 Std R" pitchFamily="34" charset="-128"/>
                <a:ea typeface="Adobe 黑体 Std R" pitchFamily="34" charset="-128"/>
              </a:rPr>
              <a:t>，就聚集</a:t>
            </a:r>
            <a:r>
              <a:rPr lang="zh-TW" altLang="zh-HK" sz="20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攻擊摩西、亞倫</a:t>
            </a:r>
            <a:r>
              <a:rPr lang="zh-TW" altLang="zh-HK" sz="2000" dirty="0">
                <a:latin typeface="Adobe 黑体 Std R" pitchFamily="34" charset="-128"/>
                <a:ea typeface="Adobe 黑体 Std R" pitchFamily="34" charset="-128"/>
              </a:rPr>
              <a:t>。</a:t>
            </a:r>
            <a:r>
              <a:rPr lang="en-US" altLang="zh-HK" sz="2000" dirty="0">
                <a:latin typeface="Adobe 黑体 Std R" pitchFamily="34" charset="-128"/>
                <a:ea typeface="Adobe 黑体 Std R" pitchFamily="34" charset="-128"/>
              </a:rPr>
              <a:t> </a:t>
            </a:r>
            <a:endParaRPr lang="en-US" altLang="zh-HK" sz="2000" dirty="0" smtClean="0">
              <a:latin typeface="Adobe 黑体 Std R" pitchFamily="34" charset="-128"/>
              <a:ea typeface="Adobe 黑体 Std R" pitchFamily="34" charset="-128"/>
            </a:endParaRPr>
          </a:p>
          <a:p>
            <a:endParaRPr lang="en-US" altLang="zh-HK" sz="2000" dirty="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HK" sz="2000" dirty="0" smtClean="0">
                <a:latin typeface="Adobe 黑体 Std R" pitchFamily="34" charset="-128"/>
                <a:ea typeface="Adobe 黑体 Std R" pitchFamily="34" charset="-128"/>
              </a:rPr>
              <a:t>3 </a:t>
            </a:r>
            <a:r>
              <a:rPr lang="zh-TW" altLang="zh-HK" sz="2000" dirty="0">
                <a:latin typeface="Adobe 黑体 Std R" pitchFamily="34" charset="-128"/>
                <a:ea typeface="Adobe 黑体 Std R" pitchFamily="34" charset="-128"/>
              </a:rPr>
              <a:t>百姓向摩西爭鬧說：我們的弟兄曾死在耶和華面前，我們</a:t>
            </a:r>
            <a:r>
              <a:rPr lang="zh-TW" altLang="zh-HK" sz="20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恨不得與他們同死。</a:t>
            </a:r>
            <a:r>
              <a:rPr lang="en-US" altLang="zh-HK" sz="20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 </a:t>
            </a:r>
            <a:endParaRPr lang="en-US" altLang="zh-HK" sz="2000" dirty="0" smtClean="0">
              <a:solidFill>
                <a:srgbClr val="FFFF00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endParaRPr lang="en-US" altLang="zh-HK" sz="2000" dirty="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HK" sz="2000" dirty="0" smtClean="0">
                <a:latin typeface="Adobe 黑体 Std R" pitchFamily="34" charset="-128"/>
                <a:ea typeface="Adobe 黑体 Std R" pitchFamily="34" charset="-128"/>
              </a:rPr>
              <a:t>4 </a:t>
            </a:r>
            <a:r>
              <a:rPr lang="zh-TW" altLang="zh-HK" sz="2000" dirty="0">
                <a:latin typeface="Adobe 黑体 Std R" pitchFamily="34" charset="-128"/>
                <a:ea typeface="Adobe 黑体 Std R" pitchFamily="34" charset="-128"/>
              </a:rPr>
              <a:t>你們為何把耶和華的會眾領到這曠野、使我們和牲畜都死在這裡呢？</a:t>
            </a:r>
            <a:r>
              <a:rPr lang="en-US" altLang="zh-HK" sz="2000" dirty="0">
                <a:latin typeface="Adobe 黑体 Std R" pitchFamily="34" charset="-128"/>
                <a:ea typeface="Adobe 黑体 Std R" pitchFamily="34" charset="-128"/>
              </a:rPr>
              <a:t> </a:t>
            </a:r>
            <a:endParaRPr lang="en-US" altLang="zh-HK" sz="2000" dirty="0" smtClean="0">
              <a:latin typeface="Adobe 黑体 Std R" pitchFamily="34" charset="-128"/>
              <a:ea typeface="Adobe 黑体 Std R" pitchFamily="34" charset="-128"/>
            </a:endParaRPr>
          </a:p>
          <a:p>
            <a:endParaRPr lang="en-US" altLang="zh-HK" sz="2000" dirty="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HK" sz="2000" dirty="0" smtClean="0">
                <a:latin typeface="Adobe 黑体 Std R" pitchFamily="34" charset="-128"/>
                <a:ea typeface="Adobe 黑体 Std R" pitchFamily="34" charset="-128"/>
              </a:rPr>
              <a:t>5 </a:t>
            </a:r>
            <a:r>
              <a:rPr lang="zh-TW" altLang="zh-HK" sz="2000" dirty="0">
                <a:latin typeface="Adobe 黑体 Std R" pitchFamily="34" charset="-128"/>
                <a:ea typeface="Adobe 黑体 Std R" pitchFamily="34" charset="-128"/>
              </a:rPr>
              <a:t>你們為何逼著我們出埃及、領我們到這壞地方呢？這地方不好撒種，也沒有</a:t>
            </a:r>
            <a:r>
              <a:rPr lang="zh-TW" altLang="zh-HK" sz="2000" dirty="0">
                <a:solidFill>
                  <a:srgbClr val="FFFF00"/>
                </a:solidFill>
                <a:latin typeface="Adobe 黑体 Std R" pitchFamily="34" charset="-128"/>
                <a:ea typeface="Adobe 黑体 Std R" pitchFamily="34" charset="-128"/>
              </a:rPr>
              <a:t>無花果樹、葡萄樹、石榴樹，又沒有水喝</a:t>
            </a:r>
            <a:r>
              <a:rPr lang="zh-TW" altLang="zh-HK" sz="2000" dirty="0">
                <a:latin typeface="Adobe 黑体 Std R" pitchFamily="34" charset="-128"/>
                <a:ea typeface="Adobe 黑体 Std R" pitchFamily="34" charset="-128"/>
              </a:rPr>
              <a:t>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1" t="21485" r="8613" b="2993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37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699542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「摩西的不信」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en-US" altLang="zh-HK" sz="2800" dirty="0"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現代中文譯本</a:t>
            </a:r>
            <a:r>
              <a:rPr lang="en-US" altLang="zh-HK" sz="2800" dirty="0">
                <a:latin typeface="Adobe 繁黑體 Std B" pitchFamily="34" charset="-120"/>
                <a:ea typeface="Adobe 繁黑體 Std B" pitchFamily="34" charset="-120"/>
              </a:rPr>
              <a:t>)</a:t>
            </a:r>
            <a:endParaRPr lang="en-US" altLang="zh-TW" sz="28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algn="just"/>
            <a:endParaRPr lang="en-US" altLang="zh-HK" sz="2800" dirty="0">
              <a:latin typeface="Adobe 繁黑體 Std B" pitchFamily="34" charset="-120"/>
              <a:ea typeface="Adobe 繁黑體 Std B" pitchFamily="34" charset="-120"/>
            </a:endParaRPr>
          </a:p>
          <a:p>
            <a:pPr algn="just"/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民數記</a:t>
            </a:r>
            <a:r>
              <a:rPr lang="en-US" altLang="zh-HK" sz="2800" dirty="0" smtClean="0">
                <a:latin typeface="Adobe 繁黑體 Std B" pitchFamily="34" charset="-120"/>
                <a:ea typeface="Adobe 繁黑體 Std B" pitchFamily="34" charset="-120"/>
              </a:rPr>
              <a:t>20:12  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但是，上主責備摩西和亞倫，說：「因為你們在以色列人面前</a:t>
            </a:r>
            <a:r>
              <a:rPr lang="zh-TW" altLang="zh-HK" sz="2800" dirty="0">
                <a:solidFill>
                  <a:srgbClr val="FFFF00"/>
                </a:solidFill>
                <a:latin typeface="Adobe 繁黑體 Std B" pitchFamily="34" charset="-120"/>
                <a:ea typeface="Adobe 繁黑體 Std B" pitchFamily="34" charset="-120"/>
              </a:rPr>
              <a:t>沒有足夠的信心承認我神聖的大能</a:t>
            </a:r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，你們不能領他們進入我應許賜給他們的土地。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」</a:t>
            </a:r>
            <a:endParaRPr lang="zh-TW" altLang="zh-HK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95536" y="3808080"/>
            <a:ext cx="8568952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HK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 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忠於所託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#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聽而不行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#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未聽而行</a:t>
            </a:r>
            <a:endParaRPr lang="en-US" altLang="zh-TW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7" t="22469" r="7853" b="29890"/>
          <a:stretch/>
        </p:blipFill>
        <p:spPr bwMode="auto">
          <a:xfrm>
            <a:off x="20548" y="38386"/>
            <a:ext cx="9123452" cy="51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30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å°ä¸»çºå¤§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8256"/>
            <a:ext cx="2479724" cy="34796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48256"/>
            <a:ext cx="2454902" cy="35171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2932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exodus map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r="11302"/>
          <a:stretch>
            <a:fillRect/>
          </a:stretch>
        </p:blipFill>
        <p:spPr bwMode="auto">
          <a:xfrm>
            <a:off x="0" y="1"/>
            <a:ext cx="5410200" cy="5147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1" name="AutoShape 3"/>
          <p:cNvSpPr>
            <a:spLocks noChangeArrowheads="1"/>
          </p:cNvSpPr>
          <p:nvPr/>
        </p:nvSpPr>
        <p:spPr bwMode="auto">
          <a:xfrm>
            <a:off x="657226" y="641748"/>
            <a:ext cx="1196975" cy="582215"/>
          </a:xfrm>
          <a:prstGeom prst="wedgeRectCallout">
            <a:avLst>
              <a:gd name="adj1" fmla="val -22269"/>
              <a:gd name="adj2" fmla="val 104981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 dirty="0">
                <a:solidFill>
                  <a:srgbClr val="FF0000"/>
                </a:solidFill>
                <a:ea typeface="SimHei" pitchFamily="49" charset="-122"/>
              </a:rPr>
              <a:t>巴力洗分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dirty="0">
                <a:solidFill>
                  <a:srgbClr val="CC0000"/>
                </a:solidFill>
                <a:ea typeface="SimHei" pitchFamily="49" charset="-122"/>
              </a:rPr>
              <a:t>過紅海</a:t>
            </a:r>
          </a:p>
        </p:txBody>
      </p:sp>
      <p:sp>
        <p:nvSpPr>
          <p:cNvPr id="355332" name="AutoShape 4"/>
          <p:cNvSpPr>
            <a:spLocks noChangeArrowheads="1"/>
          </p:cNvSpPr>
          <p:nvPr/>
        </p:nvSpPr>
        <p:spPr bwMode="auto">
          <a:xfrm>
            <a:off x="827088" y="3012282"/>
            <a:ext cx="749300" cy="322660"/>
          </a:xfrm>
          <a:prstGeom prst="wedgeRectCallout">
            <a:avLst>
              <a:gd name="adj1" fmla="val 73958"/>
              <a:gd name="adj2" fmla="val 5468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瑪拉</a:t>
            </a:r>
          </a:p>
        </p:txBody>
      </p:sp>
      <p:sp>
        <p:nvSpPr>
          <p:cNvPr id="355333" name="AutoShape 5"/>
          <p:cNvSpPr>
            <a:spLocks noChangeArrowheads="1"/>
          </p:cNvSpPr>
          <p:nvPr/>
        </p:nvSpPr>
        <p:spPr bwMode="auto">
          <a:xfrm>
            <a:off x="2400301" y="2832497"/>
            <a:ext cx="1196975" cy="585788"/>
          </a:xfrm>
          <a:prstGeom prst="wedgeRectCallout">
            <a:avLst>
              <a:gd name="adj1" fmla="val -39787"/>
              <a:gd name="adj2" fmla="val 85366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汛的曠野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降嗎哪</a:t>
            </a:r>
          </a:p>
        </p:txBody>
      </p:sp>
      <p:sp>
        <p:nvSpPr>
          <p:cNvPr id="355334" name="AutoShape 6"/>
          <p:cNvSpPr>
            <a:spLocks noChangeArrowheads="1"/>
          </p:cNvSpPr>
          <p:nvPr/>
        </p:nvSpPr>
        <p:spPr bwMode="auto">
          <a:xfrm>
            <a:off x="1295401" y="3799285"/>
            <a:ext cx="1177925" cy="601265"/>
          </a:xfrm>
          <a:prstGeom prst="wedgeRectCallout">
            <a:avLst>
              <a:gd name="adj1" fmla="val 89620"/>
              <a:gd name="adj2" fmla="val 5444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利非訂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磐石出水</a:t>
            </a:r>
          </a:p>
        </p:txBody>
      </p:sp>
      <p:sp>
        <p:nvSpPr>
          <p:cNvPr id="355335" name="Freeform 7"/>
          <p:cNvSpPr>
            <a:spLocks/>
          </p:cNvSpPr>
          <p:nvPr/>
        </p:nvSpPr>
        <p:spPr bwMode="auto">
          <a:xfrm>
            <a:off x="3017838" y="1279922"/>
            <a:ext cx="2189162" cy="670322"/>
          </a:xfrm>
          <a:custGeom>
            <a:avLst/>
            <a:gdLst>
              <a:gd name="T0" fmla="*/ 0 w 1379"/>
              <a:gd name="T1" fmla="*/ 0 h 563"/>
              <a:gd name="T2" fmla="*/ 13 w 1379"/>
              <a:gd name="T3" fmla="*/ 55 h 563"/>
              <a:gd name="T4" fmla="*/ 77 w 1379"/>
              <a:gd name="T5" fmla="*/ 141 h 563"/>
              <a:gd name="T6" fmla="*/ 218 w 1379"/>
              <a:gd name="T7" fmla="*/ 253 h 563"/>
              <a:gd name="T8" fmla="*/ 266 w 1379"/>
              <a:gd name="T9" fmla="*/ 314 h 563"/>
              <a:gd name="T10" fmla="*/ 362 w 1379"/>
              <a:gd name="T11" fmla="*/ 333 h 563"/>
              <a:gd name="T12" fmla="*/ 423 w 1379"/>
              <a:gd name="T13" fmla="*/ 435 h 563"/>
              <a:gd name="T14" fmla="*/ 506 w 1379"/>
              <a:gd name="T15" fmla="*/ 531 h 563"/>
              <a:gd name="T16" fmla="*/ 730 w 1379"/>
              <a:gd name="T17" fmla="*/ 538 h 563"/>
              <a:gd name="T18" fmla="*/ 922 w 1379"/>
              <a:gd name="T19" fmla="*/ 381 h 563"/>
              <a:gd name="T20" fmla="*/ 970 w 1379"/>
              <a:gd name="T21" fmla="*/ 307 h 563"/>
              <a:gd name="T22" fmla="*/ 1156 w 1379"/>
              <a:gd name="T23" fmla="*/ 237 h 563"/>
              <a:gd name="T24" fmla="*/ 1271 w 1379"/>
              <a:gd name="T25" fmla="*/ 176 h 563"/>
              <a:gd name="T26" fmla="*/ 1367 w 1379"/>
              <a:gd name="T27" fmla="*/ 122 h 563"/>
              <a:gd name="T28" fmla="*/ 1344 w 1379"/>
              <a:gd name="T29" fmla="*/ 48 h 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79" h="563">
                <a:moveTo>
                  <a:pt x="0" y="0"/>
                </a:moveTo>
                <a:cubicBezTo>
                  <a:pt x="0" y="16"/>
                  <a:pt x="0" y="32"/>
                  <a:pt x="13" y="55"/>
                </a:cubicBezTo>
                <a:cubicBezTo>
                  <a:pt x="26" y="78"/>
                  <a:pt x="43" y="108"/>
                  <a:pt x="77" y="141"/>
                </a:cubicBezTo>
                <a:cubicBezTo>
                  <a:pt x="111" y="174"/>
                  <a:pt x="186" y="224"/>
                  <a:pt x="218" y="253"/>
                </a:cubicBezTo>
                <a:cubicBezTo>
                  <a:pt x="250" y="282"/>
                  <a:pt x="242" y="301"/>
                  <a:pt x="266" y="314"/>
                </a:cubicBezTo>
                <a:cubicBezTo>
                  <a:pt x="290" y="327"/>
                  <a:pt x="336" y="313"/>
                  <a:pt x="362" y="333"/>
                </a:cubicBezTo>
                <a:cubicBezTo>
                  <a:pt x="388" y="353"/>
                  <a:pt x="399" y="402"/>
                  <a:pt x="423" y="435"/>
                </a:cubicBezTo>
                <a:cubicBezTo>
                  <a:pt x="447" y="468"/>
                  <a:pt x="455" y="514"/>
                  <a:pt x="506" y="531"/>
                </a:cubicBezTo>
                <a:cubicBezTo>
                  <a:pt x="557" y="548"/>
                  <a:pt x="661" y="563"/>
                  <a:pt x="730" y="538"/>
                </a:cubicBezTo>
                <a:cubicBezTo>
                  <a:pt x="799" y="513"/>
                  <a:pt x="882" y="419"/>
                  <a:pt x="922" y="381"/>
                </a:cubicBezTo>
                <a:cubicBezTo>
                  <a:pt x="962" y="343"/>
                  <a:pt x="931" y="331"/>
                  <a:pt x="970" y="307"/>
                </a:cubicBezTo>
                <a:cubicBezTo>
                  <a:pt x="1009" y="283"/>
                  <a:pt x="1106" y="259"/>
                  <a:pt x="1156" y="237"/>
                </a:cubicBezTo>
                <a:cubicBezTo>
                  <a:pt x="1206" y="215"/>
                  <a:pt x="1236" y="195"/>
                  <a:pt x="1271" y="176"/>
                </a:cubicBezTo>
                <a:cubicBezTo>
                  <a:pt x="1306" y="157"/>
                  <a:pt x="1355" y="143"/>
                  <a:pt x="1367" y="122"/>
                </a:cubicBezTo>
                <a:cubicBezTo>
                  <a:pt x="1379" y="101"/>
                  <a:pt x="1348" y="61"/>
                  <a:pt x="1344" y="48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355336" name="Oval 8"/>
          <p:cNvSpPr>
            <a:spLocks noChangeArrowheads="1"/>
          </p:cNvSpPr>
          <p:nvPr/>
        </p:nvSpPr>
        <p:spPr bwMode="auto">
          <a:xfrm>
            <a:off x="3779839" y="1809750"/>
            <a:ext cx="96837" cy="809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355337" name="AutoShape 9"/>
          <p:cNvSpPr>
            <a:spLocks noChangeArrowheads="1"/>
          </p:cNvSpPr>
          <p:nvPr/>
        </p:nvSpPr>
        <p:spPr bwMode="auto">
          <a:xfrm>
            <a:off x="2414588" y="1654969"/>
            <a:ext cx="914400" cy="470297"/>
          </a:xfrm>
          <a:prstGeom prst="wedgeRectCallout">
            <a:avLst>
              <a:gd name="adj1" fmla="val 97745"/>
              <a:gd name="adj2" fmla="val -10759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dirty="0">
                <a:solidFill>
                  <a:srgbClr val="FF0000"/>
                </a:solidFill>
                <a:ea typeface="SimHei" pitchFamily="49" charset="-122"/>
              </a:rPr>
              <a:t>加低斯</a:t>
            </a:r>
          </a:p>
          <a:p>
            <a:pPr algn="ctr"/>
            <a:r>
              <a:rPr kumimoji="1" lang="zh-TW" altLang="en-US" dirty="0">
                <a:solidFill>
                  <a:srgbClr val="FF0000"/>
                </a:solidFill>
                <a:ea typeface="SimHei" pitchFamily="49" charset="-122"/>
              </a:rPr>
              <a:t>巴尼亞</a:t>
            </a:r>
          </a:p>
        </p:txBody>
      </p:sp>
      <p:sp>
        <p:nvSpPr>
          <p:cNvPr id="355338" name="Text Box 10"/>
          <p:cNvSpPr txBox="1">
            <a:spLocks noChangeArrowheads="1"/>
          </p:cNvSpPr>
          <p:nvPr/>
        </p:nvSpPr>
        <p:spPr bwMode="auto">
          <a:xfrm>
            <a:off x="5364088" y="267236"/>
            <a:ext cx="373692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紅海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14:11-12)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埋怨水苦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15:23-24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埋怨無食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16:2)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存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嗎哪至翌日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16:20)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安息日撿嗎哪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16:27)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埋怨無</a:t>
            </a: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水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-</a:t>
            </a: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非利訂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17:1-3)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拜金牛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出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32:7)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路難行發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怨言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民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11:1-3)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埋怨嗎哪淡薄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>
                <a:latin typeface="SimHei" pitchFamily="49" charset="-122"/>
                <a:ea typeface="SimHei" pitchFamily="49" charset="-122"/>
              </a:rPr>
              <a:t>民</a:t>
            </a:r>
            <a:r>
              <a:rPr kumimoji="1" lang="en-US" altLang="zh-TW" sz="2000" dirty="0">
                <a:latin typeface="SimHei" pitchFamily="49" charset="-122"/>
                <a:ea typeface="SimHei" pitchFamily="49" charset="-122"/>
              </a:rPr>
              <a:t>11:4-6)</a:t>
            </a:r>
          </a:p>
          <a:p>
            <a:pPr>
              <a:lnSpc>
                <a:spcPct val="140000"/>
              </a:lnSpc>
              <a:buFontTx/>
              <a:buAutoNum type="arabicPeriod"/>
            </a:pP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埋怨無水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-</a:t>
            </a: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米利巴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(</a:t>
            </a:r>
            <a:r>
              <a:rPr kumimoji="1" lang="zh-TW" altLang="en-US" sz="2000" dirty="0" smtClean="0">
                <a:latin typeface="SimHei" pitchFamily="49" charset="-122"/>
                <a:ea typeface="SimHei" pitchFamily="49" charset="-122"/>
              </a:rPr>
              <a:t>民</a:t>
            </a:r>
            <a:r>
              <a:rPr kumimoji="1" lang="en-US" altLang="zh-TW" sz="2000" dirty="0" smtClean="0">
                <a:latin typeface="SimHei" pitchFamily="49" charset="-122"/>
                <a:ea typeface="SimHei" pitchFamily="49" charset="-122"/>
              </a:rPr>
              <a:t>20)</a:t>
            </a:r>
            <a:endParaRPr kumimoji="1" lang="en-US" altLang="zh-TW" sz="2000" dirty="0"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355339" name="AutoShape 11"/>
          <p:cNvSpPr>
            <a:spLocks noChangeArrowheads="1"/>
          </p:cNvSpPr>
          <p:nvPr/>
        </p:nvSpPr>
        <p:spPr bwMode="auto">
          <a:xfrm>
            <a:off x="4191000" y="3829050"/>
            <a:ext cx="960438" cy="506016"/>
          </a:xfrm>
          <a:prstGeom prst="wedgeRectCallout">
            <a:avLst>
              <a:gd name="adj1" fmla="val -102727"/>
              <a:gd name="adj2" fmla="val -42236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基博羅</a:t>
            </a:r>
          </a:p>
          <a:p>
            <a:pPr algn="ctr"/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哈他瓦</a:t>
            </a:r>
          </a:p>
        </p:txBody>
      </p:sp>
      <p:sp>
        <p:nvSpPr>
          <p:cNvPr id="355340" name="AutoShape 12"/>
          <p:cNvSpPr>
            <a:spLocks noChangeArrowheads="1"/>
          </p:cNvSpPr>
          <p:nvPr/>
        </p:nvSpPr>
        <p:spPr bwMode="auto">
          <a:xfrm>
            <a:off x="3230563" y="4364832"/>
            <a:ext cx="914400" cy="322660"/>
          </a:xfrm>
          <a:prstGeom prst="wedgeRectCallout">
            <a:avLst>
              <a:gd name="adj1" fmla="val -26560"/>
              <a:gd name="adj2" fmla="val -157750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>
                <a:solidFill>
                  <a:srgbClr val="FF0000"/>
                </a:solidFill>
                <a:ea typeface="SimHei" pitchFamily="49" charset="-122"/>
              </a:rPr>
              <a:t>他備拉</a:t>
            </a:r>
          </a:p>
        </p:txBody>
      </p:sp>
      <p:sp>
        <p:nvSpPr>
          <p:cNvPr id="355341" name="AutoShape 13"/>
          <p:cNvSpPr>
            <a:spLocks noChangeArrowheads="1"/>
          </p:cNvSpPr>
          <p:nvPr/>
        </p:nvSpPr>
        <p:spPr bwMode="auto">
          <a:xfrm>
            <a:off x="2189163" y="4457700"/>
            <a:ext cx="914400" cy="342900"/>
          </a:xfrm>
          <a:prstGeom prst="wedgeRectCallout">
            <a:avLst>
              <a:gd name="adj1" fmla="val 58681"/>
              <a:gd name="adj2" fmla="val -103472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西乃山</a:t>
            </a:r>
          </a:p>
        </p:txBody>
      </p:sp>
      <p:sp>
        <p:nvSpPr>
          <p:cNvPr id="355342" name="AutoShape 14"/>
          <p:cNvSpPr>
            <a:spLocks noChangeArrowheads="1"/>
          </p:cNvSpPr>
          <p:nvPr/>
        </p:nvSpPr>
        <p:spPr bwMode="auto">
          <a:xfrm>
            <a:off x="1757239" y="74295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1</a:t>
            </a:r>
          </a:p>
        </p:txBody>
      </p:sp>
      <p:sp>
        <p:nvSpPr>
          <p:cNvPr id="355343" name="AutoShape 15"/>
          <p:cNvSpPr>
            <a:spLocks noChangeArrowheads="1"/>
          </p:cNvSpPr>
          <p:nvPr/>
        </p:nvSpPr>
        <p:spPr bwMode="auto">
          <a:xfrm>
            <a:off x="445964" y="280035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2</a:t>
            </a:r>
          </a:p>
        </p:txBody>
      </p:sp>
      <p:sp>
        <p:nvSpPr>
          <p:cNvPr id="355344" name="AutoShape 16"/>
          <p:cNvSpPr>
            <a:spLocks noChangeArrowheads="1"/>
          </p:cNvSpPr>
          <p:nvPr/>
        </p:nvSpPr>
        <p:spPr bwMode="auto">
          <a:xfrm>
            <a:off x="2033144" y="2467838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3</a:t>
            </a:r>
          </a:p>
        </p:txBody>
      </p:sp>
      <p:sp>
        <p:nvSpPr>
          <p:cNvPr id="355345" name="AutoShape 17"/>
          <p:cNvSpPr>
            <a:spLocks noChangeArrowheads="1"/>
          </p:cNvSpPr>
          <p:nvPr/>
        </p:nvSpPr>
        <p:spPr bwMode="auto">
          <a:xfrm>
            <a:off x="2731964" y="331470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4</a:t>
            </a:r>
          </a:p>
        </p:txBody>
      </p:sp>
      <p:sp>
        <p:nvSpPr>
          <p:cNvPr id="355346" name="AutoShape 18"/>
          <p:cNvSpPr>
            <a:spLocks noChangeArrowheads="1"/>
          </p:cNvSpPr>
          <p:nvPr/>
        </p:nvSpPr>
        <p:spPr bwMode="auto">
          <a:xfrm>
            <a:off x="3352800" y="314325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5</a:t>
            </a:r>
          </a:p>
        </p:txBody>
      </p:sp>
      <p:sp>
        <p:nvSpPr>
          <p:cNvPr id="355347" name="AutoShape 19"/>
          <p:cNvSpPr>
            <a:spLocks noChangeArrowheads="1"/>
          </p:cNvSpPr>
          <p:nvPr/>
        </p:nvSpPr>
        <p:spPr bwMode="auto">
          <a:xfrm>
            <a:off x="1055564" y="354330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6</a:t>
            </a:r>
          </a:p>
        </p:txBody>
      </p:sp>
      <p:sp>
        <p:nvSpPr>
          <p:cNvPr id="355348" name="AutoShape 20"/>
          <p:cNvSpPr>
            <a:spLocks noChangeArrowheads="1"/>
          </p:cNvSpPr>
          <p:nvPr/>
        </p:nvSpPr>
        <p:spPr bwMode="auto">
          <a:xfrm>
            <a:off x="1833563" y="4668441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7</a:t>
            </a:r>
          </a:p>
        </p:txBody>
      </p:sp>
      <p:sp>
        <p:nvSpPr>
          <p:cNvPr id="355349" name="AutoShape 21"/>
          <p:cNvSpPr>
            <a:spLocks noChangeArrowheads="1"/>
          </p:cNvSpPr>
          <p:nvPr/>
        </p:nvSpPr>
        <p:spPr bwMode="auto">
          <a:xfrm>
            <a:off x="3708400" y="4557713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8</a:t>
            </a:r>
          </a:p>
        </p:txBody>
      </p:sp>
      <p:sp>
        <p:nvSpPr>
          <p:cNvPr id="355350" name="AutoShape 22"/>
          <p:cNvSpPr>
            <a:spLocks noChangeArrowheads="1"/>
          </p:cNvSpPr>
          <p:nvPr/>
        </p:nvSpPr>
        <p:spPr bwMode="auto">
          <a:xfrm>
            <a:off x="4724400" y="422910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9</a:t>
            </a:r>
          </a:p>
        </p:txBody>
      </p:sp>
      <p:sp>
        <p:nvSpPr>
          <p:cNvPr id="355351" name="AutoShape 23"/>
          <p:cNvSpPr>
            <a:spLocks noChangeArrowheads="1"/>
          </p:cNvSpPr>
          <p:nvPr/>
        </p:nvSpPr>
        <p:spPr bwMode="auto">
          <a:xfrm>
            <a:off x="3189164" y="1885950"/>
            <a:ext cx="685800" cy="4572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ea typeface="新細明體" charset="-120"/>
              </a:rPr>
              <a:t>10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t="21450" r="9490" b="29811"/>
          <a:stretch/>
        </p:blipFill>
        <p:spPr bwMode="auto">
          <a:xfrm>
            <a:off x="1454" y="4763"/>
            <a:ext cx="9099554" cy="512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5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ower in dark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7544" y="102463"/>
            <a:ext cx="10081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繁黑體 Std B" pitchFamily="34" charset="-120"/>
                <a:ea typeface="Adobe 繁黑體 Std B" pitchFamily="34" charset="-120"/>
              </a:rPr>
              <a:t>埋怨是心靈的癌症</a:t>
            </a:r>
            <a:endParaRPr lang="zh-HK" altLang="en-US" sz="4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609248" y="4155926"/>
            <a:ext cx="7552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#</a:t>
            </a:r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</a:rPr>
              <a:t>  期望與現實的落差 </a:t>
            </a:r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	#</a:t>
            </a:r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</a:rPr>
              <a:t> 埋怨與讚賞 </a:t>
            </a:r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	#</a:t>
            </a:r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</a:rPr>
              <a:t>  為甚麼</a:t>
            </a:r>
            <a:r>
              <a:rPr lang="en-US" altLang="zh-TW" sz="2000" dirty="0" smtClean="0">
                <a:latin typeface="Adobe 繁黑體 Std B" pitchFamily="34" charset="-120"/>
                <a:ea typeface="Adobe 繁黑體 Std B" pitchFamily="34" charset="-120"/>
              </a:rPr>
              <a:t>???</a:t>
            </a:r>
          </a:p>
          <a:p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</a:rPr>
              <a:t>  </a:t>
            </a:r>
            <a:endParaRPr lang="zh-HK" altLang="en-US" sz="2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2" t="22064" r="9381" b="29130"/>
          <a:stretch/>
        </p:blipFill>
        <p:spPr bwMode="auto">
          <a:xfrm>
            <a:off x="32164" y="23937"/>
            <a:ext cx="9111836" cy="521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78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483518"/>
            <a:ext cx="7920880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二、</a:t>
            </a: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20:6</a:t>
            </a:r>
            <a:r>
              <a:rPr lang="zh-TW" altLang="en-US" sz="32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摩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西、亞倫的</a:t>
            </a:r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回應</a:t>
            </a: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 (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束手無策</a:t>
            </a:r>
            <a:r>
              <a:rPr lang="en-US" altLang="zh-HK" sz="3200" dirty="0" smtClean="0"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pPr>
              <a:lnSpc>
                <a:spcPts val="5000"/>
              </a:lnSpc>
            </a:pPr>
            <a:endParaRPr lang="en-US" altLang="zh-HK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>
              <a:lnSpc>
                <a:spcPts val="5000"/>
              </a:lnSpc>
            </a:pPr>
            <a:r>
              <a:rPr lang="en-US" altLang="zh-HK" sz="3200" dirty="0"/>
              <a:t>6 </a:t>
            </a:r>
            <a:r>
              <a:rPr lang="zh-TW" altLang="zh-HK" sz="3200" dirty="0"/>
              <a:t>摩西、亞倫離開會眾，到</a:t>
            </a:r>
            <a:r>
              <a:rPr lang="zh-TW" altLang="zh-HK" sz="3200" dirty="0">
                <a:solidFill>
                  <a:srgbClr val="FFFF00"/>
                </a:solidFill>
              </a:rPr>
              <a:t>會幕門口</a:t>
            </a:r>
            <a:r>
              <a:rPr lang="zh-TW" altLang="zh-HK" sz="3200" dirty="0"/>
              <a:t>，</a:t>
            </a:r>
            <a:r>
              <a:rPr lang="zh-TW" altLang="zh-HK" sz="3200" dirty="0">
                <a:solidFill>
                  <a:srgbClr val="FFFF00"/>
                </a:solidFill>
              </a:rPr>
              <a:t>俯伏在地</a:t>
            </a:r>
            <a:r>
              <a:rPr lang="zh-TW" altLang="zh-HK" sz="3200" dirty="0"/>
              <a:t>；耶和華的榮光向他們顯現。</a:t>
            </a:r>
            <a:endParaRPr lang="en-US" altLang="zh-HK" sz="3200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t="21470" r="8715" b="30095"/>
          <a:stretch/>
        </p:blipFill>
        <p:spPr bwMode="auto">
          <a:xfrm>
            <a:off x="0" y="-16713"/>
            <a:ext cx="9144000" cy="516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3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483517"/>
            <a:ext cx="7848871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HK" sz="4000" dirty="0">
                <a:latin typeface="Adobe 繁黑體 Std B" pitchFamily="34" charset="-120"/>
                <a:ea typeface="Adobe 繁黑體 Std B" pitchFamily="34" charset="-120"/>
              </a:rPr>
              <a:t>20:7-9</a:t>
            </a:r>
            <a:r>
              <a:rPr lang="zh-TW" altLang="en-US" sz="4000" dirty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zh-TW" altLang="zh-HK" sz="4000" dirty="0">
                <a:latin typeface="Adobe 繁黑體 Std B" pitchFamily="34" charset="-120"/>
                <a:ea typeface="Adobe 繁黑體 Std B" pitchFamily="34" charset="-120"/>
              </a:rPr>
              <a:t>上主的</a:t>
            </a:r>
            <a:r>
              <a:rPr lang="zh-TW" altLang="zh-HK" sz="4000" dirty="0" smtClean="0">
                <a:latin typeface="Adobe 繁黑體 Std B" pitchFamily="34" charset="-120"/>
                <a:ea typeface="Adobe 繁黑體 Std B" pitchFamily="34" charset="-120"/>
              </a:rPr>
              <a:t>回應</a:t>
            </a:r>
            <a:endParaRPr lang="en-US" altLang="zh-TW" sz="40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pPr algn="just">
              <a:lnSpc>
                <a:spcPts val="5000"/>
              </a:lnSpc>
            </a:pPr>
            <a:r>
              <a:rPr lang="en-US" altLang="zh-HK" sz="2800" dirty="0"/>
              <a:t>7 </a:t>
            </a:r>
            <a:r>
              <a:rPr lang="zh-TW" altLang="zh-HK" sz="2800" dirty="0"/>
              <a:t>耶和華曉諭摩西說：</a:t>
            </a:r>
            <a:r>
              <a:rPr lang="en-US" altLang="zh-HK" sz="2800" dirty="0"/>
              <a:t> 8 </a:t>
            </a:r>
            <a:r>
              <a:rPr lang="zh-TW" altLang="zh-HK" sz="2800" dirty="0"/>
              <a:t>你</a:t>
            </a:r>
            <a:r>
              <a:rPr lang="zh-TW" altLang="zh-HK" sz="2800" dirty="0">
                <a:solidFill>
                  <a:srgbClr val="FFFF00"/>
                </a:solidFill>
              </a:rPr>
              <a:t>拿著杖</a:t>
            </a:r>
            <a:r>
              <a:rPr lang="zh-TW" altLang="zh-HK" sz="2800" dirty="0"/>
              <a:t>去，和你的哥哥亞倫</a:t>
            </a:r>
            <a:r>
              <a:rPr lang="zh-TW" altLang="zh-HK" sz="2800" dirty="0">
                <a:solidFill>
                  <a:srgbClr val="FFFF00"/>
                </a:solidFill>
              </a:rPr>
              <a:t>招聚會眾</a:t>
            </a:r>
            <a:r>
              <a:rPr lang="zh-TW" altLang="zh-HK" sz="2800" dirty="0"/>
              <a:t>，在他們眼前</a:t>
            </a:r>
            <a:r>
              <a:rPr lang="zh-TW" altLang="zh-HK" sz="2800" dirty="0">
                <a:solidFill>
                  <a:srgbClr val="FFFF00"/>
                </a:solidFill>
              </a:rPr>
              <a:t>吩咐磐石發出水</a:t>
            </a:r>
            <a:r>
              <a:rPr lang="zh-TW" altLang="zh-HK" sz="2800" dirty="0"/>
              <a:t>來，水就從磐石流出，給會眾和他們的牲畜喝。</a:t>
            </a:r>
            <a:r>
              <a:rPr lang="en-US" altLang="zh-HK" sz="2800" dirty="0"/>
              <a:t> 9 </a:t>
            </a:r>
            <a:r>
              <a:rPr lang="zh-TW" altLang="zh-HK" sz="2800" dirty="0"/>
              <a:t>於是</a:t>
            </a:r>
            <a:r>
              <a:rPr lang="zh-TW" altLang="zh-HK" sz="2800" u="sng" dirty="0">
                <a:solidFill>
                  <a:srgbClr val="FFFF00"/>
                </a:solidFill>
              </a:rPr>
              <a:t>摩西照耶和華所吩咐的</a:t>
            </a:r>
            <a:r>
              <a:rPr lang="zh-TW" altLang="zh-HK" sz="2800" dirty="0"/>
              <a:t>，從耶和華面前取了杖去。</a:t>
            </a:r>
          </a:p>
          <a:p>
            <a:pPr>
              <a:lnSpc>
                <a:spcPts val="5000"/>
              </a:lnSpc>
            </a:pPr>
            <a:endParaRPr lang="en-US" altLang="zh-TW" sz="4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4" t="21985" r="8399" b="2957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12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465006"/>
              </p:ext>
            </p:extLst>
          </p:nvPr>
        </p:nvGraphicFramePr>
        <p:xfrm>
          <a:off x="467544" y="267494"/>
          <a:ext cx="8280920" cy="4752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0460"/>
                <a:gridCol w="4140460"/>
              </a:tblGrid>
              <a:tr h="460984">
                <a:tc>
                  <a:txBody>
                    <a:bodyPr/>
                    <a:lstStyle/>
                    <a:p>
                      <a:pPr marR="28575" algn="ct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zh-TW" sz="2800" kern="100" dirty="0">
                          <a:effectLst/>
                        </a:rPr>
                        <a:t>摩西</a:t>
                      </a:r>
                      <a:endParaRPr lang="zh-TW" sz="2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8575" algn="ctr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zh-TW" sz="2800" kern="100" dirty="0">
                          <a:effectLst/>
                        </a:rPr>
                        <a:t>以色列人</a:t>
                      </a:r>
                      <a:endParaRPr lang="zh-TW" sz="2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</a:tr>
              <a:tr h="647573">
                <a:tc>
                  <a:txBody>
                    <a:bodyPr/>
                    <a:lstStyle/>
                    <a:p>
                      <a:pPr marR="28575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遇問題：將困難帶到神面前</a:t>
                      </a:r>
                    </a:p>
                    <a:p>
                      <a:pPr marR="28575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尋求上主的旨意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zh-TW" altLang="en-US" sz="1800" kern="100" dirty="0" smtClean="0">
                          <a:effectLst/>
                        </a:rPr>
                        <a:t>，</a:t>
                      </a:r>
                      <a:r>
                        <a:rPr lang="zh-TW" sz="1800" kern="100" dirty="0" smtClean="0">
                          <a:effectLst/>
                        </a:rPr>
                        <a:t>解決</a:t>
                      </a:r>
                      <a:r>
                        <a:rPr lang="zh-TW" sz="1800" kern="100" dirty="0">
                          <a:effectLst/>
                        </a:rPr>
                        <a:t>困難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8575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遇問題： 一個</a:t>
                      </a:r>
                      <a:r>
                        <a:rPr lang="zh-TW" sz="1800" kern="100" dirty="0" smtClean="0">
                          <a:effectLst/>
                        </a:rPr>
                        <a:t>反應</a:t>
                      </a:r>
                      <a:r>
                        <a:rPr lang="zh-TW" altLang="en-US" sz="1800" kern="100" dirty="0" smtClean="0">
                          <a:effectLst/>
                        </a:rPr>
                        <a:t>，</a:t>
                      </a:r>
                      <a:r>
                        <a:rPr lang="zh-TW" sz="1800" kern="100" dirty="0" smtClean="0">
                          <a:effectLst/>
                        </a:rPr>
                        <a:t>「</a:t>
                      </a:r>
                      <a:r>
                        <a:rPr lang="zh-TW" sz="1800" kern="100" dirty="0">
                          <a:effectLst/>
                        </a:rPr>
                        <a:t>怨天尤人」</a:t>
                      </a:r>
                      <a:r>
                        <a:rPr lang="en-US" sz="1800" kern="100" dirty="0">
                          <a:effectLst/>
                        </a:rPr>
                        <a:t>  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</a:tr>
              <a:tr h="1997598">
                <a:tc>
                  <a:txBody>
                    <a:bodyPr/>
                    <a:lstStyle/>
                    <a:p>
                      <a:pPr marR="28575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zh-TW" sz="1800" kern="100" dirty="0">
                          <a:effectLst/>
                        </a:rPr>
                        <a:t>願意聽從上主的吩咐：</a:t>
                      </a:r>
                    </a:p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zh-TW" sz="1800" kern="100" dirty="0" smtClean="0">
                          <a:effectLst/>
                        </a:rPr>
                        <a:t>肯</a:t>
                      </a:r>
                      <a:r>
                        <a:rPr lang="zh-TW" altLang="en-US" sz="1800" kern="100" dirty="0" smtClean="0">
                          <a:effectLst/>
                        </a:rPr>
                        <a:t>擺</a:t>
                      </a:r>
                      <a:r>
                        <a:rPr lang="zh-TW" sz="1800" kern="100" dirty="0" smtClean="0">
                          <a:effectLst/>
                        </a:rPr>
                        <a:t>時間</a:t>
                      </a:r>
                      <a:r>
                        <a:rPr lang="zh-TW" sz="1800" kern="100" dirty="0">
                          <a:effectLst/>
                        </a:rPr>
                        <a:t>去聆聽</a:t>
                      </a:r>
                    </a:p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en-US" sz="1800" kern="100" dirty="0">
                          <a:effectLst/>
                        </a:rPr>
                        <a:t>V.9  </a:t>
                      </a:r>
                      <a:r>
                        <a:rPr lang="en-US" altLang="zh-TW" sz="1800" kern="100" dirty="0" smtClean="0">
                          <a:effectLst/>
                        </a:rPr>
                        <a:t>:</a:t>
                      </a:r>
                      <a:r>
                        <a:rPr lang="en-US" sz="1800" kern="100" dirty="0" smtClean="0">
                          <a:effectLst/>
                        </a:rPr>
                        <a:t> </a:t>
                      </a:r>
                      <a:r>
                        <a:rPr lang="zh-TW" sz="1800" kern="100" dirty="0">
                          <a:effectLst/>
                        </a:rPr>
                        <a:t>照耶和華所吩咐的</a:t>
                      </a:r>
                      <a:r>
                        <a:rPr lang="en-US" sz="1800" kern="100" dirty="0">
                          <a:effectLst/>
                        </a:rPr>
                        <a:t>, </a:t>
                      </a:r>
                      <a:r>
                        <a:rPr lang="zh-TW" sz="1800" kern="100" dirty="0">
                          <a:effectLst/>
                        </a:rPr>
                        <a:t>取了杖去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zh-TW" sz="1800" kern="100" dirty="0">
                          <a:effectLst/>
                        </a:rPr>
                        <a:t>從來不花</a:t>
                      </a:r>
                      <a:r>
                        <a:rPr lang="zh-TW" sz="1800" kern="100" dirty="0" smtClean="0">
                          <a:effectLst/>
                        </a:rPr>
                        <a:t>時間與</a:t>
                      </a:r>
                      <a:r>
                        <a:rPr lang="zh-TW" sz="1800" kern="100" dirty="0">
                          <a:effectLst/>
                        </a:rPr>
                        <a:t>上主相交</a:t>
                      </a:r>
                    </a:p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zh-TW" sz="1800" kern="100" dirty="0">
                          <a:effectLst/>
                        </a:rPr>
                        <a:t>不</a:t>
                      </a:r>
                      <a:r>
                        <a:rPr lang="zh-TW" sz="1800" kern="100" dirty="0" smtClean="0">
                          <a:effectLst/>
                        </a:rPr>
                        <a:t>去</a:t>
                      </a:r>
                      <a:r>
                        <a:rPr lang="zh-TW" altLang="en-US" sz="1800" kern="100" dirty="0" smtClean="0">
                          <a:effectLst/>
                        </a:rPr>
                        <a:t>尋</a:t>
                      </a:r>
                      <a:r>
                        <a:rPr lang="zh-TW" sz="1800" kern="100" dirty="0" smtClean="0">
                          <a:effectLst/>
                        </a:rPr>
                        <a:t>問</a:t>
                      </a:r>
                      <a:r>
                        <a:rPr lang="zh-TW" sz="1800" kern="100" dirty="0">
                          <a:effectLst/>
                        </a:rPr>
                        <a:t>神</a:t>
                      </a:r>
                    </a:p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zh-TW" sz="1800" kern="100" dirty="0">
                          <a:effectLst/>
                        </a:rPr>
                        <a:t>不去聽從神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endParaRPr lang="zh-TW" sz="1800" kern="100" dirty="0">
                        <a:effectLst/>
                      </a:endParaRPr>
                    </a:p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en-US" sz="1800" kern="100" dirty="0" smtClean="0">
                          <a:effectLst/>
                        </a:rPr>
                        <a:t>V.10 </a:t>
                      </a:r>
                      <a:r>
                        <a:rPr lang="en-US" altLang="zh-TW" sz="1800" kern="100" dirty="0" smtClean="0">
                          <a:effectLst/>
                        </a:rPr>
                        <a:t>--</a:t>
                      </a:r>
                      <a:r>
                        <a:rPr lang="zh-TW" altLang="en-US" sz="1800" kern="100" dirty="0" smtClean="0">
                          <a:effectLst/>
                        </a:rPr>
                        <a:t> </a:t>
                      </a:r>
                      <a:r>
                        <a:rPr lang="en-US" sz="1800" kern="100" dirty="0" smtClean="0">
                          <a:effectLst/>
                        </a:rPr>
                        <a:t>  </a:t>
                      </a:r>
                      <a:r>
                        <a:rPr lang="zh-TW" sz="1800" kern="100" dirty="0">
                          <a:effectLst/>
                        </a:rPr>
                        <a:t>背叛</a:t>
                      </a:r>
                      <a:r>
                        <a:rPr lang="en-US" sz="1800" kern="100" dirty="0">
                          <a:effectLst/>
                        </a:rPr>
                        <a:t> (disobey) </a:t>
                      </a:r>
                      <a:endParaRPr lang="en-US" sz="1800" kern="100" dirty="0" smtClean="0">
                        <a:effectLst/>
                      </a:endParaRPr>
                    </a:p>
                    <a:p>
                      <a:pPr marL="0" marR="28575" lvl="0" indent="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None/>
                      </a:pPr>
                      <a:r>
                        <a:rPr lang="zh-TW" altLang="en-US" sz="1800" kern="100" dirty="0" smtClean="0">
                          <a:effectLst/>
                        </a:rPr>
                        <a:t>                  </a:t>
                      </a:r>
                      <a:r>
                        <a:rPr lang="en-US" sz="1800" kern="100" dirty="0" smtClean="0">
                          <a:effectLst/>
                        </a:rPr>
                        <a:t>  </a:t>
                      </a:r>
                      <a:r>
                        <a:rPr lang="zh-TW" sz="1800" kern="100" dirty="0">
                          <a:effectLst/>
                        </a:rPr>
                        <a:t>違背上主命令的人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</a:tr>
              <a:tr h="1646372">
                <a:tc>
                  <a:txBody>
                    <a:bodyPr/>
                    <a:lstStyle/>
                    <a:p>
                      <a:pPr marR="28575"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摩西 </a:t>
                      </a:r>
                      <a:r>
                        <a:rPr lang="zh-TW" sz="1800" kern="100" dirty="0" smtClean="0">
                          <a:effectLst/>
                        </a:rPr>
                        <a:t>取</a:t>
                      </a:r>
                      <a:r>
                        <a:rPr lang="zh-TW" sz="1800" kern="100" dirty="0">
                          <a:effectLst/>
                        </a:rPr>
                        <a:t>了杖 </a:t>
                      </a:r>
                      <a:r>
                        <a:rPr lang="en-US" altLang="zh-TW" sz="1800" kern="100" dirty="0" smtClean="0">
                          <a:effectLst/>
                        </a:rPr>
                        <a:t>【</a:t>
                      </a:r>
                      <a:r>
                        <a:rPr lang="zh-TW" sz="1800" kern="100" dirty="0" smtClean="0">
                          <a:effectLst/>
                        </a:rPr>
                        <a:t>去</a:t>
                      </a:r>
                      <a:r>
                        <a:rPr lang="en-US" altLang="zh-TW" sz="1800" kern="100" dirty="0" smtClean="0">
                          <a:effectLst/>
                        </a:rPr>
                        <a:t>】</a:t>
                      </a:r>
                      <a:r>
                        <a:rPr lang="zh-TW" altLang="en-US" sz="1800" kern="100" dirty="0" smtClean="0">
                          <a:effectLst/>
                        </a:rPr>
                        <a:t>，</a:t>
                      </a:r>
                      <a:r>
                        <a:rPr lang="en-US" sz="1800" kern="100" dirty="0" smtClean="0">
                          <a:effectLst/>
                        </a:rPr>
                        <a:t> </a:t>
                      </a:r>
                      <a:r>
                        <a:rPr lang="zh-TW" sz="1800" kern="100" dirty="0">
                          <a:effectLst/>
                        </a:rPr>
                        <a:t>執行上主的任務</a:t>
                      </a:r>
                    </a:p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zh-TW" sz="1800" kern="100" dirty="0">
                          <a:effectLst/>
                        </a:rPr>
                        <a:t>有心</a:t>
                      </a:r>
                      <a:r>
                        <a:rPr lang="en-US" sz="1800" kern="100" dirty="0">
                          <a:effectLst/>
                        </a:rPr>
                        <a:t> + </a:t>
                      </a:r>
                      <a:r>
                        <a:rPr lang="zh-TW" sz="1800" kern="100" dirty="0">
                          <a:effectLst/>
                        </a:rPr>
                        <a:t>有行動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endParaRPr lang="zh-TW" sz="1800" kern="100" dirty="0">
                        <a:effectLst/>
                      </a:endParaRPr>
                    </a:p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zh-TW" sz="1800" kern="100" dirty="0">
                          <a:effectLst/>
                        </a:rPr>
                        <a:t>樂意事奉上主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zh-TW" sz="1800" kern="100" dirty="0" smtClean="0">
                          <a:effectLst/>
                        </a:rPr>
                        <a:t>得</a:t>
                      </a:r>
                      <a:r>
                        <a:rPr lang="zh-TW" sz="1800" kern="100" dirty="0">
                          <a:effectLst/>
                        </a:rPr>
                        <a:t>把口</a:t>
                      </a:r>
                    </a:p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zh-TW" sz="1800" kern="100" dirty="0" smtClean="0">
                          <a:effectLst/>
                        </a:rPr>
                        <a:t>口口聲聲</a:t>
                      </a:r>
                      <a:r>
                        <a:rPr lang="zh-TW" altLang="en-US" sz="1800" kern="100" dirty="0" smtClean="0">
                          <a:effectLst/>
                        </a:rPr>
                        <a:t>「</a:t>
                      </a:r>
                      <a:r>
                        <a:rPr lang="zh-TW" sz="1800" kern="100" dirty="0" smtClean="0">
                          <a:effectLst/>
                        </a:rPr>
                        <a:t>凡</a:t>
                      </a:r>
                      <a:r>
                        <a:rPr lang="zh-TW" altLang="en-US" sz="1800" kern="100" dirty="0" smtClean="0">
                          <a:effectLst/>
                        </a:rPr>
                        <a:t>耶和華所</a:t>
                      </a:r>
                      <a:r>
                        <a:rPr lang="zh-TW" sz="1800" kern="100" dirty="0" smtClean="0">
                          <a:effectLst/>
                        </a:rPr>
                        <a:t>吩咐</a:t>
                      </a:r>
                      <a:r>
                        <a:rPr lang="zh-TW" altLang="en-US" sz="1800" kern="100" dirty="0" smtClean="0">
                          <a:effectLst/>
                        </a:rPr>
                        <a:t>的</a:t>
                      </a:r>
                      <a:r>
                        <a:rPr lang="zh-TW" sz="1800" kern="100" dirty="0" smtClean="0">
                          <a:effectLst/>
                        </a:rPr>
                        <a:t>，</a:t>
                      </a:r>
                      <a:r>
                        <a:rPr lang="zh-TW" sz="1800" kern="100" dirty="0">
                          <a:effectLst/>
                        </a:rPr>
                        <a:t>我們必</a:t>
                      </a:r>
                      <a:r>
                        <a:rPr lang="zh-TW" sz="1800" kern="100" dirty="0" smtClean="0">
                          <a:effectLst/>
                        </a:rPr>
                        <a:t>聽從</a:t>
                      </a:r>
                      <a:r>
                        <a:rPr lang="zh-TW" altLang="en-US" sz="1800" kern="100" dirty="0" smtClean="0">
                          <a:effectLst/>
                        </a:rPr>
                        <a:t>」</a:t>
                      </a:r>
                      <a:endParaRPr lang="zh-TW" sz="1800" kern="100" dirty="0">
                        <a:effectLst/>
                      </a:endParaRPr>
                    </a:p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zh-TW" sz="1800" kern="100" dirty="0">
                          <a:effectLst/>
                        </a:rPr>
                        <a:t>懷疑上主的美善</a:t>
                      </a:r>
                    </a:p>
                    <a:p>
                      <a:pPr marL="342900" marR="28575" lvl="0" indent="-342900">
                        <a:spcBef>
                          <a:spcPts val="150"/>
                        </a:spcBef>
                        <a:spcAft>
                          <a:spcPts val="150"/>
                        </a:spcAft>
                        <a:buFont typeface="Wingdings"/>
                        <a:buChar char=""/>
                      </a:pPr>
                      <a:r>
                        <a:rPr lang="zh-TW" sz="1800" kern="100" dirty="0">
                          <a:effectLst/>
                        </a:rPr>
                        <a:t>總覺得上主要他們死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13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宣紙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5659</TotalTime>
  <Words>2357</Words>
  <Application>Microsoft Office PowerPoint</Application>
  <PresentationFormat>如螢幕大小 (16:9)</PresentationFormat>
  <Paragraphs>263</Paragraphs>
  <Slides>41</Slides>
  <Notes>17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2" baseType="lpstr">
      <vt:lpstr>宣紙</vt:lpstr>
      <vt:lpstr>民數記第12講：20章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358</cp:revision>
  <cp:lastPrinted>2018-05-08T08:27:26Z</cp:lastPrinted>
  <dcterms:created xsi:type="dcterms:W3CDTF">2018-02-28T01:54:56Z</dcterms:created>
  <dcterms:modified xsi:type="dcterms:W3CDTF">2019-03-12T03:40:31Z</dcterms:modified>
</cp:coreProperties>
</file>