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0">
  <p:sldMasterIdLst>
    <p:sldMasterId id="2147484092" r:id="rId1"/>
  </p:sldMasterIdLst>
  <p:notesMasterIdLst>
    <p:notesMasterId r:id="rId55"/>
  </p:notesMasterIdLst>
  <p:handoutMasterIdLst>
    <p:handoutMasterId r:id="rId56"/>
  </p:handoutMasterIdLst>
  <p:sldIdLst>
    <p:sldId id="405" r:id="rId2"/>
    <p:sldId id="415" r:id="rId3"/>
    <p:sldId id="423" r:id="rId4"/>
    <p:sldId id="424" r:id="rId5"/>
    <p:sldId id="425" r:id="rId6"/>
    <p:sldId id="410" r:id="rId7"/>
    <p:sldId id="409" r:id="rId8"/>
    <p:sldId id="422" r:id="rId9"/>
    <p:sldId id="411" r:id="rId10"/>
    <p:sldId id="428" r:id="rId11"/>
    <p:sldId id="418" r:id="rId12"/>
    <p:sldId id="429" r:id="rId13"/>
    <p:sldId id="430" r:id="rId14"/>
    <p:sldId id="431" r:id="rId15"/>
    <p:sldId id="435" r:id="rId16"/>
    <p:sldId id="436" r:id="rId17"/>
    <p:sldId id="432" r:id="rId18"/>
    <p:sldId id="433" r:id="rId19"/>
    <p:sldId id="434" r:id="rId20"/>
    <p:sldId id="419" r:id="rId21"/>
    <p:sldId id="437" r:id="rId22"/>
    <p:sldId id="438" r:id="rId23"/>
    <p:sldId id="446" r:id="rId24"/>
    <p:sldId id="413" r:id="rId25"/>
    <p:sldId id="414" r:id="rId26"/>
    <p:sldId id="447" r:id="rId27"/>
    <p:sldId id="440" r:id="rId28"/>
    <p:sldId id="441" r:id="rId29"/>
    <p:sldId id="443" r:id="rId30"/>
    <p:sldId id="412" r:id="rId31"/>
    <p:sldId id="448" r:id="rId32"/>
    <p:sldId id="445" r:id="rId33"/>
    <p:sldId id="456" r:id="rId34"/>
    <p:sldId id="467" r:id="rId35"/>
    <p:sldId id="452" r:id="rId36"/>
    <p:sldId id="460" r:id="rId37"/>
    <p:sldId id="461" r:id="rId38"/>
    <p:sldId id="462" r:id="rId39"/>
    <p:sldId id="454" r:id="rId40"/>
    <p:sldId id="463" r:id="rId41"/>
    <p:sldId id="455" r:id="rId42"/>
    <p:sldId id="464" r:id="rId43"/>
    <p:sldId id="465" r:id="rId44"/>
    <p:sldId id="466" r:id="rId45"/>
    <p:sldId id="457" r:id="rId46"/>
    <p:sldId id="458" r:id="rId47"/>
    <p:sldId id="459" r:id="rId48"/>
    <p:sldId id="453" r:id="rId49"/>
    <p:sldId id="444" r:id="rId50"/>
    <p:sldId id="450" r:id="rId51"/>
    <p:sldId id="421" r:id="rId52"/>
    <p:sldId id="449" r:id="rId53"/>
    <p:sldId id="451" r:id="rId54"/>
  </p:sldIdLst>
  <p:sldSz cx="9144000" cy="5143500" type="screen16x9"/>
  <p:notesSz cx="6797675" cy="9926638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3C03"/>
    <a:srgbClr val="B83D68"/>
    <a:srgbClr val="C4EFFF"/>
    <a:srgbClr val="FDD1B1"/>
    <a:srgbClr val="387026"/>
    <a:srgbClr val="FBCD79"/>
    <a:srgbClr val="5BD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中等深淺樣式 4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06799F8-075E-4A3A-A7F6-7FBC6576F1A4}" styleName="佈景主題樣式 2 - 輔色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4B1156A-380E-4F78-BDF5-A606A8083BF9}" styleName="中等深淺樣式 4 - 輔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A111915-BE36-4E01-A7E5-04B1672EAD32}" styleName="淺色樣式 2 - 輔色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淺色樣式 2 - 輔色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8FB837D-C827-4EFA-A057-4D05807E0F7C}" styleName="佈景主題樣式 1 - 輔色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8A107856-5554-42FB-B03E-39F5DBC370BA}" styleName="中等深淺樣式 4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2" autoAdjust="0"/>
    <p:restoredTop sz="79802" autoAdjust="0"/>
  </p:normalViewPr>
  <p:slideViewPr>
    <p:cSldViewPr>
      <p:cViewPr>
        <p:scale>
          <a:sx n="86" d="100"/>
          <a:sy n="86" d="100"/>
        </p:scale>
        <p:origin x="-678" y="-53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A0BABB-DE25-4F88-B90E-8B8903306C21}" type="datetimeFigureOut">
              <a:rPr lang="zh-HK" altLang="en-US" smtClean="0"/>
              <a:t>2/2/2019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E15A3B-7D5A-4757-9F4B-A3E13657FC38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661578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F3417D-F6B0-46B4-8EE9-CEAE0AA56760}" type="datetimeFigureOut">
              <a:rPr lang="zh-HK" altLang="en-US" smtClean="0"/>
              <a:t>2/2/2019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B1D791-9828-47B0-B41B-39E1D6F6BB6A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54191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22858"/>
            <a:ext cx="9067800" cy="5166955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2/2/2019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113" name="Rectangle 112"/>
          <p:cNvSpPr/>
          <p:nvPr/>
        </p:nvSpPr>
        <p:spPr>
          <a:xfrm>
            <a:off x="0" y="1428750"/>
            <a:ext cx="4953000" cy="23431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 dirty="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1543050"/>
            <a:ext cx="4801394" cy="2115741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597819"/>
            <a:ext cx="4419600" cy="1200245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2800350"/>
            <a:ext cx="4419600" cy="8001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2/2/2019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2/2/2019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2/2/2019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2" y="-22859"/>
            <a:ext cx="9067799" cy="363474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3233376"/>
            <a:ext cx="9144000" cy="142875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 dirty="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3290526"/>
            <a:ext cx="9144000" cy="119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4603785"/>
            <a:ext cx="9144000" cy="119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216023"/>
            <a:ext cx="8305800" cy="310987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3347676"/>
            <a:ext cx="8305800" cy="85725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2/2/2019</a:t>
            </a:fld>
            <a:endParaRPr lang="zh-HK" altLang="en-US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2/2/2019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2/2/2019</a:t>
            </a:fld>
            <a:endParaRPr lang="zh-HK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2/2/2019</a:t>
            </a:fld>
            <a:endParaRPr lang="zh-HK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2/2/2019</a:t>
            </a:fld>
            <a:endParaRPr lang="zh-HK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04788"/>
            <a:ext cx="548640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2/2/2019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37" name="Rectangle 36"/>
          <p:cNvSpPr/>
          <p:nvPr/>
        </p:nvSpPr>
        <p:spPr>
          <a:xfrm>
            <a:off x="0" y="1172718"/>
            <a:ext cx="2761488" cy="248488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 dirty="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505347" y="2415905"/>
            <a:ext cx="226314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284732"/>
            <a:ext cx="2651760" cy="119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3550158"/>
            <a:ext cx="2651760" cy="119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426464"/>
            <a:ext cx="2377440" cy="10287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2455164"/>
            <a:ext cx="2377440" cy="10287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285750"/>
            <a:ext cx="5562600" cy="42291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998EF-58D7-43F9-AA25-41587B60630A}" type="datetimeFigureOut">
              <a:rPr lang="zh-HK" altLang="en-US" smtClean="0"/>
              <a:t>2/2/2019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  <p:sp>
        <p:nvSpPr>
          <p:cNvPr id="33" name="Rectangle 32"/>
          <p:cNvSpPr/>
          <p:nvPr/>
        </p:nvSpPr>
        <p:spPr>
          <a:xfrm>
            <a:off x="0" y="1172718"/>
            <a:ext cx="2761488" cy="248488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 dirty="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505347" y="2415905"/>
            <a:ext cx="226314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284732"/>
            <a:ext cx="2651760" cy="119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3550158"/>
            <a:ext cx="2651760" cy="119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428750"/>
            <a:ext cx="2377440" cy="10287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2457450"/>
            <a:ext cx="2377440" cy="10287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02870"/>
            <a:ext cx="8869680" cy="493776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 dirty="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343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C5A998EF-58D7-43F9-AA25-41587B60630A}" type="datetimeFigureOut">
              <a:rPr lang="zh-HK" altLang="en-US" smtClean="0"/>
              <a:t>2/2/2019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4734306"/>
            <a:ext cx="34817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3430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7C6A076F-5473-48E8-93EA-6C53440BADCC}" type="slidenum">
              <a:rPr lang="zh-HK" altLang="en-US" smtClean="0"/>
              <a:t>‹#›</a:t>
            </a:fld>
            <a:endParaRPr lang="zh-HK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-180528" y="1131590"/>
            <a:ext cx="7851648" cy="1371600"/>
          </a:xfrm>
        </p:spPr>
        <p:txBody>
          <a:bodyPr/>
          <a:lstStyle/>
          <a:p>
            <a:pPr marL="182880" indent="0">
              <a:buNone/>
            </a:pPr>
            <a:r>
              <a:rPr lang="zh-TW" altLang="en-US" sz="4400" b="0" dirty="0" smtClean="0">
                <a:solidFill>
                  <a:srgbClr val="002060"/>
                </a:solidFill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利未記</a:t>
            </a:r>
            <a:r>
              <a:rPr lang="en-US" altLang="zh-TW" sz="4400" b="0" dirty="0" smtClean="0">
                <a:solidFill>
                  <a:srgbClr val="002060"/>
                </a:solidFill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23</a:t>
            </a:r>
            <a:r>
              <a:rPr lang="zh-TW" altLang="en-US" sz="4400" b="0" dirty="0" smtClean="0">
                <a:solidFill>
                  <a:srgbClr val="002060"/>
                </a:solidFill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章</a:t>
            </a:r>
            <a:r>
              <a:rPr lang="en-US" altLang="zh-TW" sz="4400" b="0" dirty="0" smtClean="0">
                <a:solidFill>
                  <a:srgbClr val="002060"/>
                </a:solidFill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23-44</a:t>
            </a:r>
            <a:r>
              <a:rPr lang="zh-TW" altLang="en-US" sz="4400" b="0" dirty="0" smtClean="0">
                <a:solidFill>
                  <a:srgbClr val="002060"/>
                </a:solidFill>
                <a:latin typeface="華康正顏楷體W5" panose="03000509000000000000" pitchFamily="65" charset="-120"/>
                <a:ea typeface="華康正顏楷體W5" panose="03000509000000000000" pitchFamily="65" charset="-120"/>
              </a:rPr>
              <a:t>節</a:t>
            </a:r>
            <a:endParaRPr lang="zh-HK" altLang="en-US" sz="4400" b="0" dirty="0">
              <a:solidFill>
                <a:srgbClr val="002060"/>
              </a:solidFill>
              <a:latin typeface="華康正顏楷體W5" panose="03000509000000000000" pitchFamily="65" charset="-120"/>
              <a:ea typeface="華康正顏楷體W5" panose="03000509000000000000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339752" y="2643758"/>
            <a:ext cx="6480048" cy="1314450"/>
          </a:xfrm>
        </p:spPr>
        <p:txBody>
          <a:bodyPr>
            <a:noAutofit/>
          </a:bodyPr>
          <a:lstStyle/>
          <a:p>
            <a:r>
              <a:rPr lang="zh-TW" altLang="en-US" sz="4400" dirty="0" smtClean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新</a:t>
            </a:r>
            <a:r>
              <a:rPr lang="zh-TW" altLang="en-US" sz="4400" dirty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的異象、新的</a:t>
            </a:r>
            <a:r>
              <a:rPr lang="zh-TW" altLang="en-US" sz="4400" dirty="0" smtClean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方向</a:t>
            </a:r>
            <a:endParaRPr lang="zh-HK" altLang="en-US" sz="4400" dirty="0">
              <a:latin typeface="華康行楷體W5" panose="03000509000000000000" pitchFamily="65" charset="-120"/>
              <a:ea typeface="華康行楷體W5" panose="03000509000000000000" pitchFamily="65" charset="-12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9" t="21992" r="10545" b="31334"/>
          <a:stretch/>
        </p:blipFill>
        <p:spPr bwMode="auto">
          <a:xfrm>
            <a:off x="-10896" y="0"/>
            <a:ext cx="915489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633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5" t="17157" r="4275" b="13610"/>
          <a:stretch/>
        </p:blipFill>
        <p:spPr bwMode="auto">
          <a:xfrm>
            <a:off x="19570" y="-29212"/>
            <a:ext cx="9124430" cy="517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53293" y="210347"/>
            <a:ext cx="8856984" cy="4693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HK" altLang="zh-HK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23:23</a:t>
            </a:r>
            <a:r>
              <a:rPr kumimoji="1" lang="en-US" altLang="zh-TW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-25</a:t>
            </a:r>
            <a:r>
              <a:rPr kumimoji="1" lang="zh-HK" altLang="zh-HK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 耶和華對摩西說、 你曉諭以色列人說、</a:t>
            </a:r>
            <a:r>
              <a:rPr kumimoji="1" lang="zh-HK" altLang="zh-HK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七月初一</a:t>
            </a:r>
            <a:r>
              <a:rPr kumimoji="1" lang="zh-HK" altLang="zh-HK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、你們要守為聖安息日、要</a:t>
            </a:r>
            <a:r>
              <a:rPr kumimoji="1" lang="zh-HK" altLang="zh-HK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吹角</a:t>
            </a:r>
            <a:r>
              <a:rPr kumimoji="1" lang="zh-HK" altLang="zh-HK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作紀念、當有聖會。 甚麼</a:t>
            </a:r>
            <a:r>
              <a:rPr kumimoji="1" lang="zh-HK" altLang="zh-HK" sz="20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勞碌的工都不可作</a:t>
            </a:r>
            <a:r>
              <a:rPr kumimoji="1" lang="zh-HK" altLang="zh-HK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．要將火祭獻給耶和華。</a:t>
            </a:r>
            <a:endParaRPr kumimoji="1" lang="en-US" altLang="zh-HK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dobe 繁黑體 Std B" pitchFamily="34" charset="-120"/>
              <a:ea typeface="Adobe 繁黑體 Std B" pitchFamily="34" charset="-12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zh-HK" sz="7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dobe 繁黑體 Std B" pitchFamily="34" charset="-120"/>
              <a:ea typeface="Adobe 繁黑體 Std B" pitchFamily="34" charset="-12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HK" altLang="zh-HK" sz="1400" dirty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23:</a:t>
            </a:r>
            <a:r>
              <a:rPr lang="zh-HK" altLang="zh-HK" sz="1400" dirty="0" smtClean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26</a:t>
            </a:r>
            <a:r>
              <a:rPr lang="en-US" altLang="zh-TW" sz="1400" dirty="0" smtClean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-32</a:t>
            </a:r>
            <a:r>
              <a:rPr lang="zh-HK" altLang="zh-HK" sz="1400" dirty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 </a:t>
            </a:r>
            <a:r>
              <a:rPr kumimoji="1" lang="zh-HK" altLang="zh-HK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耶和華曉諭摩西說、 </a:t>
            </a:r>
            <a:r>
              <a:rPr kumimoji="1" lang="zh-HK" altLang="zh-HK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七月初十是贖罪日</a:t>
            </a:r>
            <a:r>
              <a:rPr kumimoji="1" lang="zh-HK" altLang="zh-HK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、你們要守為聖會、並要刻苦己心．也要將火祭獻給耶和華。 當這日、</a:t>
            </a:r>
            <a:r>
              <a:rPr kumimoji="1" lang="zh-HK" altLang="zh-HK" sz="20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甚麼工都不可作</a:t>
            </a:r>
            <a:r>
              <a:rPr kumimoji="1" lang="zh-HK" altLang="zh-HK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、因為是贖罪日、要在耶和華你們的　神面前贖罪。 當這日、凡不刻苦己心的、必從民中剪除。 凡這日作甚麼工的、我必將他從民中除滅。 你們甚麼工都不可作．這在你們一切的住處、作為世世代代永遠的定例。 你們要守這日為聖安息日、並要刻苦己心．從這月初九日晚上、到次日晚上、要守為安息日。</a:t>
            </a:r>
            <a:endParaRPr kumimoji="1" lang="en-US" altLang="zh-HK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dobe 繁黑體 Std B" pitchFamily="34" charset="-120"/>
              <a:ea typeface="Adobe 繁黑體 Std B" pitchFamily="34" charset="-12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HK" altLang="zh-HK" sz="7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dobe 繁黑體 Std B" pitchFamily="34" charset="-120"/>
                <a:ea typeface="Adobe 繁黑體 Std B" pitchFamily="34" charset="-120"/>
              </a:rPr>
              <a:t/>
            </a:r>
            <a:br>
              <a:rPr kumimoji="1" lang="zh-HK" altLang="zh-HK" sz="7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dobe 繁黑體 Std B" pitchFamily="34" charset="-120"/>
                <a:ea typeface="Adobe 繁黑體 Std B" pitchFamily="34" charset="-120"/>
              </a:rPr>
            </a:br>
            <a:r>
              <a:rPr lang="zh-HK" altLang="zh-HK" sz="1400" dirty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23:33 </a:t>
            </a:r>
            <a:r>
              <a:rPr lang="en-US" altLang="zh-TW" sz="1400" dirty="0" smtClean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-43</a:t>
            </a:r>
            <a:r>
              <a:rPr kumimoji="1" lang="zh-HK" altLang="zh-HK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耶和華對摩西說、你曉諭以色列人說、這</a:t>
            </a:r>
            <a:r>
              <a:rPr kumimoji="1" lang="zh-HK" altLang="zh-HK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七月十五日是住棚節</a:t>
            </a:r>
            <a:r>
              <a:rPr kumimoji="1" lang="zh-HK" altLang="zh-HK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、</a:t>
            </a:r>
            <a:r>
              <a:rPr kumimoji="1" lang="zh-HK" altLang="zh-HK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要在耶和華面前守這節七日</a:t>
            </a:r>
            <a:r>
              <a:rPr kumimoji="1" lang="zh-HK" altLang="zh-HK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。第一日當有聖會．</a:t>
            </a:r>
            <a:r>
              <a:rPr kumimoji="1" lang="zh-HK" altLang="zh-HK" sz="20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甚麼勞碌的工都不可作</a:t>
            </a:r>
            <a:r>
              <a:rPr kumimoji="1" lang="zh-HK" altLang="zh-HK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。 七日內要將火祭獻給耶和華．第八日當守聖會、要將火祭獻給耶和華．這是嚴肅會、甚麼勞碌的工都不可作。 這是耶和華的節期、就是你們要宣告為聖會的節期、要將火祭、燔祭、素祭、祭物、並奠祭、各歸各日、獻給耶和華。 這是在耶和華的安息日以外、又在你們的供物、和所許的願、並甘心獻給耶和華的以外。你們收藏了地的出產、就從七月十五日起、要守耶和華的節七日．第一日為聖安息、第八日也為聖安息。 第一日要拿美好樹上的果子、和棕樹上的枝子、與茂密樹的枝條、並河旁的柳枝、在耶和華你們的　神面前歡樂七日。 每年七月間、要向耶和華守這節七日．這為你們世世代代永遠的定例。你們要住在棚裡七日．凡以色列家的人、都要住在棚裡． 好叫你們世世代代知道我領以色列人出埃及地的時候、曾使他們住在棚裡．我是耶和華你們的　神。</a:t>
            </a:r>
            <a:endParaRPr lang="en-US" altLang="zh-HK" sz="1400" dirty="0">
              <a:solidFill>
                <a:schemeClr val="bg1"/>
              </a:solidFill>
              <a:latin typeface="Adobe 繁黑體 Std B" pitchFamily="34" charset="-120"/>
              <a:ea typeface="Adobe 繁黑體 Std B" pitchFamily="34" charset="-120"/>
              <a:cs typeface="Times New Roman" pitchFamily="18" charset="0"/>
            </a:endParaRPr>
          </a:p>
          <a:p>
            <a:pPr lvl="0"/>
            <a:r>
              <a:rPr kumimoji="1" lang="zh-HK" altLang="zh-HK" sz="7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dobe 繁黑體 Std B" pitchFamily="34" charset="-120"/>
                <a:ea typeface="Adobe 繁黑體 Std B" pitchFamily="34" charset="-120"/>
              </a:rPr>
              <a:t/>
            </a:r>
            <a:br>
              <a:rPr kumimoji="1" lang="zh-HK" altLang="zh-HK" sz="7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dobe 繁黑體 Std B" pitchFamily="34" charset="-120"/>
                <a:ea typeface="Adobe 繁黑體 Std B" pitchFamily="34" charset="-120"/>
              </a:rPr>
            </a:br>
            <a:r>
              <a:rPr kumimoji="1" lang="zh-HK" altLang="zh-HK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 </a:t>
            </a:r>
            <a:r>
              <a:rPr lang="zh-HK" altLang="zh-HK" sz="1400" dirty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 23</a:t>
            </a:r>
            <a:r>
              <a:rPr lang="zh-HK" altLang="zh-HK" sz="1400" dirty="0" smtClean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:</a:t>
            </a:r>
            <a:r>
              <a:rPr lang="en-US" altLang="zh-TW" sz="1400" dirty="0" smtClean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44</a:t>
            </a:r>
            <a:r>
              <a:rPr lang="zh-TW" altLang="en-US" sz="1400" dirty="0" smtClean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下    </a:t>
            </a:r>
            <a:r>
              <a:rPr kumimoji="1" lang="zh-HK" altLang="zh-HK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於是摩西將</a:t>
            </a:r>
            <a:r>
              <a:rPr kumimoji="1" lang="zh-HK" altLang="zh-HK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耶和華的節期</a:t>
            </a:r>
            <a:r>
              <a:rPr kumimoji="1" lang="zh-HK" altLang="zh-HK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、傳給以色列人。</a:t>
            </a:r>
            <a:r>
              <a:rPr kumimoji="1" lang="zh-HK" altLang="zh-HK" sz="7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dobe 繁黑體 Std B" pitchFamily="34" charset="-120"/>
                <a:ea typeface="Adobe 繁黑體 Std B" pitchFamily="34" charset="-120"/>
              </a:rPr>
              <a:t> </a:t>
            </a:r>
            <a:endParaRPr kumimoji="1" lang="zh-HK" altLang="zh-HK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0" t="21965" r="8638" b="30366"/>
          <a:stretch/>
        </p:blipFill>
        <p:spPr bwMode="auto">
          <a:xfrm>
            <a:off x="-31534" y="0"/>
            <a:ext cx="9175534" cy="5092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931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yom teruah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3" y="1255"/>
            <a:ext cx="9141766" cy="514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58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ilming cartoon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52"/>
          <a:stretch/>
        </p:blipFill>
        <p:spPr bwMode="auto">
          <a:xfrm>
            <a:off x="539552" y="267494"/>
            <a:ext cx="7920880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37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5" t="17157" r="4275" b="13610"/>
          <a:stretch/>
        </p:blipFill>
        <p:spPr bwMode="auto">
          <a:xfrm>
            <a:off x="19570" y="-29212"/>
            <a:ext cx="9124430" cy="517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53293" y="133932"/>
            <a:ext cx="8856984" cy="4632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HK" altLang="zh-HK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23:23</a:t>
            </a:r>
            <a:r>
              <a:rPr kumimoji="1" lang="en-US" altLang="zh-TW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-25</a:t>
            </a:r>
            <a:r>
              <a:rPr kumimoji="1" lang="zh-HK" altLang="zh-HK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 </a:t>
            </a:r>
            <a:r>
              <a:rPr lang="zh-HK" altLang="zh-HK" sz="1400" dirty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耶和華對摩西說、 你曉諭以色列人說、七月初一、你們要守為聖安息日、要吹角作紀念、當有聖會。 甚麼勞碌的工都不可作．要將火祭獻給耶和華。</a:t>
            </a:r>
            <a:endParaRPr lang="en-US" altLang="zh-HK" sz="1400" dirty="0">
              <a:solidFill>
                <a:schemeClr val="bg1"/>
              </a:solidFill>
              <a:latin typeface="Adobe 繁黑體 Std B" pitchFamily="34" charset="-120"/>
              <a:ea typeface="Adobe 繁黑體 Std B" pitchFamily="34" charset="-12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zh-HK" sz="1400" dirty="0">
              <a:solidFill>
                <a:schemeClr val="bg1"/>
              </a:solidFill>
              <a:latin typeface="Adobe 繁黑體 Std B" pitchFamily="34" charset="-120"/>
              <a:ea typeface="Adobe 繁黑體 Std B" pitchFamily="34" charset="-12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HK" altLang="zh-HK" sz="1400" dirty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23:26</a:t>
            </a:r>
            <a:r>
              <a:rPr lang="en-US" altLang="zh-TW" sz="1400" dirty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-32</a:t>
            </a:r>
            <a:r>
              <a:rPr lang="zh-HK" altLang="zh-HK" sz="1400" dirty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 耶和華曉諭摩西說、 七月初十是贖罪日、你們要守為聖會、並要刻苦己心．也要將火祭獻給耶和華。 當這日、甚麼工都不可作、因為是贖罪日、要在耶和華你們的　神面前贖罪。 當這日、凡不刻苦己心的、必從民中剪除。 凡這日作甚麼工的、我必將他從民中除滅。 你們甚麼工都不可作．這在你們一切的住處、作為世世代代永遠的定例。 你們要守這日為聖安息日、並要刻苦己心．從這月初九日晚上、到次日晚上、要守為安息日。</a:t>
            </a:r>
            <a:endParaRPr lang="en-US" altLang="zh-HK" sz="1400" dirty="0">
              <a:solidFill>
                <a:schemeClr val="bg1"/>
              </a:solidFill>
              <a:latin typeface="Adobe 繁黑體 Std B" pitchFamily="34" charset="-120"/>
              <a:ea typeface="Adobe 繁黑體 Std B" pitchFamily="34" charset="-12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HK" altLang="zh-HK" sz="1400" dirty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/>
            </a:r>
            <a:br>
              <a:rPr lang="zh-HK" altLang="zh-HK" sz="1400" dirty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</a:br>
            <a:r>
              <a:rPr lang="zh-HK" altLang="zh-HK" sz="1400" dirty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23:33 </a:t>
            </a:r>
            <a:r>
              <a:rPr lang="en-US" altLang="zh-TW" sz="1400" dirty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-43</a:t>
            </a:r>
            <a:r>
              <a:rPr lang="zh-HK" altLang="zh-HK" sz="1400" dirty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耶和華對摩西說、你曉諭以色列人說、這七月十五日是住棚節、要在耶和華面前守這節七日。第一日當有聖會．甚麼勞碌的工都不可作。 七日內要將火祭獻給耶和華．第八日當守聖會、要將火祭獻給耶和華．這是嚴肅會、甚麼勞碌的工都不可作。 這是耶和華的節期、就是你們要宣告為聖會的節期、要將火祭、燔祭、素祭、祭物、並奠祭、各歸各日、獻給耶和華。 這是在耶和華的安息日以外、又在你們的供物、和所許的願、並甘心獻給耶和華的以外。你們收藏了地的出產、就從七月十五日起、要守耶和華的節七日．第一日為聖安息、第八日也為聖安息。 第一日要拿美好樹上的果子、和棕樹上的枝子、與茂密樹的枝條、並河旁的柳枝、在耶和華你們的　神面前歡樂七日。 每年七月間、要向耶和華守這節七日．這為你們世世代代永遠的定例。你們要住在棚裡七日．凡以色列家的人、都要住在棚裡． 好叫你們世世代代知道我領以色列人出埃及地的時候、曾使他們住在棚裡．我是耶和華你們的　神。</a:t>
            </a:r>
            <a:endParaRPr lang="en-US" altLang="zh-HK" sz="1400" dirty="0">
              <a:solidFill>
                <a:schemeClr val="bg1"/>
              </a:solidFill>
              <a:latin typeface="Adobe 繁黑體 Std B" pitchFamily="34" charset="-120"/>
              <a:ea typeface="Adobe 繁黑體 Std B" pitchFamily="34" charset="-120"/>
              <a:cs typeface="Times New Roman" pitchFamily="18" charset="0"/>
            </a:endParaRPr>
          </a:p>
          <a:p>
            <a:pPr lvl="0"/>
            <a:r>
              <a:rPr kumimoji="1" lang="zh-HK" altLang="zh-HK" sz="7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dobe 繁黑體 Std B" pitchFamily="34" charset="-120"/>
                <a:ea typeface="Adobe 繁黑體 Std B" pitchFamily="34" charset="-120"/>
              </a:rPr>
              <a:t/>
            </a:r>
            <a:br>
              <a:rPr kumimoji="1" lang="zh-HK" altLang="zh-HK" sz="7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dobe 繁黑體 Std B" pitchFamily="34" charset="-120"/>
                <a:ea typeface="Adobe 繁黑體 Std B" pitchFamily="34" charset="-120"/>
              </a:rPr>
            </a:br>
            <a:r>
              <a:rPr kumimoji="1" lang="zh-HK" altLang="zh-HK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 </a:t>
            </a:r>
            <a:r>
              <a:rPr lang="zh-HK" altLang="zh-HK" sz="1400" dirty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 23</a:t>
            </a:r>
            <a:r>
              <a:rPr lang="zh-HK" altLang="zh-HK" sz="1400" dirty="0" smtClean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:</a:t>
            </a:r>
            <a:r>
              <a:rPr lang="en-US" altLang="zh-TW" sz="1400" dirty="0" smtClean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44</a:t>
            </a:r>
            <a:r>
              <a:rPr lang="zh-TW" altLang="en-US" sz="1400" dirty="0" smtClean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下    </a:t>
            </a:r>
            <a:r>
              <a:rPr kumimoji="1" lang="zh-HK" altLang="zh-HK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於是摩西將</a:t>
            </a:r>
            <a:r>
              <a:rPr kumimoji="1" lang="zh-HK" altLang="zh-HK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耶和華的節期</a:t>
            </a:r>
            <a:r>
              <a:rPr kumimoji="1" lang="en-US" altLang="zh-TW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(</a:t>
            </a:r>
            <a:r>
              <a:rPr lang="en-US" altLang="zh-HK" sz="3600" dirty="0">
                <a:solidFill>
                  <a:srgbClr val="FF0000"/>
                </a:solidFill>
                <a:latin typeface="Bwhebb" panose="00000400000000000000" pitchFamily="2" charset="0"/>
              </a:rPr>
              <a:t>d[eAm</a:t>
            </a:r>
            <a:r>
              <a:rPr kumimoji="1" lang="zh-TW" altLang="en-US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 </a:t>
            </a:r>
            <a:r>
              <a:rPr kumimoji="1" lang="en-US" altLang="zh-TW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)</a:t>
            </a:r>
            <a:r>
              <a:rPr kumimoji="1" lang="zh-HK" altLang="zh-HK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、傳給以色列人。</a:t>
            </a:r>
            <a:r>
              <a:rPr kumimoji="1" lang="zh-HK" altLang="zh-HK" sz="7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dobe 繁黑體 Std B" pitchFamily="34" charset="-120"/>
                <a:ea typeface="Adobe 繁黑體 Std B" pitchFamily="34" charset="-120"/>
              </a:rPr>
              <a:t> </a:t>
            </a:r>
            <a:endParaRPr kumimoji="1" lang="zh-HK" altLang="zh-HK" sz="1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1" t="21726" r="8640" b="30933"/>
          <a:stretch/>
        </p:blipFill>
        <p:spPr bwMode="auto">
          <a:xfrm>
            <a:off x="0" y="-29212"/>
            <a:ext cx="9144000" cy="517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442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5" t="17157" r="4275" b="13610"/>
          <a:stretch/>
        </p:blipFill>
        <p:spPr bwMode="auto">
          <a:xfrm>
            <a:off x="19570" y="-29212"/>
            <a:ext cx="9124430" cy="517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53293" y="397284"/>
            <a:ext cx="8856984" cy="3801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9pPr>
          </a:lstStyle>
          <a:p>
            <a:pPr lvl="0" algn="ctr"/>
            <a:r>
              <a:rPr kumimoji="1" lang="zh-HK" altLang="zh-HK" sz="7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dobe 繁黑體 Std B" pitchFamily="34" charset="-120"/>
                <a:ea typeface="Adobe 繁黑體 Std B" pitchFamily="34" charset="-120"/>
              </a:rPr>
              <a:t/>
            </a:r>
            <a:br>
              <a:rPr kumimoji="1" lang="zh-HK" altLang="zh-HK" sz="7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dobe 繁黑體 Std B" pitchFamily="34" charset="-120"/>
                <a:ea typeface="Adobe 繁黑體 Std B" pitchFamily="34" charset="-120"/>
              </a:rPr>
            </a:br>
            <a:r>
              <a:rPr kumimoji="1" lang="zh-HK" altLang="zh-HK" sz="4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耶和華的節期</a:t>
            </a:r>
            <a:r>
              <a:rPr kumimoji="1" lang="en-US" altLang="zh-TW" sz="4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(</a:t>
            </a:r>
            <a:r>
              <a:rPr lang="en-US" altLang="zh-HK" sz="5400" dirty="0" smtClean="0">
                <a:solidFill>
                  <a:srgbClr val="FF0000"/>
                </a:solidFill>
                <a:latin typeface="Bwhebb" panose="00000400000000000000" pitchFamily="2" charset="0"/>
              </a:rPr>
              <a:t>d[eAm</a:t>
            </a:r>
            <a:r>
              <a:rPr kumimoji="1" lang="en-US" altLang="zh-TW" sz="4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)</a:t>
            </a:r>
          </a:p>
          <a:p>
            <a:pPr marL="2171700" lvl="4" indent="-342900">
              <a:buAutoNum type="arabicPeriod"/>
            </a:pPr>
            <a:endParaRPr lang="en-US" altLang="zh-HK" sz="3600" dirty="0" smtClean="0">
              <a:solidFill>
                <a:schemeClr val="bg2"/>
              </a:solidFill>
              <a:latin typeface="Bodoni MT Black" panose="02070A03080606020203" pitchFamily="18" charset="0"/>
            </a:endParaRPr>
          </a:p>
          <a:p>
            <a:pPr marL="2171700" lvl="4" indent="-342900">
              <a:buAutoNum type="arabicPeriod"/>
            </a:pPr>
            <a:r>
              <a:rPr lang="en-US" altLang="zh-HK" sz="3600" dirty="0" smtClean="0">
                <a:solidFill>
                  <a:schemeClr val="bg2"/>
                </a:solidFill>
                <a:latin typeface="Franklin Gothic Demi Cond" panose="020B0706030402020204" pitchFamily="34" charset="0"/>
              </a:rPr>
              <a:t>Meeting-place</a:t>
            </a:r>
          </a:p>
          <a:p>
            <a:pPr marL="2171700" lvl="4" indent="-342900">
              <a:buAutoNum type="arabicPeriod"/>
            </a:pPr>
            <a:r>
              <a:rPr lang="en-US" altLang="zh-HK" sz="3600" dirty="0" smtClean="0">
                <a:solidFill>
                  <a:schemeClr val="bg2"/>
                </a:solidFill>
                <a:latin typeface="Franklin Gothic Demi Cond" panose="020B0706030402020204" pitchFamily="34" charset="0"/>
              </a:rPr>
              <a:t>Appointed time</a:t>
            </a:r>
          </a:p>
          <a:p>
            <a:pPr marL="2171700" lvl="4" indent="-342900">
              <a:buAutoNum type="arabicPeriod"/>
            </a:pPr>
            <a:r>
              <a:rPr lang="en-US" altLang="zh-HK" sz="3600" dirty="0" smtClean="0">
                <a:solidFill>
                  <a:schemeClr val="bg2"/>
                </a:solidFill>
                <a:latin typeface="Franklin Gothic Demi Cond" panose="020B0706030402020204" pitchFamily="34" charset="0"/>
              </a:rPr>
              <a:t>Time of feast</a:t>
            </a:r>
          </a:p>
          <a:p>
            <a:pPr marL="2171700" lvl="4" indent="-342900">
              <a:buAutoNum type="arabicPeriod"/>
            </a:pPr>
            <a:r>
              <a:rPr lang="en-US" altLang="zh-HK" sz="3600" dirty="0" smtClean="0">
                <a:solidFill>
                  <a:schemeClr val="bg2"/>
                </a:solidFill>
                <a:latin typeface="Franklin Gothic Demi Cond" panose="020B0706030402020204" pitchFamily="34" charset="0"/>
              </a:rPr>
              <a:t>Sacred space and time</a:t>
            </a:r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2" t="21869" r="9102" b="29952"/>
          <a:stretch/>
        </p:blipFill>
        <p:spPr bwMode="auto">
          <a:xfrm>
            <a:off x="0" y="-29212"/>
            <a:ext cx="9144000" cy="517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176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simha torah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92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36" r="2697" b="4545"/>
          <a:stretch/>
        </p:blipFill>
        <p:spPr bwMode="auto">
          <a:xfrm>
            <a:off x="-533" y="0"/>
            <a:ext cx="914453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891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simha torah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3" name="AutoShape 4" descr="simha torahçåçæå°çµæ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4" name="AutoShape 6" descr="Soldiers with Torah scroll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pic>
        <p:nvPicPr>
          <p:cNvPr id="12295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" t="34813" r="30448" b="6849"/>
          <a:stretch/>
        </p:blipFill>
        <p:spPr bwMode="auto">
          <a:xfrm>
            <a:off x="0" y="7937"/>
            <a:ext cx="9144000" cy="513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139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simha torah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188"/>
            <a:ext cx="9036496" cy="511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91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simha torah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2" t="26560" r="12928" b="20379"/>
          <a:stretch/>
        </p:blipFill>
        <p:spPr bwMode="auto">
          <a:xfrm>
            <a:off x="10630" y="0"/>
            <a:ext cx="913337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982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9218" name="Picture 2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338"/>
            <a:ext cx="9144000" cy="516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29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80112" cy="509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ç¸éåç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506"/>
            <a:ext cx="4283968" cy="5130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50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paraisrael.com/wp-content/gallery/paraisrael/tora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" b="22501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247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/>
          <p:cNvSpPr/>
          <p:nvPr/>
        </p:nvSpPr>
        <p:spPr>
          <a:xfrm>
            <a:off x="2555104" y="1275606"/>
            <a:ext cx="4248472" cy="144016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solidFill>
                  <a:schemeClr val="bg2"/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吹角節</a:t>
            </a:r>
            <a:endParaRPr lang="en-US" altLang="zh-TW" sz="3200" b="1" dirty="0" smtClean="0">
              <a:solidFill>
                <a:schemeClr val="bg2"/>
              </a:solidFill>
              <a:latin typeface="超世紀中顏楷" panose="02000000000000000000" pitchFamily="2" charset="-120"/>
              <a:ea typeface="超世紀中顏楷" panose="02000000000000000000" pitchFamily="2" charset="-120"/>
            </a:endParaRPr>
          </a:p>
          <a:p>
            <a:pPr algn="ctr"/>
            <a:r>
              <a:rPr lang="en-US" altLang="zh-TW" sz="3200" b="1" dirty="0" smtClean="0">
                <a:solidFill>
                  <a:schemeClr val="bg2"/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(</a:t>
            </a:r>
            <a:r>
              <a:rPr lang="zh-TW" altLang="en-US" sz="3200" b="1" dirty="0" smtClean="0">
                <a:solidFill>
                  <a:schemeClr val="bg2"/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享受上主的話語</a:t>
            </a:r>
            <a:r>
              <a:rPr lang="en-US" altLang="zh-TW" sz="3200" b="1" dirty="0" smtClean="0">
                <a:solidFill>
                  <a:schemeClr val="bg2"/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)</a:t>
            </a:r>
            <a:endParaRPr lang="zh-HK" altLang="en-US" sz="3200" b="1" dirty="0">
              <a:solidFill>
                <a:schemeClr val="bg2"/>
              </a:solidFill>
              <a:latin typeface="超世紀中顏楷" panose="02000000000000000000" pitchFamily="2" charset="-120"/>
              <a:ea typeface="超世紀中顏楷" panose="02000000000000000000" pitchFamily="2" charset="-120"/>
            </a:endParaRPr>
          </a:p>
        </p:txBody>
      </p:sp>
      <p:sp>
        <p:nvSpPr>
          <p:cNvPr id="4" name="副標題 2"/>
          <p:cNvSpPr txBox="1">
            <a:spLocks/>
          </p:cNvSpPr>
          <p:nvPr/>
        </p:nvSpPr>
        <p:spPr>
          <a:xfrm>
            <a:off x="323528" y="260519"/>
            <a:ext cx="6480048" cy="1314450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8872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4400" dirty="0" smtClean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新的異象、新的方向</a:t>
            </a:r>
            <a:endParaRPr lang="zh-HK" altLang="en-US" sz="4400" dirty="0">
              <a:latin typeface="華康行楷體W5" panose="03000509000000000000" pitchFamily="65" charset="-120"/>
              <a:ea typeface="華康行楷體W5" panose="03000509000000000000" pitchFamily="65" charset="-120"/>
            </a:endParaRPr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6" t="21256" r="8625" b="29717"/>
          <a:stretch/>
        </p:blipFill>
        <p:spPr bwMode="auto">
          <a:xfrm>
            <a:off x="-978" y="0"/>
            <a:ext cx="914497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295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å°äºå· ç¯æ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3" name="AutoShape 4" descr="å°äºå· ç¯æçåçæå°çµæ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19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219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4778" name="Group 9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382248"/>
              </p:ext>
            </p:extLst>
          </p:nvPr>
        </p:nvGraphicFramePr>
        <p:xfrm>
          <a:off x="1403350" y="1318022"/>
          <a:ext cx="7200900" cy="444104"/>
        </p:xfrm>
        <a:graphic>
          <a:graphicData uri="http://schemas.openxmlformats.org/drawingml/2006/table">
            <a:tbl>
              <a:tblPr/>
              <a:tblGrid>
                <a:gridCol w="600075"/>
                <a:gridCol w="600075"/>
                <a:gridCol w="600075"/>
                <a:gridCol w="600075"/>
                <a:gridCol w="600075"/>
                <a:gridCol w="600075"/>
                <a:gridCol w="600075"/>
                <a:gridCol w="600075"/>
                <a:gridCol w="600075"/>
                <a:gridCol w="600075"/>
                <a:gridCol w="600075"/>
                <a:gridCol w="600075"/>
              </a:tblGrid>
              <a:tr h="44410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</a:t>
                      </a:r>
                      <a:endParaRPr kumimoji="1" lang="en-US" altLang="zh-TW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2</a:t>
                      </a:r>
                      <a:endParaRPr kumimoji="1" lang="en-US" altLang="zh-TW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3</a:t>
                      </a:r>
                      <a:endParaRPr kumimoji="1" lang="en-US" altLang="zh-TW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4</a:t>
                      </a:r>
                      <a:endParaRPr kumimoji="1" lang="en-US" altLang="zh-TW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5</a:t>
                      </a:r>
                      <a:endParaRPr kumimoji="1" lang="en-US" altLang="zh-TW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6</a:t>
                      </a:r>
                      <a:endParaRPr kumimoji="1" lang="en-US" altLang="zh-TW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7</a:t>
                      </a:r>
                      <a:endParaRPr kumimoji="1" lang="en-US" altLang="zh-TW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8</a:t>
                      </a:r>
                      <a:endParaRPr kumimoji="1" lang="en-US" altLang="zh-TW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9</a:t>
                      </a:r>
                      <a:endParaRPr kumimoji="1" lang="en-US" altLang="zh-TW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10</a:t>
                      </a:r>
                      <a:endParaRPr kumimoji="1" lang="en-US" altLang="zh-TW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11</a:t>
                      </a:r>
                      <a:endParaRPr kumimoji="1" lang="en-US" altLang="zh-TW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12</a:t>
                      </a:r>
                      <a:endParaRPr kumimoji="1" lang="en-US" altLang="zh-TW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4789" name="Group 10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881607"/>
              </p:ext>
            </p:extLst>
          </p:nvPr>
        </p:nvGraphicFramePr>
        <p:xfrm>
          <a:off x="1042988" y="777478"/>
          <a:ext cx="7200900" cy="444104"/>
        </p:xfrm>
        <a:graphic>
          <a:graphicData uri="http://schemas.openxmlformats.org/drawingml/2006/table">
            <a:tbl>
              <a:tblPr/>
              <a:tblGrid>
                <a:gridCol w="600075"/>
                <a:gridCol w="600075"/>
                <a:gridCol w="600075"/>
                <a:gridCol w="600075"/>
                <a:gridCol w="600075"/>
                <a:gridCol w="600075"/>
                <a:gridCol w="600075"/>
                <a:gridCol w="600075"/>
                <a:gridCol w="600075"/>
                <a:gridCol w="600075"/>
                <a:gridCol w="600075"/>
                <a:gridCol w="600075"/>
              </a:tblGrid>
              <a:tr h="44410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3</a:t>
                      </a:r>
                      <a:endParaRPr kumimoji="1" lang="en-US" altLang="zh-TW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4</a:t>
                      </a:r>
                      <a:endParaRPr kumimoji="1" lang="en-US" altLang="zh-TW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5</a:t>
                      </a:r>
                      <a:endParaRPr kumimoji="1" lang="en-US" altLang="zh-TW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6</a:t>
                      </a:r>
                      <a:endParaRPr kumimoji="1" lang="en-US" altLang="zh-TW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7</a:t>
                      </a:r>
                      <a:endParaRPr kumimoji="1" lang="en-US" altLang="zh-TW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8</a:t>
                      </a:r>
                      <a:endParaRPr kumimoji="1" lang="en-US" altLang="zh-TW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9</a:t>
                      </a:r>
                      <a:endParaRPr kumimoji="1" lang="en-US" altLang="zh-TW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10</a:t>
                      </a:r>
                      <a:endParaRPr kumimoji="1" lang="en-US" altLang="zh-TW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11</a:t>
                      </a:r>
                      <a:endParaRPr kumimoji="1" lang="en-US" altLang="zh-TW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12</a:t>
                      </a:r>
                      <a:endParaRPr kumimoji="1" lang="en-US" altLang="zh-TW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</a:t>
                      </a:r>
                      <a:endParaRPr kumimoji="1" lang="en-US" altLang="zh-TW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2</a:t>
                      </a:r>
                      <a:endParaRPr kumimoji="1" lang="en-US" altLang="zh-TW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  <p:sp>
        <p:nvSpPr>
          <p:cNvPr id="114746" name="Text Box 58"/>
          <p:cNvSpPr txBox="1">
            <a:spLocks noChangeArrowheads="1"/>
          </p:cNvSpPr>
          <p:nvPr/>
        </p:nvSpPr>
        <p:spPr bwMode="auto">
          <a:xfrm>
            <a:off x="1481413" y="2155032"/>
            <a:ext cx="4026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ea typeface="SimHei" pitchFamily="49" charset="-122"/>
              </a:rPr>
              <a:t>14</a:t>
            </a:r>
          </a:p>
        </p:txBody>
      </p:sp>
      <p:sp>
        <p:nvSpPr>
          <p:cNvPr id="114747" name="Text Box 59"/>
          <p:cNvSpPr txBox="1">
            <a:spLocks noChangeArrowheads="1"/>
          </p:cNvSpPr>
          <p:nvPr/>
        </p:nvSpPr>
        <p:spPr bwMode="auto">
          <a:xfrm>
            <a:off x="5113004" y="2150269"/>
            <a:ext cx="69281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ea typeface="SimHei" pitchFamily="49" charset="-122"/>
              </a:rPr>
              <a:t>15-21</a:t>
            </a:r>
          </a:p>
        </p:txBody>
      </p:sp>
      <p:sp>
        <p:nvSpPr>
          <p:cNvPr id="114748" name="Text Box 60"/>
          <p:cNvSpPr txBox="1">
            <a:spLocks noChangeArrowheads="1"/>
          </p:cNvSpPr>
          <p:nvPr/>
        </p:nvSpPr>
        <p:spPr bwMode="auto">
          <a:xfrm>
            <a:off x="250825" y="844154"/>
            <a:ext cx="69762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000">
                <a:ea typeface="SimHei" pitchFamily="49" charset="-122"/>
              </a:rPr>
              <a:t>陽曆</a:t>
            </a:r>
          </a:p>
        </p:txBody>
      </p:sp>
      <p:sp>
        <p:nvSpPr>
          <p:cNvPr id="114749" name="Text Box 61"/>
          <p:cNvSpPr txBox="1">
            <a:spLocks noChangeArrowheads="1"/>
          </p:cNvSpPr>
          <p:nvPr/>
        </p:nvSpPr>
        <p:spPr bwMode="auto">
          <a:xfrm>
            <a:off x="250825" y="1275160"/>
            <a:ext cx="95410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000">
                <a:ea typeface="SimHei" pitchFamily="49" charset="-122"/>
              </a:rPr>
              <a:t>猶太</a:t>
            </a:r>
          </a:p>
          <a:p>
            <a:r>
              <a:rPr lang="zh-TW" altLang="en-US" sz="2000">
                <a:ea typeface="SimHei" pitchFamily="49" charset="-122"/>
              </a:rPr>
              <a:t>宗教曆</a:t>
            </a:r>
          </a:p>
        </p:txBody>
      </p:sp>
      <p:sp>
        <p:nvSpPr>
          <p:cNvPr id="114750" name="Line 62"/>
          <p:cNvSpPr>
            <a:spLocks noChangeShapeType="1"/>
          </p:cNvSpPr>
          <p:nvPr/>
        </p:nvSpPr>
        <p:spPr bwMode="auto">
          <a:xfrm flipV="1">
            <a:off x="1692275" y="1762125"/>
            <a:ext cx="0" cy="3774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114751" name="Line 63"/>
          <p:cNvSpPr>
            <a:spLocks noChangeShapeType="1"/>
          </p:cNvSpPr>
          <p:nvPr/>
        </p:nvSpPr>
        <p:spPr bwMode="auto">
          <a:xfrm flipV="1">
            <a:off x="2700338" y="1762126"/>
            <a:ext cx="0" cy="59412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114752" name="Line 64"/>
          <p:cNvSpPr>
            <a:spLocks noChangeShapeType="1"/>
          </p:cNvSpPr>
          <p:nvPr/>
        </p:nvSpPr>
        <p:spPr bwMode="auto">
          <a:xfrm flipV="1">
            <a:off x="5292725" y="1762125"/>
            <a:ext cx="0" cy="3774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114756" name="Text Box 68"/>
          <p:cNvSpPr txBox="1">
            <a:spLocks noChangeArrowheads="1"/>
          </p:cNvSpPr>
          <p:nvPr/>
        </p:nvSpPr>
        <p:spPr bwMode="auto">
          <a:xfrm>
            <a:off x="731838" y="217885"/>
            <a:ext cx="20313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400">
                <a:ea typeface="SimHei" pitchFamily="49" charset="-122"/>
              </a:rPr>
              <a:t>耶和華的節期</a:t>
            </a:r>
          </a:p>
        </p:txBody>
      </p:sp>
      <p:sp>
        <p:nvSpPr>
          <p:cNvPr id="114757" name="Line 69"/>
          <p:cNvSpPr>
            <a:spLocks noChangeShapeType="1"/>
          </p:cNvSpPr>
          <p:nvPr/>
        </p:nvSpPr>
        <p:spPr bwMode="auto">
          <a:xfrm flipV="1">
            <a:off x="5045075" y="1768079"/>
            <a:ext cx="0" cy="24050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114758" name="Line 70"/>
          <p:cNvSpPr>
            <a:spLocks noChangeShapeType="1"/>
          </p:cNvSpPr>
          <p:nvPr/>
        </p:nvSpPr>
        <p:spPr bwMode="auto">
          <a:xfrm flipH="1">
            <a:off x="4186239" y="2007394"/>
            <a:ext cx="858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114759" name="Line 71"/>
          <p:cNvSpPr>
            <a:spLocks noChangeShapeType="1"/>
          </p:cNvSpPr>
          <p:nvPr/>
        </p:nvSpPr>
        <p:spPr bwMode="auto">
          <a:xfrm>
            <a:off x="4181475" y="2007394"/>
            <a:ext cx="0" cy="133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114760" name="Text Box 72"/>
          <p:cNvSpPr txBox="1">
            <a:spLocks noChangeArrowheads="1"/>
          </p:cNvSpPr>
          <p:nvPr/>
        </p:nvSpPr>
        <p:spPr bwMode="auto">
          <a:xfrm>
            <a:off x="4016375" y="2139554"/>
            <a:ext cx="29367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dirty="0"/>
              <a:t>1</a:t>
            </a:r>
          </a:p>
        </p:txBody>
      </p:sp>
      <p:sp>
        <p:nvSpPr>
          <p:cNvPr id="114763" name="Text Box 75"/>
          <p:cNvSpPr txBox="1">
            <a:spLocks noChangeArrowheads="1"/>
          </p:cNvSpPr>
          <p:nvPr/>
        </p:nvSpPr>
        <p:spPr bwMode="auto">
          <a:xfrm>
            <a:off x="1811004" y="2151460"/>
            <a:ext cx="69281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ea typeface="SimHei" pitchFamily="49" charset="-122"/>
              </a:rPr>
              <a:t>15-21</a:t>
            </a:r>
          </a:p>
        </p:txBody>
      </p:sp>
      <p:sp>
        <p:nvSpPr>
          <p:cNvPr id="114764" name="Line 76"/>
          <p:cNvSpPr>
            <a:spLocks noChangeShapeType="1"/>
          </p:cNvSpPr>
          <p:nvPr/>
        </p:nvSpPr>
        <p:spPr bwMode="auto">
          <a:xfrm flipV="1">
            <a:off x="1770063" y="1762126"/>
            <a:ext cx="0" cy="24050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114765" name="Line 77"/>
          <p:cNvSpPr>
            <a:spLocks noChangeShapeType="1"/>
          </p:cNvSpPr>
          <p:nvPr/>
        </p:nvSpPr>
        <p:spPr bwMode="auto">
          <a:xfrm>
            <a:off x="1770064" y="2003822"/>
            <a:ext cx="223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114766" name="Line 78"/>
          <p:cNvSpPr>
            <a:spLocks noChangeShapeType="1"/>
          </p:cNvSpPr>
          <p:nvPr/>
        </p:nvSpPr>
        <p:spPr bwMode="auto">
          <a:xfrm>
            <a:off x="1993900" y="2003822"/>
            <a:ext cx="0" cy="133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114767" name="Text Box 79"/>
          <p:cNvSpPr txBox="1">
            <a:spLocks noChangeArrowheads="1"/>
          </p:cNvSpPr>
          <p:nvPr/>
        </p:nvSpPr>
        <p:spPr bwMode="auto">
          <a:xfrm>
            <a:off x="4450038" y="2141935"/>
            <a:ext cx="4026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TW" dirty="0"/>
              <a:t>10</a:t>
            </a:r>
          </a:p>
        </p:txBody>
      </p:sp>
      <p:sp>
        <p:nvSpPr>
          <p:cNvPr id="114769" name="Line 81"/>
          <p:cNvSpPr>
            <a:spLocks noChangeShapeType="1"/>
          </p:cNvSpPr>
          <p:nvPr/>
        </p:nvSpPr>
        <p:spPr bwMode="auto">
          <a:xfrm flipV="1">
            <a:off x="5186363" y="1764506"/>
            <a:ext cx="0" cy="300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114770" name="Line 82"/>
          <p:cNvSpPr>
            <a:spLocks noChangeShapeType="1"/>
          </p:cNvSpPr>
          <p:nvPr/>
        </p:nvSpPr>
        <p:spPr bwMode="auto">
          <a:xfrm flipH="1" flipV="1">
            <a:off x="4654551" y="2065735"/>
            <a:ext cx="5318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114771" name="Line 83"/>
          <p:cNvSpPr>
            <a:spLocks noChangeShapeType="1"/>
          </p:cNvSpPr>
          <p:nvPr/>
        </p:nvSpPr>
        <p:spPr bwMode="auto">
          <a:xfrm flipH="1">
            <a:off x="4649788" y="2065735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114782" name="Text Box 94"/>
          <p:cNvSpPr txBox="1">
            <a:spLocks noChangeArrowheads="1"/>
          </p:cNvSpPr>
          <p:nvPr/>
        </p:nvSpPr>
        <p:spPr bwMode="auto">
          <a:xfrm>
            <a:off x="1503319" y="2463404"/>
            <a:ext cx="441146" cy="1015663"/>
          </a:xfrm>
          <a:prstGeom prst="rect">
            <a:avLst/>
          </a:prstGeom>
          <a:solidFill>
            <a:srgbClr val="FF9966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2000" b="1">
                <a:solidFill>
                  <a:schemeClr val="bg2">
                    <a:lumMod val="50000"/>
                  </a:schemeClr>
                </a:solidFill>
                <a:ea typeface="SimHei" pitchFamily="49" charset="-122"/>
              </a:rPr>
              <a:t>逾</a:t>
            </a:r>
          </a:p>
          <a:p>
            <a:pPr algn="ctr"/>
            <a:r>
              <a:rPr lang="zh-TW" altLang="en-US" sz="2000" b="1">
                <a:solidFill>
                  <a:schemeClr val="bg2">
                    <a:lumMod val="50000"/>
                  </a:schemeClr>
                </a:solidFill>
                <a:ea typeface="SimHei" pitchFamily="49" charset="-122"/>
              </a:rPr>
              <a:t>越</a:t>
            </a:r>
          </a:p>
          <a:p>
            <a:pPr algn="ctr"/>
            <a:r>
              <a:rPr lang="zh-TW" altLang="en-US" sz="2000" b="1">
                <a:solidFill>
                  <a:schemeClr val="bg2">
                    <a:lumMod val="50000"/>
                  </a:schemeClr>
                </a:solidFill>
                <a:ea typeface="SimHei" pitchFamily="49" charset="-122"/>
              </a:rPr>
              <a:t>節</a:t>
            </a:r>
          </a:p>
        </p:txBody>
      </p:sp>
      <p:sp>
        <p:nvSpPr>
          <p:cNvPr id="114783" name="Text Box 95"/>
          <p:cNvSpPr txBox="1">
            <a:spLocks noChangeArrowheads="1"/>
          </p:cNvSpPr>
          <p:nvPr/>
        </p:nvSpPr>
        <p:spPr bwMode="auto">
          <a:xfrm>
            <a:off x="2391462" y="2463403"/>
            <a:ext cx="1138453" cy="1138773"/>
          </a:xfrm>
          <a:prstGeom prst="rect">
            <a:avLst/>
          </a:prstGeom>
          <a:solidFill>
            <a:srgbClr val="FFFF66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Aft>
                <a:spcPct val="20000"/>
              </a:spcAft>
            </a:pPr>
            <a:r>
              <a:rPr lang="zh-TW" altLang="en-US" sz="2000" b="1">
                <a:solidFill>
                  <a:schemeClr val="bg2">
                    <a:lumMod val="50000"/>
                  </a:schemeClr>
                </a:solidFill>
                <a:ea typeface="SimHei" pitchFamily="49" charset="-122"/>
              </a:rPr>
              <a:t>五旬節</a:t>
            </a:r>
          </a:p>
          <a:p>
            <a:pPr algn="ctr">
              <a:spcAft>
                <a:spcPct val="20000"/>
              </a:spcAft>
            </a:pPr>
            <a:r>
              <a:rPr lang="en-CA" altLang="zh-TW" sz="2000" b="1" dirty="0">
                <a:solidFill>
                  <a:schemeClr val="bg2">
                    <a:lumMod val="50000"/>
                  </a:schemeClr>
                </a:solidFill>
                <a:ea typeface="SimHei" pitchFamily="49" charset="-122"/>
              </a:rPr>
              <a:t>(</a:t>
            </a:r>
            <a:r>
              <a:rPr lang="zh-TW" altLang="en-CA" sz="2000" b="1">
                <a:solidFill>
                  <a:schemeClr val="bg2">
                    <a:lumMod val="50000"/>
                  </a:schemeClr>
                </a:solidFill>
                <a:ea typeface="SimHei" pitchFamily="49" charset="-122"/>
              </a:rPr>
              <a:t>收割節</a:t>
            </a:r>
            <a:r>
              <a:rPr lang="en-CA" altLang="zh-TW" sz="2000" b="1" dirty="0">
                <a:solidFill>
                  <a:schemeClr val="bg2">
                    <a:lumMod val="50000"/>
                  </a:schemeClr>
                </a:solidFill>
                <a:ea typeface="SimHei" pitchFamily="49" charset="-122"/>
              </a:rPr>
              <a:t>)</a:t>
            </a:r>
          </a:p>
          <a:p>
            <a:pPr algn="ctr">
              <a:spcAft>
                <a:spcPct val="20000"/>
              </a:spcAft>
            </a:pPr>
            <a:r>
              <a:rPr lang="en-CA" altLang="zh-TW" sz="2000" b="1" dirty="0">
                <a:solidFill>
                  <a:schemeClr val="bg2">
                    <a:lumMod val="50000"/>
                  </a:schemeClr>
                </a:solidFill>
                <a:ea typeface="SimHei" pitchFamily="49" charset="-122"/>
              </a:rPr>
              <a:t>(</a:t>
            </a:r>
            <a:r>
              <a:rPr lang="zh-TW" altLang="en-CA" sz="2000" b="1">
                <a:solidFill>
                  <a:schemeClr val="bg2">
                    <a:lumMod val="50000"/>
                  </a:schemeClr>
                </a:solidFill>
                <a:ea typeface="SimHei" pitchFamily="49" charset="-122"/>
              </a:rPr>
              <a:t>七七節</a:t>
            </a:r>
            <a:r>
              <a:rPr lang="en-CA" altLang="zh-TW" sz="2000" b="1" dirty="0">
                <a:solidFill>
                  <a:schemeClr val="bg2">
                    <a:lumMod val="50000"/>
                  </a:schemeClr>
                </a:solidFill>
                <a:ea typeface="SimHei" pitchFamily="49" charset="-122"/>
              </a:rPr>
              <a:t>)</a:t>
            </a:r>
            <a:endParaRPr lang="en-US" altLang="zh-TW" sz="2000" b="1" dirty="0">
              <a:solidFill>
                <a:schemeClr val="bg2">
                  <a:lumMod val="50000"/>
                </a:schemeClr>
              </a:solidFill>
              <a:ea typeface="SimHei" pitchFamily="49" charset="-122"/>
            </a:endParaRPr>
          </a:p>
        </p:txBody>
      </p:sp>
      <p:sp>
        <p:nvSpPr>
          <p:cNvPr id="114784" name="Text Box 96"/>
          <p:cNvSpPr txBox="1">
            <a:spLocks noChangeArrowheads="1"/>
          </p:cNvSpPr>
          <p:nvPr/>
        </p:nvSpPr>
        <p:spPr bwMode="auto">
          <a:xfrm>
            <a:off x="4910824" y="2463404"/>
            <a:ext cx="1138453" cy="769441"/>
          </a:xfrm>
          <a:prstGeom prst="rect">
            <a:avLst/>
          </a:prstGeom>
          <a:solidFill>
            <a:srgbClr val="CCECFF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Aft>
                <a:spcPct val="20000"/>
              </a:spcAft>
            </a:pPr>
            <a:r>
              <a:rPr lang="zh-TW" altLang="en-US" sz="2000" b="1" dirty="0">
                <a:solidFill>
                  <a:schemeClr val="bg2">
                    <a:lumMod val="50000"/>
                  </a:schemeClr>
                </a:solidFill>
                <a:ea typeface="SimHei" pitchFamily="49" charset="-122"/>
              </a:rPr>
              <a:t>住棚節</a:t>
            </a:r>
          </a:p>
          <a:p>
            <a:pPr algn="ctr">
              <a:spcAft>
                <a:spcPct val="20000"/>
              </a:spcAft>
            </a:pPr>
            <a:r>
              <a:rPr lang="en-US" altLang="zh-TW" sz="2000" b="1" dirty="0">
                <a:solidFill>
                  <a:schemeClr val="bg2">
                    <a:lumMod val="50000"/>
                  </a:schemeClr>
                </a:solidFill>
                <a:ea typeface="SimHei" pitchFamily="49" charset="-122"/>
              </a:rPr>
              <a:t>(</a:t>
            </a:r>
            <a:r>
              <a:rPr lang="zh-TW" altLang="en-US" sz="2000" b="1" dirty="0">
                <a:solidFill>
                  <a:schemeClr val="bg2">
                    <a:lumMod val="50000"/>
                  </a:schemeClr>
                </a:solidFill>
                <a:ea typeface="SimHei" pitchFamily="49" charset="-122"/>
              </a:rPr>
              <a:t>收藏節</a:t>
            </a:r>
            <a:r>
              <a:rPr lang="en-US" altLang="zh-TW" sz="2000" b="1" dirty="0">
                <a:solidFill>
                  <a:schemeClr val="bg2">
                    <a:lumMod val="50000"/>
                  </a:schemeClr>
                </a:solidFill>
                <a:ea typeface="SimHei" pitchFamily="49" charset="-122"/>
              </a:rPr>
              <a:t>)</a:t>
            </a:r>
          </a:p>
        </p:txBody>
      </p:sp>
      <p:sp>
        <p:nvSpPr>
          <p:cNvPr id="114785" name="Text Box 97"/>
          <p:cNvSpPr txBox="1">
            <a:spLocks noChangeArrowheads="1"/>
          </p:cNvSpPr>
          <p:nvPr/>
        </p:nvSpPr>
        <p:spPr bwMode="auto">
          <a:xfrm>
            <a:off x="3956140" y="2463404"/>
            <a:ext cx="441146" cy="1015663"/>
          </a:xfrm>
          <a:prstGeom prst="rect">
            <a:avLst/>
          </a:prstGeom>
          <a:solidFill>
            <a:srgbClr val="CCFF99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2000" b="1">
                <a:solidFill>
                  <a:schemeClr val="bg2">
                    <a:lumMod val="50000"/>
                  </a:schemeClr>
                </a:solidFill>
                <a:ea typeface="SimHei" pitchFamily="49" charset="-122"/>
              </a:rPr>
              <a:t>吹</a:t>
            </a:r>
          </a:p>
          <a:p>
            <a:pPr algn="ctr"/>
            <a:r>
              <a:rPr lang="zh-TW" altLang="en-US" sz="2000" b="1">
                <a:solidFill>
                  <a:schemeClr val="bg2">
                    <a:lumMod val="50000"/>
                  </a:schemeClr>
                </a:solidFill>
                <a:ea typeface="SimHei" pitchFamily="49" charset="-122"/>
              </a:rPr>
              <a:t>角</a:t>
            </a:r>
          </a:p>
          <a:p>
            <a:pPr algn="ctr"/>
            <a:r>
              <a:rPr lang="zh-TW" altLang="en-US" sz="2000" b="1">
                <a:solidFill>
                  <a:schemeClr val="bg2">
                    <a:lumMod val="50000"/>
                  </a:schemeClr>
                </a:solidFill>
                <a:ea typeface="SimHei" pitchFamily="49" charset="-122"/>
              </a:rPr>
              <a:t>節</a:t>
            </a:r>
          </a:p>
        </p:txBody>
      </p:sp>
      <p:sp>
        <p:nvSpPr>
          <p:cNvPr id="114786" name="Text Box 98"/>
          <p:cNvSpPr txBox="1">
            <a:spLocks noChangeArrowheads="1"/>
          </p:cNvSpPr>
          <p:nvPr/>
        </p:nvSpPr>
        <p:spPr bwMode="auto">
          <a:xfrm>
            <a:off x="1935253" y="2463404"/>
            <a:ext cx="441146" cy="1015663"/>
          </a:xfrm>
          <a:prstGeom prst="rect">
            <a:avLst/>
          </a:prstGeom>
          <a:solidFill>
            <a:srgbClr val="FF9966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2000" b="1">
                <a:solidFill>
                  <a:schemeClr val="bg2">
                    <a:lumMod val="50000"/>
                  </a:schemeClr>
                </a:solidFill>
                <a:ea typeface="SimHei" pitchFamily="49" charset="-122"/>
              </a:rPr>
              <a:t>除</a:t>
            </a:r>
          </a:p>
          <a:p>
            <a:pPr algn="ctr"/>
            <a:r>
              <a:rPr lang="zh-TW" altLang="en-US" sz="2000" b="1">
                <a:solidFill>
                  <a:schemeClr val="bg2">
                    <a:lumMod val="50000"/>
                  </a:schemeClr>
                </a:solidFill>
                <a:ea typeface="SimHei" pitchFamily="49" charset="-122"/>
              </a:rPr>
              <a:t>酵</a:t>
            </a:r>
          </a:p>
          <a:p>
            <a:pPr algn="ctr"/>
            <a:r>
              <a:rPr lang="zh-TW" altLang="en-US" sz="2000" b="1">
                <a:solidFill>
                  <a:schemeClr val="bg2">
                    <a:lumMod val="50000"/>
                  </a:schemeClr>
                </a:solidFill>
                <a:ea typeface="SimHei" pitchFamily="49" charset="-122"/>
              </a:rPr>
              <a:t>節</a:t>
            </a:r>
          </a:p>
        </p:txBody>
      </p:sp>
      <p:sp>
        <p:nvSpPr>
          <p:cNvPr id="114787" name="Text Box 99"/>
          <p:cNvSpPr txBox="1">
            <a:spLocks noChangeArrowheads="1"/>
          </p:cNvSpPr>
          <p:nvPr/>
        </p:nvSpPr>
        <p:spPr bwMode="auto">
          <a:xfrm>
            <a:off x="4435565" y="2463404"/>
            <a:ext cx="441146" cy="1015663"/>
          </a:xfrm>
          <a:prstGeom prst="rect">
            <a:avLst/>
          </a:prstGeom>
          <a:solidFill>
            <a:srgbClr val="CCFF99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2000" b="1">
                <a:solidFill>
                  <a:schemeClr val="bg2">
                    <a:lumMod val="50000"/>
                  </a:schemeClr>
                </a:solidFill>
                <a:ea typeface="SimHei" pitchFamily="49" charset="-122"/>
              </a:rPr>
              <a:t>贖</a:t>
            </a:r>
          </a:p>
          <a:p>
            <a:pPr algn="ctr"/>
            <a:r>
              <a:rPr lang="zh-TW" altLang="en-US" sz="2000" b="1">
                <a:solidFill>
                  <a:schemeClr val="bg2">
                    <a:lumMod val="50000"/>
                  </a:schemeClr>
                </a:solidFill>
                <a:ea typeface="SimHei" pitchFamily="49" charset="-122"/>
              </a:rPr>
              <a:t>罪</a:t>
            </a:r>
          </a:p>
          <a:p>
            <a:pPr algn="ctr"/>
            <a:r>
              <a:rPr lang="zh-TW" altLang="en-US" sz="2000" b="1">
                <a:solidFill>
                  <a:schemeClr val="bg2">
                    <a:lumMod val="50000"/>
                  </a:schemeClr>
                </a:solidFill>
                <a:ea typeface="SimHei" pitchFamily="49" charset="-122"/>
              </a:rPr>
              <a:t>日</a:t>
            </a:r>
          </a:p>
        </p:txBody>
      </p:sp>
      <p:sp>
        <p:nvSpPr>
          <p:cNvPr id="114777" name="Rectangle 89"/>
          <p:cNvSpPr>
            <a:spLocks noChangeArrowheads="1"/>
          </p:cNvSpPr>
          <p:nvPr/>
        </p:nvSpPr>
        <p:spPr bwMode="auto">
          <a:xfrm>
            <a:off x="4889500" y="2443161"/>
            <a:ext cx="1181100" cy="78968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114790" name="Text Box 102"/>
          <p:cNvSpPr txBox="1">
            <a:spLocks noChangeArrowheads="1"/>
          </p:cNvSpPr>
          <p:nvPr/>
        </p:nvSpPr>
        <p:spPr bwMode="auto">
          <a:xfrm>
            <a:off x="4859524" y="3151584"/>
            <a:ext cx="3539752" cy="448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TW" altLang="en-US" sz="2000" b="1" dirty="0">
                <a:ea typeface="SimHei" pitchFamily="49" charset="-122"/>
              </a:rPr>
              <a:t>為猶太人一年中最歡樂之節期</a:t>
            </a:r>
          </a:p>
        </p:txBody>
      </p:sp>
      <p:sp>
        <p:nvSpPr>
          <p:cNvPr id="114791" name="Rectangle 103"/>
          <p:cNvSpPr>
            <a:spLocks noChangeArrowheads="1"/>
          </p:cNvSpPr>
          <p:nvPr/>
        </p:nvSpPr>
        <p:spPr bwMode="auto">
          <a:xfrm>
            <a:off x="2503822" y="3795886"/>
            <a:ext cx="6013118" cy="1151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3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ct val="50000"/>
              </a:spcAft>
            </a:pPr>
            <a:r>
              <a:rPr lang="zh-TW" altLang="en-US" sz="2000" dirty="0">
                <a:latin typeface="SimHei" pitchFamily="49" charset="-122"/>
                <a:ea typeface="SimHei" pitchFamily="49" charset="-122"/>
              </a:rPr>
              <a:t>第一日要拿美好樹上的果子和棕樹上的枝子，與茂密樹的枝條並河旁的柳枝，在耶和華─你們的神面前歡樂七日。</a:t>
            </a:r>
            <a:r>
              <a:rPr lang="en-US" altLang="zh-TW" sz="2000" dirty="0">
                <a:latin typeface="SimHei" pitchFamily="49" charset="-122"/>
                <a:ea typeface="SimHei" pitchFamily="49" charset="-122"/>
              </a:rPr>
              <a:t>(</a:t>
            </a:r>
            <a:r>
              <a:rPr lang="zh-TW" altLang="en-US" sz="2000" dirty="0">
                <a:latin typeface="SimHei" pitchFamily="49" charset="-122"/>
                <a:ea typeface="SimHei" pitchFamily="49" charset="-122"/>
              </a:rPr>
              <a:t>利</a:t>
            </a:r>
            <a:r>
              <a:rPr lang="en-US" altLang="zh-TW" sz="2000" dirty="0">
                <a:latin typeface="SimHei" pitchFamily="49" charset="-122"/>
                <a:ea typeface="SimHei" pitchFamily="49" charset="-122"/>
              </a:rPr>
              <a:t>23:41) </a:t>
            </a:r>
          </a:p>
        </p:txBody>
      </p:sp>
    </p:spTree>
    <p:extLst>
      <p:ext uri="{BB962C8B-B14F-4D97-AF65-F5344CB8AC3E}">
        <p14:creationId xmlns:p14="http://schemas.microsoft.com/office/powerpoint/2010/main" val="372250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777" grpId="0" animBg="1"/>
      <p:bldP spid="11479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826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1692858"/>
              </p:ext>
            </p:extLst>
          </p:nvPr>
        </p:nvGraphicFramePr>
        <p:xfrm>
          <a:off x="1403350" y="1318022"/>
          <a:ext cx="7200900" cy="444104"/>
        </p:xfrm>
        <a:graphic>
          <a:graphicData uri="http://schemas.openxmlformats.org/drawingml/2006/table">
            <a:tbl>
              <a:tblPr/>
              <a:tblGrid>
                <a:gridCol w="600075"/>
                <a:gridCol w="600075"/>
                <a:gridCol w="600075"/>
                <a:gridCol w="600075"/>
                <a:gridCol w="600075"/>
                <a:gridCol w="600075"/>
                <a:gridCol w="600075"/>
                <a:gridCol w="600075"/>
                <a:gridCol w="600075"/>
                <a:gridCol w="600075"/>
                <a:gridCol w="600075"/>
                <a:gridCol w="600075"/>
              </a:tblGrid>
              <a:tr h="44410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</a:t>
                      </a:r>
                      <a:endParaRPr kumimoji="1" lang="en-US" altLang="zh-TW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2</a:t>
                      </a:r>
                      <a:endParaRPr kumimoji="1" lang="en-US" altLang="zh-TW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3</a:t>
                      </a:r>
                      <a:endParaRPr kumimoji="1" lang="en-US" altLang="zh-TW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4</a:t>
                      </a:r>
                      <a:endParaRPr kumimoji="1" lang="en-US" altLang="zh-TW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5</a:t>
                      </a:r>
                      <a:endParaRPr kumimoji="1" lang="en-US" altLang="zh-TW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6</a:t>
                      </a:r>
                      <a:endParaRPr kumimoji="1" lang="en-US" altLang="zh-TW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7</a:t>
                      </a:r>
                      <a:endParaRPr kumimoji="1" lang="en-US" altLang="zh-TW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8</a:t>
                      </a:r>
                      <a:endParaRPr kumimoji="1" lang="en-US" altLang="zh-TW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9</a:t>
                      </a:r>
                      <a:endParaRPr kumimoji="1" lang="en-US" altLang="zh-TW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10</a:t>
                      </a:r>
                      <a:endParaRPr kumimoji="1" lang="en-US" altLang="zh-TW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11</a:t>
                      </a:r>
                      <a:endParaRPr kumimoji="1" lang="en-US" altLang="zh-TW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12</a:t>
                      </a:r>
                      <a:endParaRPr kumimoji="1" lang="en-US" altLang="zh-TW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5854" name="Group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3997641"/>
              </p:ext>
            </p:extLst>
          </p:nvPr>
        </p:nvGraphicFramePr>
        <p:xfrm>
          <a:off x="1042988" y="777478"/>
          <a:ext cx="7200900" cy="444104"/>
        </p:xfrm>
        <a:graphic>
          <a:graphicData uri="http://schemas.openxmlformats.org/drawingml/2006/table">
            <a:tbl>
              <a:tblPr/>
              <a:tblGrid>
                <a:gridCol w="600075"/>
                <a:gridCol w="600075"/>
                <a:gridCol w="600075"/>
                <a:gridCol w="600075"/>
                <a:gridCol w="600075"/>
                <a:gridCol w="600075"/>
                <a:gridCol w="600075"/>
                <a:gridCol w="600075"/>
                <a:gridCol w="600075"/>
                <a:gridCol w="600075"/>
                <a:gridCol w="600075"/>
                <a:gridCol w="600075"/>
              </a:tblGrid>
              <a:tr h="44410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3</a:t>
                      </a:r>
                      <a:endParaRPr kumimoji="1" lang="en-US" altLang="zh-TW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4</a:t>
                      </a:r>
                      <a:endParaRPr kumimoji="1" lang="en-US" altLang="zh-TW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5</a:t>
                      </a:r>
                      <a:endParaRPr kumimoji="1" lang="en-US" altLang="zh-TW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6</a:t>
                      </a:r>
                      <a:endParaRPr kumimoji="1" lang="en-US" altLang="zh-TW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7</a:t>
                      </a:r>
                      <a:endParaRPr kumimoji="1" lang="en-US" altLang="zh-TW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8</a:t>
                      </a:r>
                      <a:endParaRPr kumimoji="1" lang="en-US" altLang="zh-TW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9</a:t>
                      </a:r>
                      <a:endParaRPr kumimoji="1" lang="en-US" altLang="zh-TW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10</a:t>
                      </a:r>
                      <a:endParaRPr kumimoji="1" lang="en-US" altLang="zh-TW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11</a:t>
                      </a:r>
                      <a:endParaRPr kumimoji="1" lang="en-US" altLang="zh-TW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12</a:t>
                      </a:r>
                      <a:endParaRPr kumimoji="1" lang="en-US" altLang="zh-TW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</a:t>
                      </a:r>
                      <a:endParaRPr kumimoji="1" lang="en-US" altLang="zh-TW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2</a:t>
                      </a:r>
                      <a:endParaRPr kumimoji="1" lang="en-US" altLang="zh-TW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  <p:sp>
        <p:nvSpPr>
          <p:cNvPr id="205882" name="Text Box 58"/>
          <p:cNvSpPr txBox="1">
            <a:spLocks noChangeArrowheads="1"/>
          </p:cNvSpPr>
          <p:nvPr/>
        </p:nvSpPr>
        <p:spPr bwMode="auto">
          <a:xfrm>
            <a:off x="1481413" y="2155032"/>
            <a:ext cx="4026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ea typeface="SimHei" pitchFamily="49" charset="-122"/>
              </a:rPr>
              <a:t>14</a:t>
            </a:r>
          </a:p>
        </p:txBody>
      </p:sp>
      <p:sp>
        <p:nvSpPr>
          <p:cNvPr id="205883" name="Text Box 59"/>
          <p:cNvSpPr txBox="1">
            <a:spLocks noChangeArrowheads="1"/>
          </p:cNvSpPr>
          <p:nvPr/>
        </p:nvSpPr>
        <p:spPr bwMode="auto">
          <a:xfrm>
            <a:off x="5113004" y="2150269"/>
            <a:ext cx="69281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ea typeface="SimHei" pitchFamily="49" charset="-122"/>
              </a:rPr>
              <a:t>15-21</a:t>
            </a:r>
          </a:p>
        </p:txBody>
      </p:sp>
      <p:sp>
        <p:nvSpPr>
          <p:cNvPr id="205884" name="Text Box 60"/>
          <p:cNvSpPr txBox="1">
            <a:spLocks noChangeArrowheads="1"/>
          </p:cNvSpPr>
          <p:nvPr/>
        </p:nvSpPr>
        <p:spPr bwMode="auto">
          <a:xfrm>
            <a:off x="250825" y="844154"/>
            <a:ext cx="69762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000">
                <a:ea typeface="SimHei" pitchFamily="49" charset="-122"/>
              </a:rPr>
              <a:t>陽曆</a:t>
            </a:r>
          </a:p>
        </p:txBody>
      </p:sp>
      <p:sp>
        <p:nvSpPr>
          <p:cNvPr id="205885" name="Text Box 61"/>
          <p:cNvSpPr txBox="1">
            <a:spLocks noChangeArrowheads="1"/>
          </p:cNvSpPr>
          <p:nvPr/>
        </p:nvSpPr>
        <p:spPr bwMode="auto">
          <a:xfrm>
            <a:off x="250825" y="1275160"/>
            <a:ext cx="95410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000">
                <a:ea typeface="SimHei" pitchFamily="49" charset="-122"/>
              </a:rPr>
              <a:t>猶太</a:t>
            </a:r>
          </a:p>
          <a:p>
            <a:r>
              <a:rPr lang="zh-TW" altLang="en-US" sz="2000">
                <a:ea typeface="SimHei" pitchFamily="49" charset="-122"/>
              </a:rPr>
              <a:t>宗教曆</a:t>
            </a:r>
          </a:p>
        </p:txBody>
      </p:sp>
      <p:sp>
        <p:nvSpPr>
          <p:cNvPr id="205886" name="Line 62"/>
          <p:cNvSpPr>
            <a:spLocks noChangeShapeType="1"/>
          </p:cNvSpPr>
          <p:nvPr/>
        </p:nvSpPr>
        <p:spPr bwMode="auto">
          <a:xfrm flipV="1">
            <a:off x="1692275" y="1762125"/>
            <a:ext cx="0" cy="3774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205887" name="Line 63"/>
          <p:cNvSpPr>
            <a:spLocks noChangeShapeType="1"/>
          </p:cNvSpPr>
          <p:nvPr/>
        </p:nvSpPr>
        <p:spPr bwMode="auto">
          <a:xfrm flipV="1">
            <a:off x="2700338" y="1762126"/>
            <a:ext cx="0" cy="59412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205888" name="Line 64"/>
          <p:cNvSpPr>
            <a:spLocks noChangeShapeType="1"/>
          </p:cNvSpPr>
          <p:nvPr/>
        </p:nvSpPr>
        <p:spPr bwMode="auto">
          <a:xfrm flipV="1">
            <a:off x="5292725" y="1762125"/>
            <a:ext cx="0" cy="3774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205889" name="Text Box 65"/>
          <p:cNvSpPr txBox="1">
            <a:spLocks noChangeArrowheads="1"/>
          </p:cNvSpPr>
          <p:nvPr/>
        </p:nvSpPr>
        <p:spPr bwMode="auto">
          <a:xfrm>
            <a:off x="731838" y="217885"/>
            <a:ext cx="20313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400">
                <a:ea typeface="SimHei" pitchFamily="49" charset="-122"/>
              </a:rPr>
              <a:t>耶和華的節期</a:t>
            </a:r>
          </a:p>
        </p:txBody>
      </p:sp>
      <p:sp>
        <p:nvSpPr>
          <p:cNvPr id="205890" name="Line 66"/>
          <p:cNvSpPr>
            <a:spLocks noChangeShapeType="1"/>
          </p:cNvSpPr>
          <p:nvPr/>
        </p:nvSpPr>
        <p:spPr bwMode="auto">
          <a:xfrm flipV="1">
            <a:off x="5045075" y="1768079"/>
            <a:ext cx="0" cy="24050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205891" name="Line 67"/>
          <p:cNvSpPr>
            <a:spLocks noChangeShapeType="1"/>
          </p:cNvSpPr>
          <p:nvPr/>
        </p:nvSpPr>
        <p:spPr bwMode="auto">
          <a:xfrm flipH="1">
            <a:off x="4186239" y="2007394"/>
            <a:ext cx="858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205892" name="Line 68"/>
          <p:cNvSpPr>
            <a:spLocks noChangeShapeType="1"/>
          </p:cNvSpPr>
          <p:nvPr/>
        </p:nvSpPr>
        <p:spPr bwMode="auto">
          <a:xfrm>
            <a:off x="4181475" y="2007394"/>
            <a:ext cx="0" cy="133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205893" name="Text Box 69"/>
          <p:cNvSpPr txBox="1">
            <a:spLocks noChangeArrowheads="1"/>
          </p:cNvSpPr>
          <p:nvPr/>
        </p:nvSpPr>
        <p:spPr bwMode="auto">
          <a:xfrm>
            <a:off x="4016375" y="2139554"/>
            <a:ext cx="29367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dirty="0"/>
              <a:t>1</a:t>
            </a:r>
          </a:p>
        </p:txBody>
      </p:sp>
      <p:sp>
        <p:nvSpPr>
          <p:cNvPr id="205894" name="Text Box 70"/>
          <p:cNvSpPr txBox="1">
            <a:spLocks noChangeArrowheads="1"/>
          </p:cNvSpPr>
          <p:nvPr/>
        </p:nvSpPr>
        <p:spPr bwMode="auto">
          <a:xfrm>
            <a:off x="1811004" y="2151460"/>
            <a:ext cx="69281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ea typeface="SimHei" pitchFamily="49" charset="-122"/>
              </a:rPr>
              <a:t>15-21</a:t>
            </a:r>
          </a:p>
        </p:txBody>
      </p:sp>
      <p:sp>
        <p:nvSpPr>
          <p:cNvPr id="205895" name="Line 71"/>
          <p:cNvSpPr>
            <a:spLocks noChangeShapeType="1"/>
          </p:cNvSpPr>
          <p:nvPr/>
        </p:nvSpPr>
        <p:spPr bwMode="auto">
          <a:xfrm flipV="1">
            <a:off x="1770063" y="1762126"/>
            <a:ext cx="0" cy="24050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205896" name="Line 72"/>
          <p:cNvSpPr>
            <a:spLocks noChangeShapeType="1"/>
          </p:cNvSpPr>
          <p:nvPr/>
        </p:nvSpPr>
        <p:spPr bwMode="auto">
          <a:xfrm>
            <a:off x="1770064" y="2003822"/>
            <a:ext cx="223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205897" name="Line 73"/>
          <p:cNvSpPr>
            <a:spLocks noChangeShapeType="1"/>
          </p:cNvSpPr>
          <p:nvPr/>
        </p:nvSpPr>
        <p:spPr bwMode="auto">
          <a:xfrm>
            <a:off x="1993900" y="2003822"/>
            <a:ext cx="0" cy="133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205898" name="Text Box 74"/>
          <p:cNvSpPr txBox="1">
            <a:spLocks noChangeArrowheads="1"/>
          </p:cNvSpPr>
          <p:nvPr/>
        </p:nvSpPr>
        <p:spPr bwMode="auto">
          <a:xfrm>
            <a:off x="4450038" y="2141935"/>
            <a:ext cx="4026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TW" dirty="0"/>
              <a:t>10</a:t>
            </a:r>
          </a:p>
        </p:txBody>
      </p:sp>
      <p:sp>
        <p:nvSpPr>
          <p:cNvPr id="205899" name="Line 75"/>
          <p:cNvSpPr>
            <a:spLocks noChangeShapeType="1"/>
          </p:cNvSpPr>
          <p:nvPr/>
        </p:nvSpPr>
        <p:spPr bwMode="auto">
          <a:xfrm flipV="1">
            <a:off x="5186363" y="1764506"/>
            <a:ext cx="0" cy="300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205900" name="Line 76"/>
          <p:cNvSpPr>
            <a:spLocks noChangeShapeType="1"/>
          </p:cNvSpPr>
          <p:nvPr/>
        </p:nvSpPr>
        <p:spPr bwMode="auto">
          <a:xfrm flipH="1" flipV="1">
            <a:off x="4654551" y="2065735"/>
            <a:ext cx="5318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205901" name="Line 77"/>
          <p:cNvSpPr>
            <a:spLocks noChangeShapeType="1"/>
          </p:cNvSpPr>
          <p:nvPr/>
        </p:nvSpPr>
        <p:spPr bwMode="auto">
          <a:xfrm flipH="1">
            <a:off x="4649788" y="2065735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pic>
        <p:nvPicPr>
          <p:cNvPr id="205902" name="Picture 7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9" y="2628900"/>
            <a:ext cx="2886075" cy="2514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03" name="Picture 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100" y="3450432"/>
            <a:ext cx="3390900" cy="16930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04" name="Picture 8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51623"/>
            <a:ext cx="2805113" cy="16918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905" name="Text Box 81"/>
          <p:cNvSpPr txBox="1">
            <a:spLocks noChangeArrowheads="1"/>
          </p:cNvSpPr>
          <p:nvPr/>
        </p:nvSpPr>
        <p:spPr bwMode="auto">
          <a:xfrm>
            <a:off x="1471703" y="2463404"/>
            <a:ext cx="441146" cy="1015663"/>
          </a:xfrm>
          <a:prstGeom prst="rect">
            <a:avLst/>
          </a:prstGeom>
          <a:solidFill>
            <a:srgbClr val="FF9966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2000">
                <a:solidFill>
                  <a:schemeClr val="bg2">
                    <a:lumMod val="50000"/>
                  </a:schemeClr>
                </a:solidFill>
                <a:ea typeface="SimHei" pitchFamily="49" charset="-122"/>
              </a:rPr>
              <a:t>逾</a:t>
            </a:r>
          </a:p>
          <a:p>
            <a:pPr algn="ctr"/>
            <a:r>
              <a:rPr lang="zh-TW" altLang="en-US" sz="2000">
                <a:solidFill>
                  <a:schemeClr val="bg2">
                    <a:lumMod val="50000"/>
                  </a:schemeClr>
                </a:solidFill>
                <a:ea typeface="SimHei" pitchFamily="49" charset="-122"/>
              </a:rPr>
              <a:t>越</a:t>
            </a:r>
          </a:p>
          <a:p>
            <a:pPr algn="ctr"/>
            <a:r>
              <a:rPr lang="zh-TW" altLang="en-US" sz="2000">
                <a:solidFill>
                  <a:schemeClr val="bg2">
                    <a:lumMod val="50000"/>
                  </a:schemeClr>
                </a:solidFill>
                <a:ea typeface="SimHei" pitchFamily="49" charset="-122"/>
              </a:rPr>
              <a:t>節</a:t>
            </a:r>
          </a:p>
        </p:txBody>
      </p:sp>
      <p:sp>
        <p:nvSpPr>
          <p:cNvPr id="205906" name="Text Box 82"/>
          <p:cNvSpPr txBox="1">
            <a:spLocks noChangeArrowheads="1"/>
          </p:cNvSpPr>
          <p:nvPr/>
        </p:nvSpPr>
        <p:spPr bwMode="auto">
          <a:xfrm>
            <a:off x="2403484" y="2463403"/>
            <a:ext cx="1114408" cy="1138773"/>
          </a:xfrm>
          <a:prstGeom prst="rect">
            <a:avLst/>
          </a:prstGeom>
          <a:solidFill>
            <a:srgbClr val="FFFF66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Aft>
                <a:spcPct val="20000"/>
              </a:spcAft>
            </a:pPr>
            <a:r>
              <a:rPr lang="zh-TW" altLang="en-US" sz="2000">
                <a:solidFill>
                  <a:schemeClr val="bg2">
                    <a:lumMod val="50000"/>
                  </a:schemeClr>
                </a:solidFill>
                <a:ea typeface="SimHei" pitchFamily="49" charset="-122"/>
              </a:rPr>
              <a:t>五旬節</a:t>
            </a:r>
          </a:p>
          <a:p>
            <a:pPr algn="ctr">
              <a:spcAft>
                <a:spcPct val="20000"/>
              </a:spcAft>
            </a:pPr>
            <a:r>
              <a:rPr lang="en-CA" altLang="zh-TW" sz="2000" dirty="0">
                <a:solidFill>
                  <a:schemeClr val="bg2">
                    <a:lumMod val="50000"/>
                  </a:schemeClr>
                </a:solidFill>
                <a:ea typeface="SimHei" pitchFamily="49" charset="-122"/>
              </a:rPr>
              <a:t>(</a:t>
            </a:r>
            <a:r>
              <a:rPr lang="zh-TW" altLang="en-CA" sz="2000">
                <a:solidFill>
                  <a:schemeClr val="bg2">
                    <a:lumMod val="50000"/>
                  </a:schemeClr>
                </a:solidFill>
                <a:ea typeface="SimHei" pitchFamily="49" charset="-122"/>
              </a:rPr>
              <a:t>收割節</a:t>
            </a:r>
            <a:r>
              <a:rPr lang="en-CA" altLang="zh-TW" sz="2000" dirty="0">
                <a:solidFill>
                  <a:schemeClr val="bg2">
                    <a:lumMod val="50000"/>
                  </a:schemeClr>
                </a:solidFill>
                <a:ea typeface="SimHei" pitchFamily="49" charset="-122"/>
              </a:rPr>
              <a:t>)</a:t>
            </a:r>
          </a:p>
          <a:p>
            <a:pPr algn="ctr">
              <a:spcAft>
                <a:spcPct val="20000"/>
              </a:spcAft>
            </a:pPr>
            <a:r>
              <a:rPr lang="en-CA" altLang="zh-TW" sz="2000" dirty="0">
                <a:solidFill>
                  <a:schemeClr val="bg2">
                    <a:lumMod val="50000"/>
                  </a:schemeClr>
                </a:solidFill>
                <a:ea typeface="SimHei" pitchFamily="49" charset="-122"/>
              </a:rPr>
              <a:t>(</a:t>
            </a:r>
            <a:r>
              <a:rPr lang="zh-TW" altLang="en-CA" sz="2000">
                <a:solidFill>
                  <a:schemeClr val="bg2">
                    <a:lumMod val="50000"/>
                  </a:schemeClr>
                </a:solidFill>
                <a:ea typeface="SimHei" pitchFamily="49" charset="-122"/>
              </a:rPr>
              <a:t>七七節</a:t>
            </a:r>
            <a:r>
              <a:rPr lang="en-CA" altLang="zh-TW" sz="2000" dirty="0">
                <a:solidFill>
                  <a:schemeClr val="bg2">
                    <a:lumMod val="50000"/>
                  </a:schemeClr>
                </a:solidFill>
                <a:ea typeface="SimHei" pitchFamily="49" charset="-122"/>
              </a:rPr>
              <a:t>)</a:t>
            </a:r>
            <a:endParaRPr lang="en-US" altLang="zh-TW" sz="2000" dirty="0">
              <a:solidFill>
                <a:schemeClr val="bg2">
                  <a:lumMod val="50000"/>
                </a:schemeClr>
              </a:solidFill>
              <a:ea typeface="SimHei" pitchFamily="49" charset="-122"/>
            </a:endParaRPr>
          </a:p>
        </p:txBody>
      </p:sp>
      <p:sp>
        <p:nvSpPr>
          <p:cNvPr id="205907" name="Text Box 83"/>
          <p:cNvSpPr txBox="1">
            <a:spLocks noChangeArrowheads="1"/>
          </p:cNvSpPr>
          <p:nvPr/>
        </p:nvSpPr>
        <p:spPr bwMode="auto">
          <a:xfrm>
            <a:off x="4922846" y="2463404"/>
            <a:ext cx="1114408" cy="769441"/>
          </a:xfrm>
          <a:prstGeom prst="rect">
            <a:avLst/>
          </a:prstGeom>
          <a:solidFill>
            <a:srgbClr val="CCECFF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Aft>
                <a:spcPct val="20000"/>
              </a:spcAft>
            </a:pPr>
            <a:r>
              <a:rPr lang="zh-TW" altLang="en-US" sz="2000">
                <a:solidFill>
                  <a:schemeClr val="bg2">
                    <a:lumMod val="50000"/>
                  </a:schemeClr>
                </a:solidFill>
                <a:ea typeface="SimHei" pitchFamily="49" charset="-122"/>
              </a:rPr>
              <a:t>住棚節</a:t>
            </a:r>
          </a:p>
          <a:p>
            <a:pPr algn="ctr">
              <a:spcAft>
                <a:spcPct val="20000"/>
              </a:spcAft>
            </a:pPr>
            <a:r>
              <a:rPr lang="en-US" altLang="zh-TW" sz="2000" dirty="0">
                <a:solidFill>
                  <a:schemeClr val="bg2">
                    <a:lumMod val="50000"/>
                  </a:schemeClr>
                </a:solidFill>
                <a:ea typeface="SimHei" pitchFamily="49" charset="-122"/>
              </a:rPr>
              <a:t>(</a:t>
            </a:r>
            <a:r>
              <a:rPr lang="zh-TW" altLang="en-US" sz="2000">
                <a:solidFill>
                  <a:schemeClr val="bg2">
                    <a:lumMod val="50000"/>
                  </a:schemeClr>
                </a:solidFill>
                <a:ea typeface="SimHei" pitchFamily="49" charset="-122"/>
              </a:rPr>
              <a:t>收藏節</a:t>
            </a:r>
            <a:r>
              <a:rPr lang="en-US" altLang="zh-TW" sz="2000" dirty="0">
                <a:solidFill>
                  <a:schemeClr val="bg2">
                    <a:lumMod val="50000"/>
                  </a:schemeClr>
                </a:solidFill>
                <a:ea typeface="SimHei" pitchFamily="49" charset="-122"/>
              </a:rPr>
              <a:t>)</a:t>
            </a:r>
          </a:p>
        </p:txBody>
      </p:sp>
      <p:sp>
        <p:nvSpPr>
          <p:cNvPr id="205908" name="Text Box 84"/>
          <p:cNvSpPr txBox="1">
            <a:spLocks noChangeArrowheads="1"/>
          </p:cNvSpPr>
          <p:nvPr/>
        </p:nvSpPr>
        <p:spPr bwMode="auto">
          <a:xfrm>
            <a:off x="3956140" y="2463404"/>
            <a:ext cx="441146" cy="1015663"/>
          </a:xfrm>
          <a:prstGeom prst="rect">
            <a:avLst/>
          </a:prstGeom>
          <a:solidFill>
            <a:srgbClr val="CCFF99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2000">
                <a:solidFill>
                  <a:schemeClr val="bg2">
                    <a:lumMod val="50000"/>
                  </a:schemeClr>
                </a:solidFill>
                <a:ea typeface="SimHei" pitchFamily="49" charset="-122"/>
              </a:rPr>
              <a:t>吹</a:t>
            </a:r>
          </a:p>
          <a:p>
            <a:pPr algn="ctr"/>
            <a:r>
              <a:rPr lang="zh-TW" altLang="en-US" sz="2000">
                <a:solidFill>
                  <a:schemeClr val="bg2">
                    <a:lumMod val="50000"/>
                  </a:schemeClr>
                </a:solidFill>
                <a:ea typeface="SimHei" pitchFamily="49" charset="-122"/>
              </a:rPr>
              <a:t>角</a:t>
            </a:r>
          </a:p>
          <a:p>
            <a:pPr algn="ctr"/>
            <a:r>
              <a:rPr lang="zh-TW" altLang="en-US" sz="2000">
                <a:solidFill>
                  <a:schemeClr val="bg2">
                    <a:lumMod val="50000"/>
                  </a:schemeClr>
                </a:solidFill>
                <a:ea typeface="SimHei" pitchFamily="49" charset="-122"/>
              </a:rPr>
              <a:t>節</a:t>
            </a:r>
          </a:p>
        </p:txBody>
      </p:sp>
      <p:sp>
        <p:nvSpPr>
          <p:cNvPr id="205909" name="Text Box 85"/>
          <p:cNvSpPr txBox="1">
            <a:spLocks noChangeArrowheads="1"/>
          </p:cNvSpPr>
          <p:nvPr/>
        </p:nvSpPr>
        <p:spPr bwMode="auto">
          <a:xfrm>
            <a:off x="1935253" y="2463404"/>
            <a:ext cx="441146" cy="1015663"/>
          </a:xfrm>
          <a:prstGeom prst="rect">
            <a:avLst/>
          </a:prstGeom>
          <a:solidFill>
            <a:srgbClr val="FF9966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2000">
                <a:solidFill>
                  <a:schemeClr val="bg2">
                    <a:lumMod val="50000"/>
                  </a:schemeClr>
                </a:solidFill>
                <a:ea typeface="SimHei" pitchFamily="49" charset="-122"/>
              </a:rPr>
              <a:t>除</a:t>
            </a:r>
          </a:p>
          <a:p>
            <a:pPr algn="ctr"/>
            <a:r>
              <a:rPr lang="zh-TW" altLang="en-US" sz="2000">
                <a:solidFill>
                  <a:schemeClr val="bg2">
                    <a:lumMod val="50000"/>
                  </a:schemeClr>
                </a:solidFill>
                <a:ea typeface="SimHei" pitchFamily="49" charset="-122"/>
              </a:rPr>
              <a:t>酵</a:t>
            </a:r>
          </a:p>
          <a:p>
            <a:pPr algn="ctr"/>
            <a:r>
              <a:rPr lang="zh-TW" altLang="en-US" sz="2000">
                <a:solidFill>
                  <a:schemeClr val="bg2">
                    <a:lumMod val="50000"/>
                  </a:schemeClr>
                </a:solidFill>
                <a:ea typeface="SimHei" pitchFamily="49" charset="-122"/>
              </a:rPr>
              <a:t>節</a:t>
            </a:r>
          </a:p>
        </p:txBody>
      </p:sp>
      <p:sp>
        <p:nvSpPr>
          <p:cNvPr id="205910" name="Text Box 86"/>
          <p:cNvSpPr txBox="1">
            <a:spLocks noChangeArrowheads="1"/>
          </p:cNvSpPr>
          <p:nvPr/>
        </p:nvSpPr>
        <p:spPr bwMode="auto">
          <a:xfrm>
            <a:off x="4435565" y="2463404"/>
            <a:ext cx="441146" cy="1015663"/>
          </a:xfrm>
          <a:prstGeom prst="rect">
            <a:avLst/>
          </a:prstGeom>
          <a:solidFill>
            <a:srgbClr val="CCFF99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2000">
                <a:solidFill>
                  <a:schemeClr val="bg2">
                    <a:lumMod val="50000"/>
                  </a:schemeClr>
                </a:solidFill>
                <a:ea typeface="SimHei" pitchFamily="49" charset="-122"/>
              </a:rPr>
              <a:t>贖</a:t>
            </a:r>
          </a:p>
          <a:p>
            <a:pPr algn="ctr"/>
            <a:r>
              <a:rPr lang="zh-TW" altLang="en-US" sz="2000">
                <a:solidFill>
                  <a:schemeClr val="bg2">
                    <a:lumMod val="50000"/>
                  </a:schemeClr>
                </a:solidFill>
                <a:ea typeface="SimHei" pitchFamily="49" charset="-122"/>
              </a:rPr>
              <a:t>罪</a:t>
            </a:r>
          </a:p>
          <a:p>
            <a:pPr algn="ctr"/>
            <a:r>
              <a:rPr lang="zh-TW" altLang="en-US" sz="2000">
                <a:solidFill>
                  <a:schemeClr val="bg2">
                    <a:lumMod val="50000"/>
                  </a:schemeClr>
                </a:solidFill>
                <a:ea typeface="SimHei" pitchFamily="49" charset="-122"/>
              </a:rPr>
              <a:t>日</a:t>
            </a:r>
          </a:p>
        </p:txBody>
      </p:sp>
      <p:sp>
        <p:nvSpPr>
          <p:cNvPr id="205911" name="Rectangle 87"/>
          <p:cNvSpPr>
            <a:spLocks noChangeArrowheads="1"/>
          </p:cNvSpPr>
          <p:nvPr/>
        </p:nvSpPr>
        <p:spPr bwMode="auto">
          <a:xfrm>
            <a:off x="4889500" y="2443161"/>
            <a:ext cx="1181100" cy="78968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50617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äºå°å·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grpSp>
        <p:nvGrpSpPr>
          <p:cNvPr id="4" name="群組 3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34" t="16151" r="15309" b="35313"/>
            <a:stretch/>
          </p:blipFill>
          <p:spPr bwMode="auto">
            <a:xfrm>
              <a:off x="0" y="0"/>
              <a:ext cx="9144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矩形 2"/>
            <p:cNvSpPr/>
            <p:nvPr/>
          </p:nvSpPr>
          <p:spPr>
            <a:xfrm>
              <a:off x="6228184" y="0"/>
              <a:ext cx="2160240" cy="91556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</p:grpSp>
      <p:sp>
        <p:nvSpPr>
          <p:cNvPr id="5" name="矩形 4"/>
          <p:cNvSpPr/>
          <p:nvPr/>
        </p:nvSpPr>
        <p:spPr>
          <a:xfrm>
            <a:off x="6208104" y="7937"/>
            <a:ext cx="270298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K" sz="4400" dirty="0">
                <a:solidFill>
                  <a:schemeClr val="bg2"/>
                </a:solidFill>
                <a:latin typeface="Adobe Gothic Std B" pitchFamily="34" charset="-128"/>
                <a:ea typeface="Adobe Gothic Std B" pitchFamily="34" charset="-128"/>
              </a:rPr>
              <a:t>Megilloth</a:t>
            </a:r>
            <a:endParaRPr lang="zh-HK" altLang="en-US" sz="4400" dirty="0">
              <a:solidFill>
                <a:schemeClr val="bg2"/>
              </a:solidFill>
              <a:latin typeface="Adobe Gothic Std B" pitchFamily="34" charset="-128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4" t="20895" r="7581" b="29596"/>
          <a:stretch/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橢圓 5"/>
          <p:cNvSpPr/>
          <p:nvPr/>
        </p:nvSpPr>
        <p:spPr>
          <a:xfrm>
            <a:off x="5364088" y="777378"/>
            <a:ext cx="2592288" cy="17943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48036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0752F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C3AE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A9100425-7042-4227-9714-692070323CD9}" type="slidenum">
              <a:rPr lang="en-US" altLang="zh-TW" sz="1400" smtClean="0">
                <a:solidFill>
                  <a:srgbClr val="FFFFFF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27</a:t>
            </a:fld>
            <a:endParaRPr lang="en-US" altLang="zh-TW" sz="1400" dirty="0" smtClean="0">
              <a:solidFill>
                <a:srgbClr val="FFFFFF"/>
              </a:solidFill>
              <a:latin typeface="Arial" pitchFamily="34" charset="0"/>
            </a:endParaRPr>
          </a:p>
        </p:txBody>
      </p:sp>
      <p:pic>
        <p:nvPicPr>
          <p:cNvPr id="48131" name="Picture 2" descr="相關圖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861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投影片編號版面配置區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6429B708-6B57-48A7-A2C6-0BCF6E3D9FB5}" type="slidenum">
              <a:rPr kumimoji="0" lang="en-US" altLang="zh-TW" smtClean="0">
                <a:solidFill>
                  <a:srgbClr val="FFFFFF"/>
                </a:solidFill>
              </a:rPr>
              <a:pPr eaLnBrk="1" hangingPunct="1"/>
              <a:t>28</a:t>
            </a:fld>
            <a:endParaRPr kumimoji="0" lang="en-US" altLang="zh-TW" dirty="0" smtClean="0">
              <a:solidFill>
                <a:srgbClr val="FFFFFF"/>
              </a:solidFill>
            </a:endParaRPr>
          </a:p>
        </p:txBody>
      </p:sp>
      <p:sp>
        <p:nvSpPr>
          <p:cNvPr id="49155" name="Rectangle 1"/>
          <p:cNvSpPr>
            <a:spLocks noChangeArrowheads="1"/>
          </p:cNvSpPr>
          <p:nvPr/>
        </p:nvSpPr>
        <p:spPr bwMode="auto">
          <a:xfrm>
            <a:off x="539750" y="339725"/>
            <a:ext cx="7848600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entury Schoolbook" pitchFamily="18" charset="0"/>
                <a:ea typeface="新細明體" pitchFamily="18" charset="-120"/>
              </a:defRPr>
            </a:lvl1pPr>
            <a:lvl2pPr marL="639763" indent="-2730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entury Schoolbook" pitchFamily="18" charset="0"/>
                <a:ea typeface="新細明體" pitchFamily="18" charset="-120"/>
              </a:defRPr>
            </a:lvl2pPr>
            <a:lvl3pPr indent="-182563" eaLnBrk="0" hangingPunct="0">
              <a:spcBef>
                <a:spcPct val="20000"/>
              </a:spcBef>
              <a:buClr>
                <a:srgbClr val="E0752F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  <a:ea typeface="新細明體" pitchFamily="18" charset="-120"/>
              </a:defRPr>
            </a:lvl3pPr>
            <a:lvl4pPr marL="1187450" indent="-182563" eaLnBrk="0" hangingPunct="0">
              <a:spcBef>
                <a:spcPct val="20000"/>
              </a:spcBef>
              <a:buClr>
                <a:srgbClr val="FEC3AE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entury Schoolbook" pitchFamily="18" charset="0"/>
                <a:ea typeface="新細明體" pitchFamily="18" charset="-120"/>
              </a:defRPr>
            </a:lvl4pPr>
            <a:lvl5pPr marL="1462088" indent="-182563" eaLnBrk="0" hangingPunct="0">
              <a:spcBef>
                <a:spcPct val="20000"/>
              </a:spcBef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ea typeface="新細明體" pitchFamily="18" charset="-120"/>
              </a:defRPr>
            </a:lvl5pPr>
            <a:lvl6pPr marL="19192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ea typeface="新細明體" pitchFamily="18" charset="-120"/>
              </a:defRPr>
            </a:lvl6pPr>
            <a:lvl7pPr marL="23764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ea typeface="新細明體" pitchFamily="18" charset="-120"/>
              </a:defRPr>
            </a:lvl7pPr>
            <a:lvl8pPr marL="28336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ea typeface="新細明體" pitchFamily="18" charset="-120"/>
              </a:defRPr>
            </a:lvl8pPr>
            <a:lvl9pPr marL="32908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entury Schoolbook" pitchFamily="18" charset="0"/>
                <a:ea typeface="新細明體" pitchFamily="18" charset="-12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200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約翰福音</a:t>
            </a:r>
            <a:endParaRPr lang="en-US" altLang="zh-TW" sz="2000" dirty="0">
              <a:solidFill>
                <a:srgbClr val="000000"/>
              </a:solidFill>
              <a:latin typeface="Adobe 繁黑體 Std B" pitchFamily="34" charset="-120"/>
              <a:ea typeface="Adobe 繁黑體 Std B" pitchFamily="34" charset="-120"/>
              <a:cs typeface="Times New Roman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zh-HK" altLang="zh-TW" sz="200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1:14 </a:t>
            </a:r>
            <a:r>
              <a:rPr lang="zh-TW" altLang="zh-HK" sz="200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道成了肉身、</a:t>
            </a:r>
            <a:r>
              <a:rPr lang="zh-TW" altLang="zh-HK" sz="200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住</a:t>
            </a:r>
            <a:r>
              <a:rPr lang="en-US" altLang="zh-TW" sz="2000" dirty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(tabernacle)</a:t>
            </a:r>
            <a:r>
              <a:rPr lang="zh-TW" altLang="zh-HK" sz="200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在我們中間</a:t>
            </a:r>
            <a:r>
              <a:rPr lang="zh-TW" altLang="zh-HK" sz="200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、充充滿滿的有恩典有真理。我們也見過他的榮光、正是父獨生子的榮光。</a:t>
            </a:r>
            <a:r>
              <a:rPr lang="zh-TW" altLang="zh-HK" sz="1000"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 </a:t>
            </a:r>
            <a:endParaRPr lang="zh-TW" altLang="zh-HK" sz="2000">
              <a:latin typeface="Adobe 繁黑體 Std B" pitchFamily="34" charset="-120"/>
              <a:ea typeface="Adobe 繁黑體 Std B" pitchFamily="34" charset="-120"/>
              <a:cs typeface="Times New Roman" pitchFamily="18" charset="0"/>
            </a:endParaRPr>
          </a:p>
        </p:txBody>
      </p:sp>
      <p:pic>
        <p:nvPicPr>
          <p:cNvPr id="49156" name="Picture 3" descr="jesus the tabernacle的圖片搜尋結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924050"/>
            <a:ext cx="3398838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2" t="24109" r="2921" b="22562"/>
          <a:stretch>
            <a:fillRect/>
          </a:stretch>
        </p:blipFill>
        <p:spPr bwMode="auto">
          <a:xfrm>
            <a:off x="0" y="4763"/>
            <a:ext cx="9109075" cy="513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Shirley Ho\Pictures\圖片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3" y="2139950"/>
            <a:ext cx="3097212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111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/>
          <p:cNvSpPr/>
          <p:nvPr/>
        </p:nvSpPr>
        <p:spPr>
          <a:xfrm>
            <a:off x="2555104" y="1275606"/>
            <a:ext cx="4248472" cy="144016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solidFill>
                  <a:schemeClr val="bg2"/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吹角節</a:t>
            </a:r>
            <a:endParaRPr lang="en-US" altLang="zh-TW" sz="3200" b="1" dirty="0" smtClean="0">
              <a:solidFill>
                <a:schemeClr val="bg2"/>
              </a:solidFill>
              <a:latin typeface="超世紀中顏楷" panose="02000000000000000000" pitchFamily="2" charset="-120"/>
              <a:ea typeface="超世紀中顏楷" panose="02000000000000000000" pitchFamily="2" charset="-120"/>
            </a:endParaRPr>
          </a:p>
          <a:p>
            <a:pPr algn="ctr"/>
            <a:r>
              <a:rPr lang="en-US" altLang="zh-TW" sz="3200" b="1" dirty="0" smtClean="0">
                <a:solidFill>
                  <a:schemeClr val="bg2"/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(</a:t>
            </a:r>
            <a:r>
              <a:rPr lang="zh-TW" altLang="en-US" sz="3200" b="1" dirty="0" smtClean="0">
                <a:solidFill>
                  <a:schemeClr val="bg2"/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享受上主的話語</a:t>
            </a:r>
            <a:r>
              <a:rPr lang="en-US" altLang="zh-TW" sz="3200" b="1" dirty="0" smtClean="0">
                <a:solidFill>
                  <a:schemeClr val="bg2"/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)</a:t>
            </a:r>
            <a:endParaRPr lang="zh-HK" altLang="en-US" sz="3200" b="1" dirty="0">
              <a:solidFill>
                <a:schemeClr val="bg2"/>
              </a:solidFill>
              <a:latin typeface="超世紀中顏楷" panose="02000000000000000000" pitchFamily="2" charset="-120"/>
              <a:ea typeface="超世紀中顏楷" panose="02000000000000000000" pitchFamily="2" charset="-120"/>
            </a:endParaRPr>
          </a:p>
        </p:txBody>
      </p:sp>
      <p:sp>
        <p:nvSpPr>
          <p:cNvPr id="4" name="副標題 2"/>
          <p:cNvSpPr txBox="1">
            <a:spLocks/>
          </p:cNvSpPr>
          <p:nvPr/>
        </p:nvSpPr>
        <p:spPr>
          <a:xfrm>
            <a:off x="323528" y="260519"/>
            <a:ext cx="6480048" cy="1314450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8872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4400" dirty="0" smtClean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新的異象、新的方向</a:t>
            </a:r>
            <a:endParaRPr lang="zh-HK" altLang="en-US" sz="4400" dirty="0">
              <a:latin typeface="華康行楷體W5" panose="03000509000000000000" pitchFamily="65" charset="-120"/>
              <a:ea typeface="華康行楷體W5" panose="03000509000000000000" pitchFamily="65" charset="-120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4660303" y="3075806"/>
            <a:ext cx="4248472" cy="144016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solidFill>
                  <a:schemeClr val="bg2"/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住棚</a:t>
            </a:r>
            <a:r>
              <a:rPr lang="zh-TW" altLang="en-US" sz="3200" b="1" dirty="0" smtClean="0">
                <a:solidFill>
                  <a:schemeClr val="bg2"/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節</a:t>
            </a:r>
            <a:endParaRPr lang="en-US" altLang="zh-TW" sz="3200" b="1" dirty="0" smtClean="0">
              <a:solidFill>
                <a:schemeClr val="bg2"/>
              </a:solidFill>
              <a:latin typeface="超世紀中顏楷" panose="02000000000000000000" pitchFamily="2" charset="-120"/>
              <a:ea typeface="超世紀中顏楷" panose="02000000000000000000" pitchFamily="2" charset="-120"/>
            </a:endParaRPr>
          </a:p>
          <a:p>
            <a:pPr algn="ctr"/>
            <a:r>
              <a:rPr lang="en-US" altLang="zh-TW" sz="3200" b="1" dirty="0" smtClean="0">
                <a:solidFill>
                  <a:schemeClr val="bg2"/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(</a:t>
            </a:r>
            <a:r>
              <a:rPr lang="zh-TW" altLang="en-US" sz="3200" b="1" dirty="0" smtClean="0">
                <a:solidFill>
                  <a:schemeClr val="bg2"/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享受上主的同在</a:t>
            </a:r>
            <a:r>
              <a:rPr lang="en-US" altLang="zh-TW" sz="3200" b="1" dirty="0" smtClean="0">
                <a:solidFill>
                  <a:schemeClr val="bg2"/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)</a:t>
            </a:r>
            <a:endParaRPr lang="zh-HK" altLang="en-US" sz="3200" b="1" dirty="0">
              <a:solidFill>
                <a:schemeClr val="bg2"/>
              </a:solidFill>
              <a:latin typeface="超世紀中顏楷" panose="02000000000000000000" pitchFamily="2" charset="-120"/>
              <a:ea typeface="超世紀中顏楷" panose="02000000000000000000" pitchFamily="2" charset="-120"/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3" t="21497" r="9467" b="30057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463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AutoShape 2" descr="ä¸­åç¯æ¥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01" t="33697" r="25124" b="27218"/>
          <a:stretch/>
        </p:blipFill>
        <p:spPr bwMode="auto">
          <a:xfrm>
            <a:off x="0" y="7936"/>
            <a:ext cx="9144000" cy="513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761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02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0021795"/>
              </p:ext>
            </p:extLst>
          </p:nvPr>
        </p:nvGraphicFramePr>
        <p:xfrm>
          <a:off x="1403350" y="1318022"/>
          <a:ext cx="7200900" cy="444104"/>
        </p:xfrm>
        <a:graphic>
          <a:graphicData uri="http://schemas.openxmlformats.org/drawingml/2006/table">
            <a:tbl>
              <a:tblPr/>
              <a:tblGrid>
                <a:gridCol w="600075"/>
                <a:gridCol w="600075"/>
                <a:gridCol w="600075"/>
                <a:gridCol w="600075"/>
                <a:gridCol w="600075"/>
                <a:gridCol w="600075"/>
                <a:gridCol w="600075"/>
                <a:gridCol w="600075"/>
                <a:gridCol w="600075"/>
                <a:gridCol w="600075"/>
                <a:gridCol w="600075"/>
                <a:gridCol w="600075"/>
              </a:tblGrid>
              <a:tr h="44410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</a:t>
                      </a:r>
                      <a:endParaRPr kumimoji="1" lang="en-US" altLang="zh-TW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2</a:t>
                      </a:r>
                      <a:endParaRPr kumimoji="1" lang="en-US" altLang="zh-TW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3</a:t>
                      </a:r>
                      <a:endParaRPr kumimoji="1" lang="en-US" altLang="zh-TW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4</a:t>
                      </a:r>
                      <a:endParaRPr kumimoji="1" lang="en-US" altLang="zh-TW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5</a:t>
                      </a:r>
                      <a:endParaRPr kumimoji="1" lang="en-US" altLang="zh-TW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6</a:t>
                      </a:r>
                      <a:endParaRPr kumimoji="1" lang="en-US" altLang="zh-TW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7</a:t>
                      </a:r>
                      <a:endParaRPr kumimoji="1" lang="en-US" altLang="zh-TW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8</a:t>
                      </a:r>
                      <a:endParaRPr kumimoji="1" lang="en-US" altLang="zh-TW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9</a:t>
                      </a:r>
                      <a:endParaRPr kumimoji="1" lang="en-US" altLang="zh-TW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10</a:t>
                      </a:r>
                      <a:endParaRPr kumimoji="1" lang="en-US" altLang="zh-TW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11</a:t>
                      </a:r>
                      <a:endParaRPr kumimoji="1" lang="en-US" altLang="zh-TW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12</a:t>
                      </a:r>
                      <a:endParaRPr kumimoji="1" lang="en-US" altLang="zh-TW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4830" name="Group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6249142"/>
              </p:ext>
            </p:extLst>
          </p:nvPr>
        </p:nvGraphicFramePr>
        <p:xfrm>
          <a:off x="1042988" y="777478"/>
          <a:ext cx="7200900" cy="444104"/>
        </p:xfrm>
        <a:graphic>
          <a:graphicData uri="http://schemas.openxmlformats.org/drawingml/2006/table">
            <a:tbl>
              <a:tblPr/>
              <a:tblGrid>
                <a:gridCol w="600075"/>
                <a:gridCol w="600075"/>
                <a:gridCol w="600075"/>
                <a:gridCol w="600075"/>
                <a:gridCol w="600075"/>
                <a:gridCol w="600075"/>
                <a:gridCol w="600075"/>
                <a:gridCol w="600075"/>
                <a:gridCol w="600075"/>
                <a:gridCol w="600075"/>
                <a:gridCol w="600075"/>
                <a:gridCol w="600075"/>
              </a:tblGrid>
              <a:tr h="44410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3</a:t>
                      </a:r>
                      <a:endParaRPr kumimoji="1" lang="en-US" altLang="zh-TW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4</a:t>
                      </a:r>
                      <a:endParaRPr kumimoji="1" lang="en-US" altLang="zh-TW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5</a:t>
                      </a:r>
                      <a:endParaRPr kumimoji="1" lang="en-US" altLang="zh-TW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6</a:t>
                      </a:r>
                      <a:endParaRPr kumimoji="1" lang="en-US" altLang="zh-TW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7</a:t>
                      </a:r>
                      <a:endParaRPr kumimoji="1" lang="en-US" altLang="zh-TW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8</a:t>
                      </a:r>
                      <a:endParaRPr kumimoji="1" lang="en-US" altLang="zh-TW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9</a:t>
                      </a:r>
                      <a:endParaRPr kumimoji="1" lang="en-US" altLang="zh-TW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10</a:t>
                      </a:r>
                      <a:endParaRPr kumimoji="1" lang="en-US" altLang="zh-TW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11</a:t>
                      </a:r>
                      <a:endParaRPr kumimoji="1" lang="en-US" altLang="zh-TW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12</a:t>
                      </a:r>
                      <a:endParaRPr kumimoji="1" lang="en-US" altLang="zh-TW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</a:t>
                      </a:r>
                      <a:endParaRPr kumimoji="1" lang="en-US" altLang="zh-TW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2</a:t>
                      </a:r>
                      <a:endParaRPr kumimoji="1" lang="en-US" altLang="zh-TW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  <p:sp>
        <p:nvSpPr>
          <p:cNvPr id="204858" name="Text Box 58"/>
          <p:cNvSpPr txBox="1">
            <a:spLocks noChangeArrowheads="1"/>
          </p:cNvSpPr>
          <p:nvPr/>
        </p:nvSpPr>
        <p:spPr bwMode="auto">
          <a:xfrm>
            <a:off x="1481413" y="2155032"/>
            <a:ext cx="4026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ea typeface="SimHei" pitchFamily="49" charset="-122"/>
              </a:rPr>
              <a:t>14</a:t>
            </a:r>
          </a:p>
        </p:txBody>
      </p:sp>
      <p:sp>
        <p:nvSpPr>
          <p:cNvPr id="204859" name="Text Box 59"/>
          <p:cNvSpPr txBox="1">
            <a:spLocks noChangeArrowheads="1"/>
          </p:cNvSpPr>
          <p:nvPr/>
        </p:nvSpPr>
        <p:spPr bwMode="auto">
          <a:xfrm>
            <a:off x="5113004" y="2150269"/>
            <a:ext cx="69281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ea typeface="SimHei" pitchFamily="49" charset="-122"/>
              </a:rPr>
              <a:t>15-21</a:t>
            </a:r>
          </a:p>
        </p:txBody>
      </p:sp>
      <p:sp>
        <p:nvSpPr>
          <p:cNvPr id="204860" name="Text Box 60"/>
          <p:cNvSpPr txBox="1">
            <a:spLocks noChangeArrowheads="1"/>
          </p:cNvSpPr>
          <p:nvPr/>
        </p:nvSpPr>
        <p:spPr bwMode="auto">
          <a:xfrm>
            <a:off x="250825" y="844154"/>
            <a:ext cx="69762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000">
                <a:ea typeface="SimHei" pitchFamily="49" charset="-122"/>
              </a:rPr>
              <a:t>陽曆</a:t>
            </a:r>
          </a:p>
        </p:txBody>
      </p:sp>
      <p:sp>
        <p:nvSpPr>
          <p:cNvPr id="204861" name="Text Box 61"/>
          <p:cNvSpPr txBox="1">
            <a:spLocks noChangeArrowheads="1"/>
          </p:cNvSpPr>
          <p:nvPr/>
        </p:nvSpPr>
        <p:spPr bwMode="auto">
          <a:xfrm>
            <a:off x="250825" y="1275160"/>
            <a:ext cx="95410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000">
                <a:ea typeface="SimHei" pitchFamily="49" charset="-122"/>
              </a:rPr>
              <a:t>猶太</a:t>
            </a:r>
          </a:p>
          <a:p>
            <a:r>
              <a:rPr lang="zh-TW" altLang="en-US" sz="2000">
                <a:ea typeface="SimHei" pitchFamily="49" charset="-122"/>
              </a:rPr>
              <a:t>宗教曆</a:t>
            </a:r>
          </a:p>
        </p:txBody>
      </p:sp>
      <p:sp>
        <p:nvSpPr>
          <p:cNvPr id="204862" name="Line 62"/>
          <p:cNvSpPr>
            <a:spLocks noChangeShapeType="1"/>
          </p:cNvSpPr>
          <p:nvPr/>
        </p:nvSpPr>
        <p:spPr bwMode="auto">
          <a:xfrm flipV="1">
            <a:off x="1692275" y="1762125"/>
            <a:ext cx="0" cy="3774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204863" name="Line 63"/>
          <p:cNvSpPr>
            <a:spLocks noChangeShapeType="1"/>
          </p:cNvSpPr>
          <p:nvPr/>
        </p:nvSpPr>
        <p:spPr bwMode="auto">
          <a:xfrm flipV="1">
            <a:off x="2700338" y="1762126"/>
            <a:ext cx="0" cy="59412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204864" name="Line 64"/>
          <p:cNvSpPr>
            <a:spLocks noChangeShapeType="1"/>
          </p:cNvSpPr>
          <p:nvPr/>
        </p:nvSpPr>
        <p:spPr bwMode="auto">
          <a:xfrm flipV="1">
            <a:off x="5292725" y="1762125"/>
            <a:ext cx="0" cy="3774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204865" name="Text Box 65"/>
          <p:cNvSpPr txBox="1">
            <a:spLocks noChangeArrowheads="1"/>
          </p:cNvSpPr>
          <p:nvPr/>
        </p:nvSpPr>
        <p:spPr bwMode="auto">
          <a:xfrm>
            <a:off x="731838" y="217885"/>
            <a:ext cx="20313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400">
                <a:ea typeface="SimHei" pitchFamily="49" charset="-122"/>
              </a:rPr>
              <a:t>耶和華的節期</a:t>
            </a:r>
          </a:p>
        </p:txBody>
      </p:sp>
      <p:sp>
        <p:nvSpPr>
          <p:cNvPr id="204866" name="Line 66"/>
          <p:cNvSpPr>
            <a:spLocks noChangeShapeType="1"/>
          </p:cNvSpPr>
          <p:nvPr/>
        </p:nvSpPr>
        <p:spPr bwMode="auto">
          <a:xfrm flipV="1">
            <a:off x="5045075" y="1768079"/>
            <a:ext cx="0" cy="24050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204867" name="Line 67"/>
          <p:cNvSpPr>
            <a:spLocks noChangeShapeType="1"/>
          </p:cNvSpPr>
          <p:nvPr/>
        </p:nvSpPr>
        <p:spPr bwMode="auto">
          <a:xfrm flipH="1">
            <a:off x="4186239" y="2007394"/>
            <a:ext cx="858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204868" name="Line 68"/>
          <p:cNvSpPr>
            <a:spLocks noChangeShapeType="1"/>
          </p:cNvSpPr>
          <p:nvPr/>
        </p:nvSpPr>
        <p:spPr bwMode="auto">
          <a:xfrm>
            <a:off x="4181475" y="2007394"/>
            <a:ext cx="0" cy="133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204869" name="Text Box 69"/>
          <p:cNvSpPr txBox="1">
            <a:spLocks noChangeArrowheads="1"/>
          </p:cNvSpPr>
          <p:nvPr/>
        </p:nvSpPr>
        <p:spPr bwMode="auto">
          <a:xfrm>
            <a:off x="4016375" y="2139554"/>
            <a:ext cx="29367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dirty="0"/>
              <a:t>1</a:t>
            </a:r>
          </a:p>
        </p:txBody>
      </p:sp>
      <p:sp>
        <p:nvSpPr>
          <p:cNvPr id="204870" name="Text Box 70"/>
          <p:cNvSpPr txBox="1">
            <a:spLocks noChangeArrowheads="1"/>
          </p:cNvSpPr>
          <p:nvPr/>
        </p:nvSpPr>
        <p:spPr bwMode="auto">
          <a:xfrm>
            <a:off x="1811004" y="2151460"/>
            <a:ext cx="69281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ea typeface="SimHei" pitchFamily="49" charset="-122"/>
              </a:rPr>
              <a:t>15-21</a:t>
            </a:r>
          </a:p>
        </p:txBody>
      </p:sp>
      <p:sp>
        <p:nvSpPr>
          <p:cNvPr id="204871" name="Line 71"/>
          <p:cNvSpPr>
            <a:spLocks noChangeShapeType="1"/>
          </p:cNvSpPr>
          <p:nvPr/>
        </p:nvSpPr>
        <p:spPr bwMode="auto">
          <a:xfrm flipV="1">
            <a:off x="1770063" y="1762126"/>
            <a:ext cx="0" cy="24050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204872" name="Line 72"/>
          <p:cNvSpPr>
            <a:spLocks noChangeShapeType="1"/>
          </p:cNvSpPr>
          <p:nvPr/>
        </p:nvSpPr>
        <p:spPr bwMode="auto">
          <a:xfrm>
            <a:off x="1770064" y="2003822"/>
            <a:ext cx="223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204873" name="Line 73"/>
          <p:cNvSpPr>
            <a:spLocks noChangeShapeType="1"/>
          </p:cNvSpPr>
          <p:nvPr/>
        </p:nvSpPr>
        <p:spPr bwMode="auto">
          <a:xfrm>
            <a:off x="1993900" y="2003822"/>
            <a:ext cx="0" cy="133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204874" name="Text Box 74"/>
          <p:cNvSpPr txBox="1">
            <a:spLocks noChangeArrowheads="1"/>
          </p:cNvSpPr>
          <p:nvPr/>
        </p:nvSpPr>
        <p:spPr bwMode="auto">
          <a:xfrm>
            <a:off x="4450038" y="2141935"/>
            <a:ext cx="4026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TW" dirty="0"/>
              <a:t>10</a:t>
            </a:r>
          </a:p>
        </p:txBody>
      </p:sp>
      <p:sp>
        <p:nvSpPr>
          <p:cNvPr id="204875" name="Line 75"/>
          <p:cNvSpPr>
            <a:spLocks noChangeShapeType="1"/>
          </p:cNvSpPr>
          <p:nvPr/>
        </p:nvSpPr>
        <p:spPr bwMode="auto">
          <a:xfrm flipV="1">
            <a:off x="5186363" y="1764506"/>
            <a:ext cx="0" cy="300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204876" name="Line 76"/>
          <p:cNvSpPr>
            <a:spLocks noChangeShapeType="1"/>
          </p:cNvSpPr>
          <p:nvPr/>
        </p:nvSpPr>
        <p:spPr bwMode="auto">
          <a:xfrm flipH="1" flipV="1">
            <a:off x="4654551" y="2065735"/>
            <a:ext cx="5318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204877" name="Line 77"/>
          <p:cNvSpPr>
            <a:spLocks noChangeShapeType="1"/>
          </p:cNvSpPr>
          <p:nvPr/>
        </p:nvSpPr>
        <p:spPr bwMode="auto">
          <a:xfrm flipH="1">
            <a:off x="4649788" y="2065735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204878" name="Text Box 78"/>
          <p:cNvSpPr txBox="1">
            <a:spLocks noChangeArrowheads="1"/>
          </p:cNvSpPr>
          <p:nvPr/>
        </p:nvSpPr>
        <p:spPr bwMode="auto">
          <a:xfrm>
            <a:off x="6228184" y="1792676"/>
            <a:ext cx="2808312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2000" b="1" dirty="0">
                <a:ea typeface="SimHei" pitchFamily="49" charset="-122"/>
              </a:rPr>
              <a:t>大祭司每年一次進入至聖所贖罪</a:t>
            </a:r>
          </a:p>
          <a:p>
            <a:pPr>
              <a:lnSpc>
                <a:spcPct val="120000"/>
              </a:lnSpc>
            </a:pPr>
            <a:r>
              <a:rPr lang="zh-TW" altLang="en-US" sz="2000" b="1" dirty="0">
                <a:ea typeface="SimHei" pitchFamily="49" charset="-122"/>
              </a:rPr>
              <a:t>為猶太人一年中最神聖之日</a:t>
            </a:r>
          </a:p>
          <a:p>
            <a:pPr>
              <a:lnSpc>
                <a:spcPct val="120000"/>
              </a:lnSpc>
            </a:pPr>
            <a:r>
              <a:rPr lang="zh-TW" altLang="en-US" sz="2000" b="1" dirty="0">
                <a:ea typeface="SimHei" pitchFamily="49" charset="-122"/>
              </a:rPr>
              <a:t>健康成年人須整日禁食</a:t>
            </a:r>
          </a:p>
          <a:p>
            <a:pPr>
              <a:lnSpc>
                <a:spcPct val="120000"/>
              </a:lnSpc>
            </a:pPr>
            <a:r>
              <a:rPr lang="zh-TW" altLang="en-US" sz="2000" b="1" dirty="0">
                <a:ea typeface="SimHei" pitchFamily="49" charset="-122"/>
              </a:rPr>
              <a:t>猶太人認為，這一天的悔改程度</a:t>
            </a:r>
          </a:p>
          <a:p>
            <a:pPr>
              <a:lnSpc>
                <a:spcPct val="120000"/>
              </a:lnSpc>
            </a:pPr>
            <a:r>
              <a:rPr lang="zh-TW" altLang="en-US" sz="2000" b="1" dirty="0">
                <a:ea typeface="SimHei" pitchFamily="49" charset="-122"/>
              </a:rPr>
              <a:t>將決定往後一年神的賜福程度</a:t>
            </a:r>
          </a:p>
        </p:txBody>
      </p:sp>
      <p:sp>
        <p:nvSpPr>
          <p:cNvPr id="204880" name="Text Box 80"/>
          <p:cNvSpPr txBox="1">
            <a:spLocks noChangeArrowheads="1"/>
          </p:cNvSpPr>
          <p:nvPr/>
        </p:nvSpPr>
        <p:spPr bwMode="auto">
          <a:xfrm>
            <a:off x="1471703" y="2463404"/>
            <a:ext cx="441146" cy="1015663"/>
          </a:xfrm>
          <a:prstGeom prst="rect">
            <a:avLst/>
          </a:prstGeom>
          <a:solidFill>
            <a:srgbClr val="FF9966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bg2">
                    <a:lumMod val="50000"/>
                  </a:schemeClr>
                </a:solidFill>
                <a:ea typeface="SimHei" pitchFamily="49" charset="-122"/>
              </a:rPr>
              <a:t>逾</a:t>
            </a:r>
          </a:p>
          <a:p>
            <a:pPr algn="ctr"/>
            <a:r>
              <a:rPr lang="zh-TW" altLang="en-US" sz="2000" b="1" dirty="0">
                <a:solidFill>
                  <a:schemeClr val="bg2">
                    <a:lumMod val="50000"/>
                  </a:schemeClr>
                </a:solidFill>
                <a:ea typeface="SimHei" pitchFamily="49" charset="-122"/>
              </a:rPr>
              <a:t>越</a:t>
            </a:r>
          </a:p>
          <a:p>
            <a:pPr algn="ctr"/>
            <a:r>
              <a:rPr lang="zh-TW" altLang="en-US" sz="2000" b="1" dirty="0">
                <a:solidFill>
                  <a:schemeClr val="bg2">
                    <a:lumMod val="50000"/>
                  </a:schemeClr>
                </a:solidFill>
                <a:ea typeface="SimHei" pitchFamily="49" charset="-122"/>
              </a:rPr>
              <a:t>節</a:t>
            </a:r>
          </a:p>
        </p:txBody>
      </p:sp>
      <p:sp>
        <p:nvSpPr>
          <p:cNvPr id="204881" name="Text Box 81"/>
          <p:cNvSpPr txBox="1">
            <a:spLocks noChangeArrowheads="1"/>
          </p:cNvSpPr>
          <p:nvPr/>
        </p:nvSpPr>
        <p:spPr bwMode="auto">
          <a:xfrm>
            <a:off x="2403484" y="2463403"/>
            <a:ext cx="1114408" cy="1138773"/>
          </a:xfrm>
          <a:prstGeom prst="rect">
            <a:avLst/>
          </a:prstGeom>
          <a:solidFill>
            <a:srgbClr val="FFFF66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Aft>
                <a:spcPct val="20000"/>
              </a:spcAft>
            </a:pPr>
            <a:r>
              <a:rPr lang="zh-TW" altLang="en-US" sz="2000" b="1">
                <a:solidFill>
                  <a:schemeClr val="bg2">
                    <a:lumMod val="50000"/>
                  </a:schemeClr>
                </a:solidFill>
                <a:ea typeface="SimHei" pitchFamily="49" charset="-122"/>
              </a:rPr>
              <a:t>五旬節</a:t>
            </a:r>
          </a:p>
          <a:p>
            <a:pPr algn="ctr">
              <a:spcAft>
                <a:spcPct val="20000"/>
              </a:spcAft>
            </a:pPr>
            <a:r>
              <a:rPr lang="en-CA" altLang="zh-TW" sz="2000" b="1" dirty="0">
                <a:solidFill>
                  <a:schemeClr val="bg2">
                    <a:lumMod val="50000"/>
                  </a:schemeClr>
                </a:solidFill>
                <a:ea typeface="SimHei" pitchFamily="49" charset="-122"/>
              </a:rPr>
              <a:t>(</a:t>
            </a:r>
            <a:r>
              <a:rPr lang="zh-TW" altLang="en-CA" sz="2000" b="1">
                <a:solidFill>
                  <a:schemeClr val="bg2">
                    <a:lumMod val="50000"/>
                  </a:schemeClr>
                </a:solidFill>
                <a:ea typeface="SimHei" pitchFamily="49" charset="-122"/>
              </a:rPr>
              <a:t>收割節</a:t>
            </a:r>
            <a:r>
              <a:rPr lang="en-CA" altLang="zh-TW" sz="2000" b="1" dirty="0">
                <a:solidFill>
                  <a:schemeClr val="bg2">
                    <a:lumMod val="50000"/>
                  </a:schemeClr>
                </a:solidFill>
                <a:ea typeface="SimHei" pitchFamily="49" charset="-122"/>
              </a:rPr>
              <a:t>)</a:t>
            </a:r>
          </a:p>
          <a:p>
            <a:pPr algn="ctr">
              <a:spcAft>
                <a:spcPct val="20000"/>
              </a:spcAft>
            </a:pPr>
            <a:r>
              <a:rPr lang="en-CA" altLang="zh-TW" sz="2000" b="1" dirty="0">
                <a:solidFill>
                  <a:schemeClr val="bg2">
                    <a:lumMod val="50000"/>
                  </a:schemeClr>
                </a:solidFill>
                <a:ea typeface="SimHei" pitchFamily="49" charset="-122"/>
              </a:rPr>
              <a:t>(</a:t>
            </a:r>
            <a:r>
              <a:rPr lang="zh-TW" altLang="en-CA" sz="2000" b="1">
                <a:solidFill>
                  <a:schemeClr val="bg2">
                    <a:lumMod val="50000"/>
                  </a:schemeClr>
                </a:solidFill>
                <a:ea typeface="SimHei" pitchFamily="49" charset="-122"/>
              </a:rPr>
              <a:t>七七節</a:t>
            </a:r>
            <a:r>
              <a:rPr lang="en-CA" altLang="zh-TW" sz="2000" b="1" dirty="0">
                <a:solidFill>
                  <a:schemeClr val="bg2">
                    <a:lumMod val="50000"/>
                  </a:schemeClr>
                </a:solidFill>
                <a:ea typeface="SimHei" pitchFamily="49" charset="-122"/>
              </a:rPr>
              <a:t>)</a:t>
            </a:r>
            <a:endParaRPr lang="en-US" altLang="zh-TW" sz="2000" b="1" dirty="0">
              <a:solidFill>
                <a:schemeClr val="bg2">
                  <a:lumMod val="50000"/>
                </a:schemeClr>
              </a:solidFill>
              <a:ea typeface="SimHei" pitchFamily="49" charset="-122"/>
            </a:endParaRPr>
          </a:p>
        </p:txBody>
      </p:sp>
      <p:sp>
        <p:nvSpPr>
          <p:cNvPr id="204882" name="Text Box 82"/>
          <p:cNvSpPr txBox="1">
            <a:spLocks noChangeArrowheads="1"/>
          </p:cNvSpPr>
          <p:nvPr/>
        </p:nvSpPr>
        <p:spPr bwMode="auto">
          <a:xfrm>
            <a:off x="4922846" y="2463404"/>
            <a:ext cx="1114408" cy="769441"/>
          </a:xfrm>
          <a:prstGeom prst="rect">
            <a:avLst/>
          </a:prstGeom>
          <a:solidFill>
            <a:srgbClr val="CCECFF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Aft>
                <a:spcPct val="20000"/>
              </a:spcAft>
            </a:pPr>
            <a:r>
              <a:rPr lang="zh-TW" altLang="en-US" sz="2000" b="1">
                <a:solidFill>
                  <a:schemeClr val="bg2">
                    <a:lumMod val="50000"/>
                  </a:schemeClr>
                </a:solidFill>
                <a:ea typeface="SimHei" pitchFamily="49" charset="-122"/>
              </a:rPr>
              <a:t>住棚節</a:t>
            </a:r>
          </a:p>
          <a:p>
            <a:pPr algn="ctr">
              <a:spcAft>
                <a:spcPct val="20000"/>
              </a:spcAft>
            </a:pPr>
            <a:r>
              <a:rPr lang="en-US" altLang="zh-TW" sz="2000" b="1" dirty="0">
                <a:solidFill>
                  <a:schemeClr val="bg2">
                    <a:lumMod val="50000"/>
                  </a:schemeClr>
                </a:solidFill>
                <a:ea typeface="SimHei" pitchFamily="49" charset="-122"/>
              </a:rPr>
              <a:t>(</a:t>
            </a:r>
            <a:r>
              <a:rPr lang="zh-TW" altLang="en-US" sz="2000" b="1">
                <a:solidFill>
                  <a:schemeClr val="bg2">
                    <a:lumMod val="50000"/>
                  </a:schemeClr>
                </a:solidFill>
                <a:ea typeface="SimHei" pitchFamily="49" charset="-122"/>
              </a:rPr>
              <a:t>收藏節</a:t>
            </a:r>
            <a:r>
              <a:rPr lang="en-US" altLang="zh-TW" sz="2000" b="1" dirty="0">
                <a:solidFill>
                  <a:schemeClr val="bg2">
                    <a:lumMod val="50000"/>
                  </a:schemeClr>
                </a:solidFill>
                <a:ea typeface="SimHei" pitchFamily="49" charset="-122"/>
              </a:rPr>
              <a:t>)</a:t>
            </a:r>
          </a:p>
        </p:txBody>
      </p:sp>
      <p:sp>
        <p:nvSpPr>
          <p:cNvPr id="204883" name="Text Box 83"/>
          <p:cNvSpPr txBox="1">
            <a:spLocks noChangeArrowheads="1"/>
          </p:cNvSpPr>
          <p:nvPr/>
        </p:nvSpPr>
        <p:spPr bwMode="auto">
          <a:xfrm>
            <a:off x="3956140" y="2463404"/>
            <a:ext cx="441146" cy="1015663"/>
          </a:xfrm>
          <a:prstGeom prst="rect">
            <a:avLst/>
          </a:prstGeom>
          <a:solidFill>
            <a:srgbClr val="CCFF99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2000" b="1">
                <a:solidFill>
                  <a:schemeClr val="bg2">
                    <a:lumMod val="50000"/>
                  </a:schemeClr>
                </a:solidFill>
                <a:ea typeface="SimHei" pitchFamily="49" charset="-122"/>
              </a:rPr>
              <a:t>吹</a:t>
            </a:r>
          </a:p>
          <a:p>
            <a:pPr algn="ctr"/>
            <a:r>
              <a:rPr lang="zh-TW" altLang="en-US" sz="2000" b="1">
                <a:solidFill>
                  <a:schemeClr val="bg2">
                    <a:lumMod val="50000"/>
                  </a:schemeClr>
                </a:solidFill>
                <a:ea typeface="SimHei" pitchFamily="49" charset="-122"/>
              </a:rPr>
              <a:t>角</a:t>
            </a:r>
          </a:p>
          <a:p>
            <a:pPr algn="ctr"/>
            <a:r>
              <a:rPr lang="zh-TW" altLang="en-US" sz="2000" b="1">
                <a:solidFill>
                  <a:schemeClr val="bg2">
                    <a:lumMod val="50000"/>
                  </a:schemeClr>
                </a:solidFill>
                <a:ea typeface="SimHei" pitchFamily="49" charset="-122"/>
              </a:rPr>
              <a:t>節</a:t>
            </a:r>
          </a:p>
        </p:txBody>
      </p:sp>
      <p:sp>
        <p:nvSpPr>
          <p:cNvPr id="204884" name="Text Box 84"/>
          <p:cNvSpPr txBox="1">
            <a:spLocks noChangeArrowheads="1"/>
          </p:cNvSpPr>
          <p:nvPr/>
        </p:nvSpPr>
        <p:spPr bwMode="auto">
          <a:xfrm>
            <a:off x="1935253" y="2463404"/>
            <a:ext cx="441146" cy="1015663"/>
          </a:xfrm>
          <a:prstGeom prst="rect">
            <a:avLst/>
          </a:prstGeom>
          <a:solidFill>
            <a:srgbClr val="FF9966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2000" b="1">
                <a:solidFill>
                  <a:schemeClr val="bg2">
                    <a:lumMod val="50000"/>
                  </a:schemeClr>
                </a:solidFill>
                <a:ea typeface="SimHei" pitchFamily="49" charset="-122"/>
              </a:rPr>
              <a:t>除</a:t>
            </a:r>
          </a:p>
          <a:p>
            <a:pPr algn="ctr"/>
            <a:r>
              <a:rPr lang="zh-TW" altLang="en-US" sz="2000" b="1">
                <a:solidFill>
                  <a:schemeClr val="bg2">
                    <a:lumMod val="50000"/>
                  </a:schemeClr>
                </a:solidFill>
                <a:ea typeface="SimHei" pitchFamily="49" charset="-122"/>
              </a:rPr>
              <a:t>酵</a:t>
            </a:r>
          </a:p>
          <a:p>
            <a:pPr algn="ctr"/>
            <a:r>
              <a:rPr lang="zh-TW" altLang="en-US" sz="2000" b="1">
                <a:solidFill>
                  <a:schemeClr val="bg2">
                    <a:lumMod val="50000"/>
                  </a:schemeClr>
                </a:solidFill>
                <a:ea typeface="SimHei" pitchFamily="49" charset="-122"/>
              </a:rPr>
              <a:t>節</a:t>
            </a:r>
          </a:p>
        </p:txBody>
      </p:sp>
      <p:sp>
        <p:nvSpPr>
          <p:cNvPr id="204885" name="Text Box 85"/>
          <p:cNvSpPr txBox="1">
            <a:spLocks noChangeArrowheads="1"/>
          </p:cNvSpPr>
          <p:nvPr/>
        </p:nvSpPr>
        <p:spPr bwMode="auto">
          <a:xfrm>
            <a:off x="4435565" y="2463404"/>
            <a:ext cx="441146" cy="1015663"/>
          </a:xfrm>
          <a:prstGeom prst="rect">
            <a:avLst/>
          </a:prstGeom>
          <a:solidFill>
            <a:srgbClr val="CCFF99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bg2">
                    <a:lumMod val="50000"/>
                  </a:schemeClr>
                </a:solidFill>
                <a:ea typeface="SimHei" pitchFamily="49" charset="-122"/>
              </a:rPr>
              <a:t>贖</a:t>
            </a:r>
          </a:p>
          <a:p>
            <a:pPr algn="ctr"/>
            <a:r>
              <a:rPr lang="zh-TW" altLang="en-US" sz="2000" b="1" dirty="0">
                <a:solidFill>
                  <a:schemeClr val="bg2">
                    <a:lumMod val="50000"/>
                  </a:schemeClr>
                </a:solidFill>
                <a:ea typeface="SimHei" pitchFamily="49" charset="-122"/>
              </a:rPr>
              <a:t>罪</a:t>
            </a:r>
          </a:p>
          <a:p>
            <a:pPr algn="ctr"/>
            <a:r>
              <a:rPr lang="zh-TW" altLang="en-US" sz="2000" b="1" dirty="0">
                <a:solidFill>
                  <a:schemeClr val="bg2">
                    <a:lumMod val="50000"/>
                  </a:schemeClr>
                </a:solidFill>
                <a:ea typeface="SimHei" pitchFamily="49" charset="-122"/>
              </a:rPr>
              <a:t>日</a:t>
            </a:r>
          </a:p>
        </p:txBody>
      </p:sp>
      <p:sp>
        <p:nvSpPr>
          <p:cNvPr id="204887" name="Rectangle 87"/>
          <p:cNvSpPr>
            <a:spLocks noChangeArrowheads="1"/>
          </p:cNvSpPr>
          <p:nvPr/>
        </p:nvSpPr>
        <p:spPr bwMode="auto">
          <a:xfrm>
            <a:off x="4406901" y="2445544"/>
            <a:ext cx="498475" cy="103352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" name="橢圓 1"/>
          <p:cNvSpPr/>
          <p:nvPr/>
        </p:nvSpPr>
        <p:spPr>
          <a:xfrm rot="20694763">
            <a:off x="531520" y="3179539"/>
            <a:ext cx="3840377" cy="14495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K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Holy of Holies</a:t>
            </a:r>
            <a:endParaRPr lang="zh-HK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303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87" grpId="0" animBg="1"/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5" t="17157" r="4275" b="13610"/>
          <a:stretch/>
        </p:blipFill>
        <p:spPr bwMode="auto">
          <a:xfrm>
            <a:off x="19570" y="-29212"/>
            <a:ext cx="9124430" cy="517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53293" y="54446"/>
            <a:ext cx="8856984" cy="5586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zh-HK" sz="105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dobe 繁黑體 Std B" pitchFamily="34" charset="-120"/>
              <a:ea typeface="Adobe 繁黑體 Std B" pitchFamily="34" charset="-12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HK" altLang="zh-HK" sz="2400" dirty="0" smtClean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23:26</a:t>
            </a:r>
            <a:r>
              <a:rPr lang="en-US" altLang="zh-TW" sz="2400" dirty="0" smtClean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-32</a:t>
            </a:r>
            <a:r>
              <a:rPr lang="zh-HK" altLang="zh-HK" sz="2400" dirty="0" smtClean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 </a:t>
            </a:r>
            <a:r>
              <a:rPr kumimoji="1" lang="zh-HK" altLang="zh-HK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耶和華曉諭摩西說、 </a:t>
            </a:r>
            <a:r>
              <a:rPr kumimoji="1" lang="zh-HK" altLang="zh-HK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七月初十是贖罪日</a:t>
            </a:r>
            <a:r>
              <a:rPr kumimoji="1" lang="zh-HK" altLang="zh-HK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、你們要守為聖會、並要</a:t>
            </a:r>
            <a:r>
              <a:rPr kumimoji="1" lang="zh-HK" altLang="zh-HK" sz="3600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刻苦己心</a:t>
            </a:r>
            <a:r>
              <a:rPr kumimoji="1" lang="zh-HK" altLang="zh-HK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．也要將火祭獻給耶和華。 當這日、</a:t>
            </a:r>
            <a:r>
              <a:rPr kumimoji="1" lang="zh-HK" altLang="zh-HK" sz="3600" b="1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甚麼工都不可作</a:t>
            </a:r>
            <a:r>
              <a:rPr kumimoji="1" lang="zh-HK" altLang="zh-HK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、因為是贖罪日、要</a:t>
            </a:r>
            <a:r>
              <a:rPr kumimoji="1" lang="zh-HK" altLang="zh-HK" sz="3600" b="1" i="0" u="none" strike="noStrike" cap="none" normalizeH="0" baseline="0" dirty="0" smtClean="0">
                <a:ln>
                  <a:noFill/>
                </a:ln>
                <a:solidFill>
                  <a:schemeClr val="accent5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在耶和華你們的　神面前贖罪</a:t>
            </a:r>
            <a:r>
              <a:rPr kumimoji="1" lang="zh-HK" altLang="zh-HK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。 當這日、凡不</a:t>
            </a:r>
            <a:r>
              <a:rPr kumimoji="1" lang="zh-HK" altLang="zh-HK" sz="3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刻苦己心</a:t>
            </a:r>
            <a:r>
              <a:rPr kumimoji="1" lang="zh-HK" altLang="zh-HK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的、必從民中剪除。 凡這日作甚麼工的、我必將他從民中除滅。 你們</a:t>
            </a:r>
            <a:r>
              <a:rPr lang="zh-HK" altLang="zh-HK" sz="3600" b="1" dirty="0">
                <a:solidFill>
                  <a:schemeClr val="accent2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甚麼工都不可作</a:t>
            </a:r>
            <a:r>
              <a:rPr kumimoji="1" lang="zh-HK" altLang="zh-HK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．這在你們一切的住處、作為世世代代永遠的定例。 你們要守這日為</a:t>
            </a:r>
            <a:r>
              <a:rPr kumimoji="1" lang="zh-HK" altLang="zh-HK" sz="3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聖安息日</a:t>
            </a:r>
            <a:r>
              <a:rPr kumimoji="1" lang="zh-HK" altLang="zh-HK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、並要</a:t>
            </a:r>
            <a:r>
              <a:rPr kumimoji="1" lang="zh-HK" altLang="zh-HK" sz="36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刻苦己心</a:t>
            </a:r>
            <a:r>
              <a:rPr kumimoji="1" lang="zh-HK" altLang="zh-HK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．從這月初九日晚上、到次日晚上、要守為安息日。</a:t>
            </a:r>
            <a:endParaRPr kumimoji="1" lang="en-US" altLang="zh-HK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dobe 繁黑體 Std B" pitchFamily="34" charset="-120"/>
              <a:ea typeface="Adobe 繁黑體 Std B" pitchFamily="34" charset="-12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HK" altLang="zh-HK" sz="105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dobe 繁黑體 Std B" pitchFamily="34" charset="-120"/>
                <a:ea typeface="Adobe 繁黑體 Std B" pitchFamily="34" charset="-120"/>
              </a:rPr>
              <a:t/>
            </a:r>
            <a:br>
              <a:rPr kumimoji="1" lang="zh-HK" altLang="zh-HK" sz="105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dobe 繁黑體 Std B" pitchFamily="34" charset="-120"/>
                <a:ea typeface="Adobe 繁黑體 Std B" pitchFamily="34" charset="-120"/>
              </a:rPr>
            </a:br>
            <a:endParaRPr kumimoji="1" lang="zh-HK" altLang="zh-HK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8" t="23254" r="11257" b="32311"/>
          <a:stretch/>
        </p:blipFill>
        <p:spPr bwMode="auto">
          <a:xfrm>
            <a:off x="0" y="-49613"/>
            <a:ext cx="9144000" cy="519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橢圓 2"/>
          <p:cNvSpPr/>
          <p:nvPr/>
        </p:nvSpPr>
        <p:spPr>
          <a:xfrm>
            <a:off x="1979712" y="1275606"/>
            <a:ext cx="3888432" cy="720080"/>
          </a:xfrm>
          <a:prstGeom prst="ellipse">
            <a:avLst/>
          </a:prstGeom>
          <a:noFill/>
          <a:ln w="76200">
            <a:solidFill>
              <a:srgbClr val="F33C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6" name="橢圓 5"/>
          <p:cNvSpPr/>
          <p:nvPr/>
        </p:nvSpPr>
        <p:spPr>
          <a:xfrm>
            <a:off x="2915816" y="1847878"/>
            <a:ext cx="3168352" cy="720080"/>
          </a:xfrm>
          <a:prstGeom prst="ellipse">
            <a:avLst/>
          </a:prstGeom>
          <a:noFill/>
          <a:ln w="76200">
            <a:solidFill>
              <a:srgbClr val="F33C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7" name="橢圓 6"/>
          <p:cNvSpPr/>
          <p:nvPr/>
        </p:nvSpPr>
        <p:spPr>
          <a:xfrm>
            <a:off x="19570" y="4011910"/>
            <a:ext cx="3168352" cy="720080"/>
          </a:xfrm>
          <a:prstGeom prst="ellipse">
            <a:avLst/>
          </a:prstGeom>
          <a:noFill/>
          <a:ln w="76200">
            <a:solidFill>
              <a:srgbClr val="F33C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4011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/>
          <p:cNvSpPr/>
          <p:nvPr/>
        </p:nvSpPr>
        <p:spPr>
          <a:xfrm>
            <a:off x="2555104" y="1275606"/>
            <a:ext cx="4248472" cy="144016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solidFill>
                  <a:schemeClr val="bg2"/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甚麼工也不可做</a:t>
            </a:r>
            <a:endParaRPr lang="zh-HK" altLang="en-US" sz="3200" b="1" dirty="0">
              <a:solidFill>
                <a:schemeClr val="bg2"/>
              </a:solidFill>
              <a:latin typeface="超世紀中顏楷" panose="02000000000000000000" pitchFamily="2" charset="-120"/>
              <a:ea typeface="超世紀中顏楷" panose="02000000000000000000" pitchFamily="2" charset="-120"/>
            </a:endParaRPr>
          </a:p>
        </p:txBody>
      </p:sp>
      <p:sp>
        <p:nvSpPr>
          <p:cNvPr id="4" name="副標題 2"/>
          <p:cNvSpPr txBox="1">
            <a:spLocks/>
          </p:cNvSpPr>
          <p:nvPr/>
        </p:nvSpPr>
        <p:spPr>
          <a:xfrm>
            <a:off x="323528" y="260519"/>
            <a:ext cx="6480048" cy="1314450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8872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4400" dirty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贖罪日</a:t>
            </a:r>
            <a:endParaRPr lang="zh-HK" altLang="en-US" sz="4400" dirty="0">
              <a:latin typeface="華康行楷體W5" panose="03000509000000000000" pitchFamily="65" charset="-120"/>
              <a:ea typeface="華康行楷體W5" panose="03000509000000000000" pitchFamily="65" charset="-120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4660303" y="3075806"/>
            <a:ext cx="4248472" cy="144016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solidFill>
                  <a:schemeClr val="bg2"/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刻苦己心</a:t>
            </a:r>
            <a:endParaRPr lang="zh-HK" altLang="en-US" sz="3200" b="1" dirty="0">
              <a:solidFill>
                <a:schemeClr val="bg2"/>
              </a:solidFill>
              <a:latin typeface="超世紀中顏楷" panose="02000000000000000000" pitchFamily="2" charset="-120"/>
              <a:ea typeface="超世紀中顏楷" panose="02000000000000000000" pitchFamily="2" charset="-12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251520" y="3075806"/>
            <a:ext cx="4248472" cy="144016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solidFill>
                  <a:schemeClr val="bg2"/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神面前贖罪</a:t>
            </a:r>
            <a:endParaRPr lang="zh-HK" altLang="en-US" sz="3200" b="1" dirty="0">
              <a:solidFill>
                <a:schemeClr val="bg2"/>
              </a:solidFill>
              <a:latin typeface="超世紀中顏楷" panose="02000000000000000000" pitchFamily="2" charset="-120"/>
              <a:ea typeface="超世紀中顏楷" panose="02000000000000000000" pitchFamily="2" charset="-12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2" t="25144" r="11439" b="3246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952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" y="24930"/>
            <a:ext cx="9143670" cy="511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9928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ç¦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00"/>
          <a:stretch/>
        </p:blipFill>
        <p:spPr bwMode="auto">
          <a:xfrm>
            <a:off x="2771800" y="682327"/>
            <a:ext cx="3333750" cy="294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2789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ç¸éåç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07"/>
          <a:stretch/>
        </p:blipFill>
        <p:spPr bwMode="auto">
          <a:xfrm>
            <a:off x="1403648" y="27321"/>
            <a:ext cx="5400600" cy="511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260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29" r="2292" b="17858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37573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42" r="3562" b="15735"/>
          <a:stretch/>
        </p:blipFill>
        <p:spPr bwMode="auto">
          <a:xfrm>
            <a:off x="0" y="0"/>
            <a:ext cx="9144000" cy="523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42449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5" r="2831" b="1759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05753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urvival family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840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8" y="0"/>
            <a:ext cx="910432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9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2" t="19933" r="4309" b="31436"/>
          <a:stretch/>
        </p:blipFill>
        <p:spPr bwMode="auto">
          <a:xfrm>
            <a:off x="0" y="-12104"/>
            <a:ext cx="9144000" cy="515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68573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4" y="0"/>
            <a:ext cx="911924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13320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30" r="2785" b="21955"/>
          <a:stretch/>
        </p:blipFill>
        <p:spPr bwMode="auto">
          <a:xfrm>
            <a:off x="0" y="44066"/>
            <a:ext cx="9144000" cy="5099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90799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06" r="3918" b="21295"/>
          <a:stretch/>
        </p:blipFill>
        <p:spPr bwMode="auto">
          <a:xfrm>
            <a:off x="0" y="29574"/>
            <a:ext cx="9144000" cy="511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63523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33" r="4227" b="21428"/>
          <a:stretch/>
        </p:blipFill>
        <p:spPr bwMode="auto">
          <a:xfrm>
            <a:off x="0" y="20150"/>
            <a:ext cx="9144000" cy="512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95511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" t="18048" r="3305" b="20135"/>
          <a:stretch/>
        </p:blipFill>
        <p:spPr bwMode="auto">
          <a:xfrm>
            <a:off x="0" y="7210"/>
            <a:ext cx="9144000" cy="5136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30857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27" r="2126" b="20839"/>
          <a:stretch/>
        </p:blipFill>
        <p:spPr bwMode="auto">
          <a:xfrm>
            <a:off x="0" y="24134"/>
            <a:ext cx="9144000" cy="5119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0538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2" t="17593" r="3400" b="22272"/>
          <a:stretch/>
        </p:blipFill>
        <p:spPr bwMode="auto">
          <a:xfrm>
            <a:off x="-180528" y="0"/>
            <a:ext cx="932452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90665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611560" y="3995186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solidFill>
                  <a:schemeClr val="bg2"/>
                </a:solidFill>
                <a:latin typeface="Adobe 繁黑體 Std B" pitchFamily="34" charset="-120"/>
                <a:ea typeface="Adobe 繁黑體 Std B" pitchFamily="34" charset="-120"/>
              </a:rPr>
              <a:t>生存</a:t>
            </a:r>
            <a:endParaRPr lang="zh-HK" altLang="en-US" sz="4800" b="1" dirty="0">
              <a:solidFill>
                <a:schemeClr val="bg2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3" name="向右箭號 2"/>
          <p:cNvSpPr/>
          <p:nvPr/>
        </p:nvSpPr>
        <p:spPr>
          <a:xfrm>
            <a:off x="2195736" y="4227934"/>
            <a:ext cx="129614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3727355" y="4002265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solidFill>
                  <a:schemeClr val="bg2"/>
                </a:solidFill>
                <a:latin typeface="Adobe 繁黑體 Std B" pitchFamily="34" charset="-120"/>
                <a:ea typeface="Adobe 繁黑體 Std B" pitchFamily="34" charset="-120"/>
              </a:rPr>
              <a:t>生活</a:t>
            </a:r>
            <a:endParaRPr lang="zh-HK" altLang="en-US" sz="4800" b="1" dirty="0">
              <a:solidFill>
                <a:schemeClr val="bg2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6" name="向右箭號 5"/>
          <p:cNvSpPr/>
          <p:nvPr/>
        </p:nvSpPr>
        <p:spPr>
          <a:xfrm>
            <a:off x="5292080" y="4273747"/>
            <a:ext cx="129614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6948264" y="3973001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 smtClean="0">
                <a:solidFill>
                  <a:schemeClr val="bg2"/>
                </a:solidFill>
                <a:latin typeface="Adobe 繁黑體 Std B" pitchFamily="34" charset="-120"/>
                <a:ea typeface="Adobe 繁黑體 Std B" pitchFamily="34" charset="-120"/>
              </a:rPr>
              <a:t>人生</a:t>
            </a:r>
            <a:endParaRPr lang="zh-HK" altLang="en-US" sz="4800" b="1" dirty="0">
              <a:solidFill>
                <a:schemeClr val="bg2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3" t="24484" r="12647" b="32312"/>
          <a:stretch/>
        </p:blipFill>
        <p:spPr bwMode="auto">
          <a:xfrm>
            <a:off x="-15000" y="31964"/>
            <a:ext cx="9159000" cy="5111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20352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5" t="17157" r="4275" b="13610"/>
          <a:stretch/>
        </p:blipFill>
        <p:spPr bwMode="auto">
          <a:xfrm>
            <a:off x="19570" y="-29212"/>
            <a:ext cx="9124430" cy="517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53293" y="502735"/>
            <a:ext cx="8856984" cy="4108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新細明體" pitchFamily="18" charset="-12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zh-HK" sz="105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dobe 繁黑體 Std B" pitchFamily="34" charset="-120"/>
              <a:ea typeface="Adobe 繁黑體 Std B" pitchFamily="34" charset="-12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HK" altLang="zh-HK" sz="2400" dirty="0" smtClean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23:26</a:t>
            </a:r>
            <a:r>
              <a:rPr lang="en-US" altLang="zh-TW" sz="2400" dirty="0" smtClean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-32</a:t>
            </a:r>
            <a:r>
              <a:rPr lang="zh-HK" altLang="zh-HK" sz="2400" dirty="0" smtClean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 </a:t>
            </a:r>
            <a:r>
              <a:rPr kumimoji="1" lang="zh-HK" altLang="zh-HK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耶和華曉諭摩西說、</a:t>
            </a:r>
            <a:r>
              <a:rPr lang="zh-HK" altLang="zh-HK" sz="2400" dirty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 七月初十是贖罪日、你們要守為聖會、並要刻苦己心．也要將火祭獻給耶和華。 當這日、甚麼工都不可作、因為是贖罪日、要在耶和華你們的　神面前贖罪。 當這日、凡不刻苦己心的、必從民中剪除。 凡這日作甚麼工的、我必將他從民中除滅。 你們甚麼工都不可作．這在你們一切的住處、作為世世代代永遠的定例。 你們要守這日</a:t>
            </a:r>
            <a:r>
              <a:rPr lang="zh-HK" altLang="zh-HK" sz="2400" dirty="0" smtClean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為</a:t>
            </a:r>
            <a:endParaRPr lang="en-US" altLang="zh-HK" sz="2400" dirty="0" smtClean="0">
              <a:solidFill>
                <a:schemeClr val="bg1"/>
              </a:solidFill>
              <a:latin typeface="Adobe 繁黑體 Std B" pitchFamily="34" charset="-120"/>
              <a:ea typeface="Adobe 繁黑體 Std B" pitchFamily="34" charset="-12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HK" altLang="zh-HK" sz="4800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聖安息日</a:t>
            </a:r>
            <a:r>
              <a:rPr lang="en-US" altLang="zh-HK" sz="4800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(Sabbath of Sabbaths)</a:t>
            </a:r>
            <a:r>
              <a:rPr lang="zh-HK" altLang="zh-HK" sz="2400" dirty="0" smtClean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、</a:t>
            </a:r>
            <a:r>
              <a:rPr lang="zh-HK" altLang="zh-HK" sz="2400" dirty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  <a:cs typeface="Times New Roman" pitchFamily="18" charset="0"/>
              </a:rPr>
              <a:t>並要刻苦己心．從這月初九日晚上、到次日晚上、要守為安息日。</a:t>
            </a:r>
            <a:endParaRPr lang="en-US" altLang="zh-HK" sz="2400" dirty="0">
              <a:solidFill>
                <a:schemeClr val="bg1"/>
              </a:solidFill>
              <a:latin typeface="Adobe 繁黑體 Std B" pitchFamily="34" charset="-120"/>
              <a:ea typeface="Adobe 繁黑體 Std B" pitchFamily="34" charset="-12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HK" altLang="zh-HK" sz="105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dobe 繁黑體 Std B" pitchFamily="34" charset="-120"/>
                <a:ea typeface="Adobe 繁黑體 Std B" pitchFamily="34" charset="-120"/>
              </a:rPr>
              <a:t/>
            </a:r>
            <a:br>
              <a:rPr kumimoji="1" lang="zh-HK" altLang="zh-HK" sz="105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dobe 繁黑體 Std B" pitchFamily="34" charset="-120"/>
                <a:ea typeface="Adobe 繁黑體 Std B" pitchFamily="34" charset="-120"/>
              </a:rPr>
            </a:br>
            <a:endParaRPr kumimoji="1" lang="zh-HK" altLang="zh-HK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9" t="24297" r="10348" b="37569"/>
          <a:stretch/>
        </p:blipFill>
        <p:spPr bwMode="auto">
          <a:xfrm>
            <a:off x="0" y="-29212"/>
            <a:ext cx="9144000" cy="517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457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35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/>
          <p:cNvSpPr/>
          <p:nvPr/>
        </p:nvSpPr>
        <p:spPr>
          <a:xfrm>
            <a:off x="2555104" y="1275606"/>
            <a:ext cx="4248472" cy="144016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solidFill>
                  <a:schemeClr val="bg2"/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吹角節</a:t>
            </a:r>
            <a:endParaRPr lang="en-US" altLang="zh-TW" sz="3200" b="1" dirty="0" smtClean="0">
              <a:solidFill>
                <a:schemeClr val="bg2"/>
              </a:solidFill>
              <a:latin typeface="超世紀中顏楷" panose="02000000000000000000" pitchFamily="2" charset="-120"/>
              <a:ea typeface="超世紀中顏楷" panose="02000000000000000000" pitchFamily="2" charset="-120"/>
            </a:endParaRPr>
          </a:p>
          <a:p>
            <a:pPr algn="ctr"/>
            <a:r>
              <a:rPr lang="en-US" altLang="zh-TW" sz="3200" b="1" dirty="0" smtClean="0">
                <a:solidFill>
                  <a:schemeClr val="bg2"/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(</a:t>
            </a:r>
            <a:r>
              <a:rPr lang="zh-TW" altLang="en-US" sz="3200" b="1" dirty="0" smtClean="0">
                <a:solidFill>
                  <a:schemeClr val="bg2"/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享受上主的話語</a:t>
            </a:r>
            <a:r>
              <a:rPr lang="en-US" altLang="zh-TW" sz="3200" b="1" dirty="0" smtClean="0">
                <a:solidFill>
                  <a:schemeClr val="bg2"/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)</a:t>
            </a:r>
            <a:endParaRPr lang="zh-HK" altLang="en-US" sz="3200" b="1" dirty="0">
              <a:solidFill>
                <a:schemeClr val="bg2"/>
              </a:solidFill>
              <a:latin typeface="超世紀中顏楷" panose="02000000000000000000" pitchFamily="2" charset="-120"/>
              <a:ea typeface="超世紀中顏楷" panose="02000000000000000000" pitchFamily="2" charset="-120"/>
            </a:endParaRPr>
          </a:p>
        </p:txBody>
      </p:sp>
      <p:sp>
        <p:nvSpPr>
          <p:cNvPr id="4" name="副標題 2"/>
          <p:cNvSpPr txBox="1">
            <a:spLocks/>
          </p:cNvSpPr>
          <p:nvPr/>
        </p:nvSpPr>
        <p:spPr>
          <a:xfrm>
            <a:off x="323528" y="260519"/>
            <a:ext cx="6480048" cy="1314450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8872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4400" dirty="0" smtClean="0">
                <a:latin typeface="華康行楷體W5" panose="03000509000000000000" pitchFamily="65" charset="-120"/>
                <a:ea typeface="華康行楷體W5" panose="03000509000000000000" pitchFamily="65" charset="-120"/>
              </a:rPr>
              <a:t>新的異象、新的方向</a:t>
            </a:r>
            <a:endParaRPr lang="zh-HK" altLang="en-US" sz="4400" dirty="0">
              <a:latin typeface="華康行楷體W5" panose="03000509000000000000" pitchFamily="65" charset="-120"/>
              <a:ea typeface="華康行楷體W5" panose="03000509000000000000" pitchFamily="65" charset="-120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4660303" y="3075806"/>
            <a:ext cx="4248472" cy="144016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>
                <a:solidFill>
                  <a:schemeClr val="bg2"/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住棚</a:t>
            </a:r>
            <a:r>
              <a:rPr lang="zh-TW" altLang="en-US" sz="3200" b="1" dirty="0" smtClean="0">
                <a:solidFill>
                  <a:schemeClr val="bg2"/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節</a:t>
            </a:r>
            <a:endParaRPr lang="en-US" altLang="zh-TW" sz="3200" b="1" dirty="0" smtClean="0">
              <a:solidFill>
                <a:schemeClr val="bg2"/>
              </a:solidFill>
              <a:latin typeface="超世紀中顏楷" panose="02000000000000000000" pitchFamily="2" charset="-120"/>
              <a:ea typeface="超世紀中顏楷" panose="02000000000000000000" pitchFamily="2" charset="-120"/>
            </a:endParaRPr>
          </a:p>
          <a:p>
            <a:pPr algn="ctr"/>
            <a:r>
              <a:rPr lang="en-US" altLang="zh-TW" sz="3200" b="1" dirty="0" smtClean="0">
                <a:solidFill>
                  <a:schemeClr val="bg2"/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(</a:t>
            </a:r>
            <a:r>
              <a:rPr lang="zh-TW" altLang="en-US" sz="3200" b="1" dirty="0" smtClean="0">
                <a:solidFill>
                  <a:schemeClr val="bg2"/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享受上主的同在</a:t>
            </a:r>
            <a:r>
              <a:rPr lang="en-US" altLang="zh-TW" sz="3200" b="1" dirty="0" smtClean="0">
                <a:solidFill>
                  <a:schemeClr val="bg2"/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)</a:t>
            </a:r>
            <a:endParaRPr lang="zh-HK" altLang="en-US" sz="3200" b="1" dirty="0">
              <a:solidFill>
                <a:schemeClr val="bg2"/>
              </a:solidFill>
              <a:latin typeface="超世紀中顏楷" panose="02000000000000000000" pitchFamily="2" charset="-120"/>
              <a:ea typeface="超世紀中顏楷" panose="02000000000000000000" pitchFamily="2" charset="-120"/>
            </a:endParaRPr>
          </a:p>
        </p:txBody>
      </p:sp>
      <p:sp>
        <p:nvSpPr>
          <p:cNvPr id="6" name="圓角矩形 5"/>
          <p:cNvSpPr/>
          <p:nvPr/>
        </p:nvSpPr>
        <p:spPr>
          <a:xfrm>
            <a:off x="251520" y="3075806"/>
            <a:ext cx="4248472" cy="144016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b="1" dirty="0" smtClean="0">
                <a:solidFill>
                  <a:schemeClr val="bg2"/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贖罪日</a:t>
            </a:r>
            <a:endParaRPr lang="en-US" altLang="zh-TW" sz="3200" b="1" dirty="0" smtClean="0">
              <a:solidFill>
                <a:schemeClr val="bg2"/>
              </a:solidFill>
              <a:latin typeface="超世紀中顏楷" panose="02000000000000000000" pitchFamily="2" charset="-120"/>
              <a:ea typeface="超世紀中顏楷" panose="02000000000000000000" pitchFamily="2" charset="-120"/>
            </a:endParaRPr>
          </a:p>
          <a:p>
            <a:pPr algn="ctr"/>
            <a:r>
              <a:rPr lang="en-US" altLang="zh-TW" sz="3200" b="1" dirty="0" smtClean="0">
                <a:solidFill>
                  <a:schemeClr val="bg2"/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(</a:t>
            </a:r>
            <a:r>
              <a:rPr lang="zh-TW" altLang="en-US" sz="3200" b="1" dirty="0" smtClean="0">
                <a:solidFill>
                  <a:schemeClr val="bg2"/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享受上主的安息</a:t>
            </a:r>
            <a:r>
              <a:rPr lang="en-US" altLang="zh-TW" sz="3200" b="1" dirty="0" smtClean="0">
                <a:solidFill>
                  <a:schemeClr val="bg2"/>
                </a:solidFill>
                <a:latin typeface="超世紀中顏楷" panose="02000000000000000000" pitchFamily="2" charset="-120"/>
                <a:ea typeface="超世紀中顏楷" panose="02000000000000000000" pitchFamily="2" charset="-120"/>
              </a:rPr>
              <a:t>)</a:t>
            </a:r>
            <a:endParaRPr lang="zh-HK" altLang="en-US" sz="3200" b="1" dirty="0">
              <a:solidFill>
                <a:schemeClr val="bg2"/>
              </a:solidFill>
              <a:latin typeface="超世紀中顏楷" panose="02000000000000000000" pitchFamily="2" charset="-120"/>
              <a:ea typeface="超世紀中顏楷" panose="02000000000000000000" pitchFamily="2" charset="-12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8" t="21172" r="8731" b="30198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395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2546"/>
            <a:ext cx="9144000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997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" t="30200" r="41946" b="19512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028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hanah tovah 2018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0" y="3566"/>
            <a:ext cx="9114600" cy="513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23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ç¸éåç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" y="13396"/>
            <a:ext cx="9135593" cy="5130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00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hanah tovah 2018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0" y="3566"/>
            <a:ext cx="9114600" cy="513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97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ä¸­åçç¯æçåçæå°çµæ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3" name="AutoShape 4" descr="è¶åè¯çä¸åç¯æ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sp>
        <p:nvSpPr>
          <p:cNvPr id="4" name="AutoShape 6" descr="è¶åè¯çä¸åç¯æ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HK" altLang="en-US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8" t="15099" r="11048" b="18791"/>
          <a:stretch/>
        </p:blipFill>
        <p:spPr bwMode="auto">
          <a:xfrm>
            <a:off x="-32512" y="35189"/>
            <a:ext cx="9144000" cy="513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圓角矩形 5"/>
          <p:cNvSpPr/>
          <p:nvPr/>
        </p:nvSpPr>
        <p:spPr>
          <a:xfrm>
            <a:off x="975600" y="843557"/>
            <a:ext cx="3563888" cy="4176465"/>
          </a:xfrm>
          <a:prstGeom prst="roundRect">
            <a:avLst/>
          </a:prstGeom>
          <a:noFill/>
          <a:ln w="57150">
            <a:solidFill>
              <a:srgbClr val="F33C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noFill/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5436096" y="843557"/>
            <a:ext cx="2880320" cy="4176466"/>
          </a:xfrm>
          <a:prstGeom prst="roundRect">
            <a:avLst/>
          </a:prstGeom>
          <a:noFill/>
          <a:ln w="57150">
            <a:solidFill>
              <a:srgbClr val="F33C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6393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3762" name="Group 9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4739666"/>
              </p:ext>
            </p:extLst>
          </p:nvPr>
        </p:nvGraphicFramePr>
        <p:xfrm>
          <a:off x="1403350" y="1318022"/>
          <a:ext cx="7200900" cy="444104"/>
        </p:xfrm>
        <a:graphic>
          <a:graphicData uri="http://schemas.openxmlformats.org/drawingml/2006/table">
            <a:tbl>
              <a:tblPr/>
              <a:tblGrid>
                <a:gridCol w="600075"/>
                <a:gridCol w="600075"/>
                <a:gridCol w="600075"/>
                <a:gridCol w="600075"/>
                <a:gridCol w="600075"/>
                <a:gridCol w="600075"/>
                <a:gridCol w="600075"/>
                <a:gridCol w="600075"/>
                <a:gridCol w="600075"/>
                <a:gridCol w="600075"/>
                <a:gridCol w="600075"/>
                <a:gridCol w="600075"/>
              </a:tblGrid>
              <a:tr h="44410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</a:t>
                      </a:r>
                      <a:endParaRPr kumimoji="1" lang="en-US" altLang="zh-TW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2</a:t>
                      </a:r>
                      <a:endParaRPr kumimoji="1" lang="en-US" altLang="zh-TW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3</a:t>
                      </a:r>
                      <a:endParaRPr kumimoji="1" lang="en-US" altLang="zh-TW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4</a:t>
                      </a:r>
                      <a:endParaRPr kumimoji="1" lang="en-US" altLang="zh-TW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5</a:t>
                      </a:r>
                      <a:endParaRPr kumimoji="1" lang="en-US" altLang="zh-TW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6</a:t>
                      </a:r>
                      <a:endParaRPr kumimoji="1" lang="en-US" altLang="zh-TW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7</a:t>
                      </a:r>
                      <a:endParaRPr kumimoji="1" lang="en-US" altLang="zh-TW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8</a:t>
                      </a:r>
                      <a:endParaRPr kumimoji="1" lang="en-US" altLang="zh-TW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9</a:t>
                      </a:r>
                      <a:endParaRPr kumimoji="1" lang="en-US" altLang="zh-TW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10</a:t>
                      </a:r>
                      <a:endParaRPr kumimoji="1" lang="en-US" altLang="zh-TW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11</a:t>
                      </a:r>
                      <a:endParaRPr kumimoji="1" lang="en-US" altLang="zh-TW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12</a:t>
                      </a:r>
                      <a:endParaRPr kumimoji="1" lang="en-US" altLang="zh-TW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3773" name="Group 10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9046018"/>
              </p:ext>
            </p:extLst>
          </p:nvPr>
        </p:nvGraphicFramePr>
        <p:xfrm>
          <a:off x="1042988" y="777478"/>
          <a:ext cx="7200900" cy="444104"/>
        </p:xfrm>
        <a:graphic>
          <a:graphicData uri="http://schemas.openxmlformats.org/drawingml/2006/table">
            <a:tbl>
              <a:tblPr/>
              <a:tblGrid>
                <a:gridCol w="600075"/>
                <a:gridCol w="600075"/>
                <a:gridCol w="600075"/>
                <a:gridCol w="600075"/>
                <a:gridCol w="600075"/>
                <a:gridCol w="600075"/>
                <a:gridCol w="600075"/>
                <a:gridCol w="600075"/>
                <a:gridCol w="600075"/>
                <a:gridCol w="600075"/>
                <a:gridCol w="600075"/>
                <a:gridCol w="600075"/>
              </a:tblGrid>
              <a:tr h="44410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3</a:t>
                      </a:r>
                      <a:endParaRPr kumimoji="1" lang="en-US" altLang="zh-TW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4</a:t>
                      </a:r>
                      <a:endParaRPr kumimoji="1" lang="en-US" altLang="zh-TW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5</a:t>
                      </a:r>
                      <a:endParaRPr kumimoji="1" lang="en-US" altLang="zh-TW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6</a:t>
                      </a:r>
                      <a:endParaRPr kumimoji="1" lang="en-US" altLang="zh-TW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7</a:t>
                      </a:r>
                      <a:endParaRPr kumimoji="1" lang="en-US" altLang="zh-TW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8</a:t>
                      </a:r>
                      <a:endParaRPr kumimoji="1" lang="en-US" altLang="zh-TW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9</a:t>
                      </a:r>
                      <a:endParaRPr kumimoji="1" lang="en-US" altLang="zh-TW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10</a:t>
                      </a:r>
                      <a:endParaRPr kumimoji="1" lang="en-US" altLang="zh-TW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11</a:t>
                      </a:r>
                      <a:endParaRPr kumimoji="1" lang="en-US" altLang="zh-TW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12</a:t>
                      </a:r>
                      <a:endParaRPr kumimoji="1" lang="en-US" altLang="zh-TW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1</a:t>
                      </a:r>
                      <a:endParaRPr kumimoji="1" lang="en-US" altLang="zh-TW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1pPr>
                      <a:lvl2pPr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2pPr>
                      <a:lvl3pPr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3pPr>
                      <a:lvl4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4pPr>
                      <a:lvl5pPr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新細明體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CA" altLang="zh-TW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charset="0"/>
                          <a:ea typeface="新細明體" charset="-120"/>
                        </a:rPr>
                        <a:t>2</a:t>
                      </a:r>
                      <a:endParaRPr kumimoji="1" lang="en-US" altLang="zh-TW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新細明體" charset="-120"/>
                      </a:endParaRPr>
                    </a:p>
                  </a:txBody>
                  <a:tcPr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  <p:sp>
        <p:nvSpPr>
          <p:cNvPr id="113724" name="Text Box 60"/>
          <p:cNvSpPr txBox="1">
            <a:spLocks noChangeArrowheads="1"/>
          </p:cNvSpPr>
          <p:nvPr/>
        </p:nvSpPr>
        <p:spPr bwMode="auto">
          <a:xfrm>
            <a:off x="1481413" y="2155032"/>
            <a:ext cx="4026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TW" b="1" dirty="0">
                <a:ea typeface="SimHei" pitchFamily="49" charset="-122"/>
              </a:rPr>
              <a:t>14</a:t>
            </a:r>
          </a:p>
        </p:txBody>
      </p:sp>
      <p:sp>
        <p:nvSpPr>
          <p:cNvPr id="113725" name="Text Box 61"/>
          <p:cNvSpPr txBox="1">
            <a:spLocks noChangeArrowheads="1"/>
          </p:cNvSpPr>
          <p:nvPr/>
        </p:nvSpPr>
        <p:spPr bwMode="auto">
          <a:xfrm>
            <a:off x="5113004" y="2150269"/>
            <a:ext cx="69281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TW" b="1" dirty="0">
                <a:ea typeface="SimHei" pitchFamily="49" charset="-122"/>
              </a:rPr>
              <a:t>15-21</a:t>
            </a:r>
          </a:p>
        </p:txBody>
      </p:sp>
      <p:sp>
        <p:nvSpPr>
          <p:cNvPr id="113726" name="Text Box 62"/>
          <p:cNvSpPr txBox="1">
            <a:spLocks noChangeArrowheads="1"/>
          </p:cNvSpPr>
          <p:nvPr/>
        </p:nvSpPr>
        <p:spPr bwMode="auto">
          <a:xfrm>
            <a:off x="250825" y="844154"/>
            <a:ext cx="69762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000">
                <a:ea typeface="SimHei" pitchFamily="49" charset="-122"/>
              </a:rPr>
              <a:t>陽曆</a:t>
            </a:r>
          </a:p>
        </p:txBody>
      </p:sp>
      <p:sp>
        <p:nvSpPr>
          <p:cNvPr id="113727" name="Text Box 63"/>
          <p:cNvSpPr txBox="1">
            <a:spLocks noChangeArrowheads="1"/>
          </p:cNvSpPr>
          <p:nvPr/>
        </p:nvSpPr>
        <p:spPr bwMode="auto">
          <a:xfrm>
            <a:off x="250825" y="1275160"/>
            <a:ext cx="95410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000">
                <a:ea typeface="SimHei" pitchFamily="49" charset="-122"/>
              </a:rPr>
              <a:t>猶太</a:t>
            </a:r>
          </a:p>
          <a:p>
            <a:r>
              <a:rPr lang="zh-TW" altLang="en-US" sz="2000">
                <a:ea typeface="SimHei" pitchFamily="49" charset="-122"/>
              </a:rPr>
              <a:t>宗教曆</a:t>
            </a:r>
          </a:p>
        </p:txBody>
      </p:sp>
      <p:sp>
        <p:nvSpPr>
          <p:cNvPr id="113728" name="Line 64"/>
          <p:cNvSpPr>
            <a:spLocks noChangeShapeType="1"/>
          </p:cNvSpPr>
          <p:nvPr/>
        </p:nvSpPr>
        <p:spPr bwMode="auto">
          <a:xfrm flipV="1">
            <a:off x="1692275" y="1762125"/>
            <a:ext cx="0" cy="3774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113729" name="Line 65"/>
          <p:cNvSpPr>
            <a:spLocks noChangeShapeType="1"/>
          </p:cNvSpPr>
          <p:nvPr/>
        </p:nvSpPr>
        <p:spPr bwMode="auto">
          <a:xfrm flipV="1">
            <a:off x="2700338" y="1762126"/>
            <a:ext cx="0" cy="59412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113730" name="Line 66"/>
          <p:cNvSpPr>
            <a:spLocks noChangeShapeType="1"/>
          </p:cNvSpPr>
          <p:nvPr/>
        </p:nvSpPr>
        <p:spPr bwMode="auto">
          <a:xfrm flipV="1">
            <a:off x="5292725" y="1762125"/>
            <a:ext cx="0" cy="3774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113737" name="Text Box 73"/>
          <p:cNvSpPr txBox="1">
            <a:spLocks noChangeArrowheads="1"/>
          </p:cNvSpPr>
          <p:nvPr/>
        </p:nvSpPr>
        <p:spPr bwMode="auto">
          <a:xfrm>
            <a:off x="731838" y="217885"/>
            <a:ext cx="20313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TW" altLang="en-US" sz="2400">
                <a:ea typeface="SimHei" pitchFamily="49" charset="-122"/>
              </a:rPr>
              <a:t>耶和華的節期</a:t>
            </a:r>
          </a:p>
        </p:txBody>
      </p:sp>
      <p:sp>
        <p:nvSpPr>
          <p:cNvPr id="113743" name="Line 79"/>
          <p:cNvSpPr>
            <a:spLocks noChangeShapeType="1"/>
          </p:cNvSpPr>
          <p:nvPr/>
        </p:nvSpPr>
        <p:spPr bwMode="auto">
          <a:xfrm flipV="1">
            <a:off x="5045075" y="1768079"/>
            <a:ext cx="0" cy="24050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113744" name="Line 80"/>
          <p:cNvSpPr>
            <a:spLocks noChangeShapeType="1"/>
          </p:cNvSpPr>
          <p:nvPr/>
        </p:nvSpPr>
        <p:spPr bwMode="auto">
          <a:xfrm flipH="1">
            <a:off x="4186239" y="2007394"/>
            <a:ext cx="858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113745" name="Line 81"/>
          <p:cNvSpPr>
            <a:spLocks noChangeShapeType="1"/>
          </p:cNvSpPr>
          <p:nvPr/>
        </p:nvSpPr>
        <p:spPr bwMode="auto">
          <a:xfrm>
            <a:off x="4181475" y="2007394"/>
            <a:ext cx="0" cy="133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113746" name="Text Box 82"/>
          <p:cNvSpPr txBox="1">
            <a:spLocks noChangeArrowheads="1"/>
          </p:cNvSpPr>
          <p:nvPr/>
        </p:nvSpPr>
        <p:spPr bwMode="auto">
          <a:xfrm>
            <a:off x="4016375" y="2139554"/>
            <a:ext cx="29367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TW" b="1" dirty="0"/>
              <a:t>1</a:t>
            </a:r>
          </a:p>
        </p:txBody>
      </p:sp>
      <p:sp>
        <p:nvSpPr>
          <p:cNvPr id="113750" name="Text Box 86"/>
          <p:cNvSpPr txBox="1">
            <a:spLocks noChangeArrowheads="1"/>
          </p:cNvSpPr>
          <p:nvPr/>
        </p:nvSpPr>
        <p:spPr bwMode="auto">
          <a:xfrm>
            <a:off x="1811004" y="2151460"/>
            <a:ext cx="69281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TW" b="1" dirty="0">
                <a:ea typeface="SimHei" pitchFamily="49" charset="-122"/>
              </a:rPr>
              <a:t>15-21</a:t>
            </a:r>
          </a:p>
        </p:txBody>
      </p:sp>
      <p:sp>
        <p:nvSpPr>
          <p:cNvPr id="113751" name="Line 87"/>
          <p:cNvSpPr>
            <a:spLocks noChangeShapeType="1"/>
          </p:cNvSpPr>
          <p:nvPr/>
        </p:nvSpPr>
        <p:spPr bwMode="auto">
          <a:xfrm flipV="1">
            <a:off x="1770063" y="1762126"/>
            <a:ext cx="0" cy="24050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113752" name="Line 88"/>
          <p:cNvSpPr>
            <a:spLocks noChangeShapeType="1"/>
          </p:cNvSpPr>
          <p:nvPr/>
        </p:nvSpPr>
        <p:spPr bwMode="auto">
          <a:xfrm>
            <a:off x="1770064" y="2003822"/>
            <a:ext cx="2238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113753" name="Line 89"/>
          <p:cNvSpPr>
            <a:spLocks noChangeShapeType="1"/>
          </p:cNvSpPr>
          <p:nvPr/>
        </p:nvSpPr>
        <p:spPr bwMode="auto">
          <a:xfrm>
            <a:off x="1993900" y="2003822"/>
            <a:ext cx="0" cy="133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113754" name="Text Box 90"/>
          <p:cNvSpPr txBox="1">
            <a:spLocks noChangeArrowheads="1"/>
          </p:cNvSpPr>
          <p:nvPr/>
        </p:nvSpPr>
        <p:spPr bwMode="auto">
          <a:xfrm>
            <a:off x="4450038" y="2141935"/>
            <a:ext cx="4026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TW" b="1" dirty="0"/>
              <a:t>10</a:t>
            </a:r>
          </a:p>
        </p:txBody>
      </p:sp>
      <p:sp>
        <p:nvSpPr>
          <p:cNvPr id="113756" name="Line 92"/>
          <p:cNvSpPr>
            <a:spLocks noChangeShapeType="1"/>
          </p:cNvSpPr>
          <p:nvPr/>
        </p:nvSpPr>
        <p:spPr bwMode="auto">
          <a:xfrm flipV="1">
            <a:off x="5186363" y="1764506"/>
            <a:ext cx="0" cy="300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113757" name="Line 93"/>
          <p:cNvSpPr>
            <a:spLocks noChangeShapeType="1"/>
          </p:cNvSpPr>
          <p:nvPr/>
        </p:nvSpPr>
        <p:spPr bwMode="auto">
          <a:xfrm flipH="1" flipV="1">
            <a:off x="4654551" y="2065735"/>
            <a:ext cx="5318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113758" name="Line 94"/>
          <p:cNvSpPr>
            <a:spLocks noChangeShapeType="1"/>
          </p:cNvSpPr>
          <p:nvPr/>
        </p:nvSpPr>
        <p:spPr bwMode="auto">
          <a:xfrm flipH="1">
            <a:off x="4649788" y="2065735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HK" altLang="en-US"/>
          </a:p>
        </p:txBody>
      </p:sp>
      <p:sp>
        <p:nvSpPr>
          <p:cNvPr id="113766" name="Text Box 102"/>
          <p:cNvSpPr txBox="1">
            <a:spLocks noChangeArrowheads="1"/>
          </p:cNvSpPr>
          <p:nvPr/>
        </p:nvSpPr>
        <p:spPr bwMode="auto">
          <a:xfrm>
            <a:off x="1471703" y="2463404"/>
            <a:ext cx="441146" cy="1015663"/>
          </a:xfrm>
          <a:prstGeom prst="rect">
            <a:avLst/>
          </a:prstGeom>
          <a:solidFill>
            <a:srgbClr val="FF9966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2000">
                <a:solidFill>
                  <a:schemeClr val="bg2">
                    <a:lumMod val="75000"/>
                  </a:schemeClr>
                </a:solidFill>
                <a:ea typeface="SimHei" pitchFamily="49" charset="-122"/>
              </a:rPr>
              <a:t>逾</a:t>
            </a:r>
          </a:p>
          <a:p>
            <a:pPr algn="ctr"/>
            <a:r>
              <a:rPr lang="zh-TW" altLang="en-US" sz="2000">
                <a:solidFill>
                  <a:schemeClr val="bg2">
                    <a:lumMod val="75000"/>
                  </a:schemeClr>
                </a:solidFill>
                <a:ea typeface="SimHei" pitchFamily="49" charset="-122"/>
              </a:rPr>
              <a:t>越</a:t>
            </a:r>
          </a:p>
          <a:p>
            <a:pPr algn="ctr"/>
            <a:r>
              <a:rPr lang="zh-TW" altLang="en-US" sz="2000">
                <a:solidFill>
                  <a:schemeClr val="bg2">
                    <a:lumMod val="75000"/>
                  </a:schemeClr>
                </a:solidFill>
                <a:ea typeface="SimHei" pitchFamily="49" charset="-122"/>
              </a:rPr>
              <a:t>節</a:t>
            </a:r>
          </a:p>
        </p:txBody>
      </p:sp>
      <p:sp>
        <p:nvSpPr>
          <p:cNvPr id="113767" name="Text Box 103"/>
          <p:cNvSpPr txBox="1">
            <a:spLocks noChangeArrowheads="1"/>
          </p:cNvSpPr>
          <p:nvPr/>
        </p:nvSpPr>
        <p:spPr bwMode="auto">
          <a:xfrm>
            <a:off x="2401881" y="2463403"/>
            <a:ext cx="1117614" cy="1508105"/>
          </a:xfrm>
          <a:prstGeom prst="rect">
            <a:avLst/>
          </a:prstGeom>
          <a:solidFill>
            <a:srgbClr val="FFFF66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Aft>
                <a:spcPct val="20000"/>
              </a:spcAft>
            </a:pPr>
            <a:r>
              <a:rPr lang="zh-TW" altLang="en-US" sz="2000" dirty="0" smtClean="0">
                <a:solidFill>
                  <a:schemeClr val="bg2">
                    <a:lumMod val="75000"/>
                  </a:schemeClr>
                </a:solidFill>
                <a:ea typeface="SimHei" pitchFamily="49" charset="-122"/>
              </a:rPr>
              <a:t>初熟節</a:t>
            </a:r>
            <a:endParaRPr lang="en-US" altLang="zh-TW" sz="2000" dirty="0" smtClean="0">
              <a:solidFill>
                <a:schemeClr val="bg2">
                  <a:lumMod val="75000"/>
                </a:schemeClr>
              </a:solidFill>
              <a:ea typeface="SimHei" pitchFamily="49" charset="-122"/>
            </a:endParaRPr>
          </a:p>
          <a:p>
            <a:pPr algn="ctr">
              <a:spcAft>
                <a:spcPct val="20000"/>
              </a:spcAft>
            </a:pPr>
            <a:r>
              <a:rPr lang="zh-TW" altLang="en-US" sz="2000" dirty="0" smtClean="0">
                <a:solidFill>
                  <a:schemeClr val="bg2">
                    <a:lumMod val="75000"/>
                  </a:schemeClr>
                </a:solidFill>
                <a:ea typeface="SimHei" pitchFamily="49" charset="-122"/>
              </a:rPr>
              <a:t>五</a:t>
            </a:r>
            <a:r>
              <a:rPr lang="zh-TW" altLang="en-US" sz="2000" dirty="0">
                <a:solidFill>
                  <a:schemeClr val="bg2">
                    <a:lumMod val="75000"/>
                  </a:schemeClr>
                </a:solidFill>
                <a:ea typeface="SimHei" pitchFamily="49" charset="-122"/>
              </a:rPr>
              <a:t>旬節</a:t>
            </a:r>
          </a:p>
          <a:p>
            <a:pPr algn="ctr">
              <a:spcAft>
                <a:spcPct val="20000"/>
              </a:spcAft>
            </a:pPr>
            <a:r>
              <a:rPr lang="en-CA" altLang="zh-TW" sz="2000" dirty="0">
                <a:solidFill>
                  <a:schemeClr val="bg2">
                    <a:lumMod val="75000"/>
                  </a:schemeClr>
                </a:solidFill>
                <a:ea typeface="SimHei" pitchFamily="49" charset="-122"/>
              </a:rPr>
              <a:t>(</a:t>
            </a:r>
            <a:r>
              <a:rPr lang="zh-TW" altLang="en-CA" sz="2000" dirty="0">
                <a:solidFill>
                  <a:schemeClr val="bg2">
                    <a:lumMod val="75000"/>
                  </a:schemeClr>
                </a:solidFill>
                <a:ea typeface="SimHei" pitchFamily="49" charset="-122"/>
              </a:rPr>
              <a:t>收割節</a:t>
            </a:r>
            <a:r>
              <a:rPr lang="en-CA" altLang="zh-TW" sz="2000" dirty="0">
                <a:solidFill>
                  <a:schemeClr val="bg2">
                    <a:lumMod val="75000"/>
                  </a:schemeClr>
                </a:solidFill>
                <a:ea typeface="SimHei" pitchFamily="49" charset="-122"/>
              </a:rPr>
              <a:t>)</a:t>
            </a:r>
          </a:p>
          <a:p>
            <a:pPr algn="ctr">
              <a:spcAft>
                <a:spcPct val="20000"/>
              </a:spcAft>
            </a:pPr>
            <a:r>
              <a:rPr lang="en-CA" altLang="zh-TW" sz="2000" dirty="0">
                <a:solidFill>
                  <a:schemeClr val="bg2">
                    <a:lumMod val="75000"/>
                  </a:schemeClr>
                </a:solidFill>
                <a:ea typeface="SimHei" pitchFamily="49" charset="-122"/>
              </a:rPr>
              <a:t>(</a:t>
            </a:r>
            <a:r>
              <a:rPr lang="zh-TW" altLang="en-CA" sz="2000" dirty="0">
                <a:solidFill>
                  <a:schemeClr val="bg2">
                    <a:lumMod val="75000"/>
                  </a:schemeClr>
                </a:solidFill>
                <a:ea typeface="SimHei" pitchFamily="49" charset="-122"/>
              </a:rPr>
              <a:t>七七節</a:t>
            </a:r>
            <a:r>
              <a:rPr lang="en-CA" altLang="zh-TW" sz="2000" dirty="0">
                <a:solidFill>
                  <a:schemeClr val="bg2">
                    <a:lumMod val="75000"/>
                  </a:schemeClr>
                </a:solidFill>
                <a:ea typeface="SimHei" pitchFamily="49" charset="-122"/>
              </a:rPr>
              <a:t>)</a:t>
            </a:r>
            <a:endParaRPr lang="en-US" altLang="zh-TW" sz="2000" dirty="0">
              <a:solidFill>
                <a:schemeClr val="bg2">
                  <a:lumMod val="75000"/>
                </a:schemeClr>
              </a:solidFill>
              <a:ea typeface="SimHei" pitchFamily="49" charset="-122"/>
            </a:endParaRPr>
          </a:p>
        </p:txBody>
      </p:sp>
      <p:sp>
        <p:nvSpPr>
          <p:cNvPr id="113768" name="Text Box 104"/>
          <p:cNvSpPr txBox="1">
            <a:spLocks noChangeArrowheads="1"/>
          </p:cNvSpPr>
          <p:nvPr/>
        </p:nvSpPr>
        <p:spPr bwMode="auto">
          <a:xfrm>
            <a:off x="4872396" y="2487962"/>
            <a:ext cx="1117614" cy="1046440"/>
          </a:xfrm>
          <a:prstGeom prst="rect">
            <a:avLst/>
          </a:prstGeom>
          <a:solidFill>
            <a:srgbClr val="CCECFF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Aft>
                <a:spcPct val="20000"/>
              </a:spcAft>
            </a:pPr>
            <a:r>
              <a:rPr lang="zh-TW" altLang="en-US" sz="2000" dirty="0">
                <a:solidFill>
                  <a:schemeClr val="bg2">
                    <a:lumMod val="75000"/>
                  </a:schemeClr>
                </a:solidFill>
                <a:ea typeface="SimHei" pitchFamily="49" charset="-122"/>
              </a:rPr>
              <a:t>住棚節</a:t>
            </a:r>
          </a:p>
          <a:p>
            <a:pPr algn="ctr">
              <a:spcAft>
                <a:spcPct val="20000"/>
              </a:spcAft>
            </a:pPr>
            <a:r>
              <a:rPr lang="en-US" altLang="zh-TW" sz="2000" dirty="0">
                <a:solidFill>
                  <a:schemeClr val="bg2">
                    <a:lumMod val="75000"/>
                  </a:schemeClr>
                </a:solidFill>
                <a:ea typeface="SimHei" pitchFamily="49" charset="-122"/>
              </a:rPr>
              <a:t>(</a:t>
            </a:r>
            <a:r>
              <a:rPr lang="zh-TW" altLang="en-US" sz="2000" dirty="0">
                <a:solidFill>
                  <a:schemeClr val="bg2">
                    <a:lumMod val="75000"/>
                  </a:schemeClr>
                </a:solidFill>
                <a:ea typeface="SimHei" pitchFamily="49" charset="-122"/>
              </a:rPr>
              <a:t>收藏節</a:t>
            </a:r>
            <a:r>
              <a:rPr lang="en-US" altLang="zh-TW" sz="2000" dirty="0" smtClean="0">
                <a:solidFill>
                  <a:schemeClr val="bg2">
                    <a:lumMod val="75000"/>
                  </a:schemeClr>
                </a:solidFill>
                <a:ea typeface="SimHei" pitchFamily="49" charset="-122"/>
              </a:rPr>
              <a:t>)</a:t>
            </a:r>
          </a:p>
          <a:p>
            <a:pPr algn="ctr">
              <a:spcAft>
                <a:spcPct val="20000"/>
              </a:spcAft>
            </a:pPr>
            <a:endParaRPr lang="en-US" altLang="zh-TW" sz="1400" dirty="0">
              <a:solidFill>
                <a:schemeClr val="bg2">
                  <a:lumMod val="75000"/>
                </a:schemeClr>
              </a:solidFill>
              <a:ea typeface="SimHei" pitchFamily="49" charset="-122"/>
            </a:endParaRPr>
          </a:p>
        </p:txBody>
      </p:sp>
      <p:sp>
        <p:nvSpPr>
          <p:cNvPr id="113769" name="Text Box 105"/>
          <p:cNvSpPr txBox="1">
            <a:spLocks noChangeArrowheads="1"/>
          </p:cNvSpPr>
          <p:nvPr/>
        </p:nvSpPr>
        <p:spPr bwMode="auto">
          <a:xfrm>
            <a:off x="3994419" y="2464813"/>
            <a:ext cx="441146" cy="1015663"/>
          </a:xfrm>
          <a:prstGeom prst="rect">
            <a:avLst/>
          </a:prstGeom>
          <a:solidFill>
            <a:srgbClr val="CCFF99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2000" dirty="0">
                <a:solidFill>
                  <a:schemeClr val="bg2">
                    <a:lumMod val="75000"/>
                  </a:schemeClr>
                </a:solidFill>
                <a:ea typeface="SimHei" pitchFamily="49" charset="-122"/>
              </a:rPr>
              <a:t>吹</a:t>
            </a:r>
          </a:p>
          <a:p>
            <a:pPr algn="ctr"/>
            <a:r>
              <a:rPr lang="zh-TW" altLang="en-US" sz="2000" dirty="0">
                <a:solidFill>
                  <a:schemeClr val="bg2">
                    <a:lumMod val="75000"/>
                  </a:schemeClr>
                </a:solidFill>
                <a:ea typeface="SimHei" pitchFamily="49" charset="-122"/>
              </a:rPr>
              <a:t>角</a:t>
            </a:r>
          </a:p>
          <a:p>
            <a:pPr algn="ctr"/>
            <a:r>
              <a:rPr lang="zh-TW" altLang="en-US" sz="2000" dirty="0">
                <a:solidFill>
                  <a:schemeClr val="bg2">
                    <a:lumMod val="75000"/>
                  </a:schemeClr>
                </a:solidFill>
                <a:ea typeface="SimHei" pitchFamily="49" charset="-122"/>
              </a:rPr>
              <a:t>節</a:t>
            </a:r>
          </a:p>
        </p:txBody>
      </p:sp>
      <p:sp>
        <p:nvSpPr>
          <p:cNvPr id="113770" name="Text Box 106"/>
          <p:cNvSpPr txBox="1">
            <a:spLocks noChangeArrowheads="1"/>
          </p:cNvSpPr>
          <p:nvPr/>
        </p:nvSpPr>
        <p:spPr bwMode="auto">
          <a:xfrm>
            <a:off x="1935253" y="2463404"/>
            <a:ext cx="441146" cy="1015663"/>
          </a:xfrm>
          <a:prstGeom prst="rect">
            <a:avLst/>
          </a:prstGeom>
          <a:solidFill>
            <a:srgbClr val="FF9966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2000">
                <a:solidFill>
                  <a:schemeClr val="bg2">
                    <a:lumMod val="75000"/>
                  </a:schemeClr>
                </a:solidFill>
                <a:ea typeface="SimHei" pitchFamily="49" charset="-122"/>
              </a:rPr>
              <a:t>除</a:t>
            </a:r>
          </a:p>
          <a:p>
            <a:pPr algn="ctr"/>
            <a:r>
              <a:rPr lang="zh-TW" altLang="en-US" sz="2000">
                <a:solidFill>
                  <a:schemeClr val="bg2">
                    <a:lumMod val="75000"/>
                  </a:schemeClr>
                </a:solidFill>
                <a:ea typeface="SimHei" pitchFamily="49" charset="-122"/>
              </a:rPr>
              <a:t>酵</a:t>
            </a:r>
          </a:p>
          <a:p>
            <a:pPr algn="ctr"/>
            <a:r>
              <a:rPr lang="zh-TW" altLang="en-US" sz="2000">
                <a:solidFill>
                  <a:schemeClr val="bg2">
                    <a:lumMod val="75000"/>
                  </a:schemeClr>
                </a:solidFill>
                <a:ea typeface="SimHei" pitchFamily="49" charset="-122"/>
              </a:rPr>
              <a:t>節</a:t>
            </a:r>
          </a:p>
        </p:txBody>
      </p:sp>
      <p:sp>
        <p:nvSpPr>
          <p:cNvPr id="113771" name="Text Box 107"/>
          <p:cNvSpPr txBox="1">
            <a:spLocks noChangeArrowheads="1"/>
          </p:cNvSpPr>
          <p:nvPr/>
        </p:nvSpPr>
        <p:spPr bwMode="auto">
          <a:xfrm>
            <a:off x="4435565" y="2463404"/>
            <a:ext cx="441146" cy="1015663"/>
          </a:xfrm>
          <a:prstGeom prst="rect">
            <a:avLst/>
          </a:prstGeom>
          <a:solidFill>
            <a:srgbClr val="CCFF99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TW" altLang="en-US" sz="2000">
                <a:solidFill>
                  <a:schemeClr val="bg2">
                    <a:lumMod val="75000"/>
                  </a:schemeClr>
                </a:solidFill>
                <a:ea typeface="SimHei" pitchFamily="49" charset="-122"/>
              </a:rPr>
              <a:t>贖</a:t>
            </a:r>
          </a:p>
          <a:p>
            <a:pPr algn="ctr"/>
            <a:r>
              <a:rPr lang="zh-TW" altLang="en-US" sz="2000">
                <a:solidFill>
                  <a:schemeClr val="bg2">
                    <a:lumMod val="75000"/>
                  </a:schemeClr>
                </a:solidFill>
                <a:ea typeface="SimHei" pitchFamily="49" charset="-122"/>
              </a:rPr>
              <a:t>罪</a:t>
            </a:r>
          </a:p>
          <a:p>
            <a:pPr algn="ctr"/>
            <a:r>
              <a:rPr lang="zh-TW" altLang="en-US" sz="2000">
                <a:solidFill>
                  <a:schemeClr val="bg2">
                    <a:lumMod val="75000"/>
                  </a:schemeClr>
                </a:solidFill>
                <a:ea typeface="SimHei" pitchFamily="49" charset="-122"/>
              </a:rPr>
              <a:t>日</a:t>
            </a:r>
          </a:p>
        </p:txBody>
      </p:sp>
      <p:pic>
        <p:nvPicPr>
          <p:cNvPr id="113774" name="Picture 110" descr="priest-kohein-trumpet-jerusal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150269"/>
            <a:ext cx="2808312" cy="279774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776" name="Rectangle 112"/>
          <p:cNvSpPr>
            <a:spLocks noChangeArrowheads="1"/>
          </p:cNvSpPr>
          <p:nvPr/>
        </p:nvSpPr>
        <p:spPr bwMode="auto">
          <a:xfrm>
            <a:off x="4016376" y="2476321"/>
            <a:ext cx="1973634" cy="103352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HK" altLang="en-US"/>
          </a:p>
        </p:txBody>
      </p:sp>
      <p:sp>
        <p:nvSpPr>
          <p:cNvPr id="2" name="圓角矩形 1"/>
          <p:cNvSpPr/>
          <p:nvPr/>
        </p:nvSpPr>
        <p:spPr>
          <a:xfrm>
            <a:off x="144016" y="679550"/>
            <a:ext cx="3563888" cy="3980432"/>
          </a:xfrm>
          <a:prstGeom prst="roundRect">
            <a:avLst/>
          </a:prstGeom>
          <a:noFill/>
          <a:ln w="57150">
            <a:solidFill>
              <a:srgbClr val="F33C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noFill/>
            </a:endParaRPr>
          </a:p>
        </p:txBody>
      </p:sp>
      <p:sp>
        <p:nvSpPr>
          <p:cNvPr id="34" name="圓角矩形 33"/>
          <p:cNvSpPr/>
          <p:nvPr/>
        </p:nvSpPr>
        <p:spPr>
          <a:xfrm>
            <a:off x="3994418" y="710116"/>
            <a:ext cx="5149581" cy="4433384"/>
          </a:xfrm>
          <a:prstGeom prst="roundRect">
            <a:avLst/>
          </a:prstGeom>
          <a:noFill/>
          <a:ln w="57150">
            <a:solidFill>
              <a:srgbClr val="F33C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414493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776" grpId="0" animBg="1"/>
      <p:bldP spid="2" grpId="0" animBg="1"/>
      <p:bldP spid="34" grpId="0" animBg="1"/>
    </p:bldLst>
  </p:timing>
</p:sld>
</file>

<file path=ppt/theme/theme1.xml><?xml version="1.0" encoding="utf-8"?>
<a:theme xmlns:a="http://schemas.openxmlformats.org/drawingml/2006/main" name="茅草">
  <a:themeElements>
    <a:clrScheme name="高階主管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中庸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茅草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5674</TotalTime>
  <Words>501</Words>
  <Application>Microsoft Office PowerPoint</Application>
  <PresentationFormat>如螢幕大小 (16:9)</PresentationFormat>
  <Paragraphs>261</Paragraphs>
  <Slides>53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53</vt:i4>
      </vt:variant>
    </vt:vector>
  </HeadingPairs>
  <TitlesOfParts>
    <vt:vector size="54" baseType="lpstr">
      <vt:lpstr>茅草</vt:lpstr>
      <vt:lpstr>利未記23章23-44節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Shirley Ho</dc:creator>
  <cp:lastModifiedBy>Shirley01</cp:lastModifiedBy>
  <cp:revision>369</cp:revision>
  <cp:lastPrinted>2018-05-08T08:27:26Z</cp:lastPrinted>
  <dcterms:created xsi:type="dcterms:W3CDTF">2018-02-28T01:54:56Z</dcterms:created>
  <dcterms:modified xsi:type="dcterms:W3CDTF">2019-02-02T14:56:37Z</dcterms:modified>
</cp:coreProperties>
</file>