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4044" r:id="rId1"/>
  </p:sldMasterIdLst>
  <p:notesMasterIdLst>
    <p:notesMasterId r:id="rId32"/>
  </p:notesMasterIdLst>
  <p:handoutMasterIdLst>
    <p:handoutMasterId r:id="rId33"/>
  </p:handoutMasterIdLst>
  <p:sldIdLst>
    <p:sldId id="405" r:id="rId2"/>
    <p:sldId id="566" r:id="rId3"/>
    <p:sldId id="616" r:id="rId4"/>
    <p:sldId id="618" r:id="rId5"/>
    <p:sldId id="623" r:id="rId6"/>
    <p:sldId id="624" r:id="rId7"/>
    <p:sldId id="625" r:id="rId8"/>
    <p:sldId id="626" r:id="rId9"/>
    <p:sldId id="627" r:id="rId10"/>
    <p:sldId id="628" r:id="rId11"/>
    <p:sldId id="617" r:id="rId12"/>
    <p:sldId id="629" r:id="rId13"/>
    <p:sldId id="632" r:id="rId14"/>
    <p:sldId id="633" r:id="rId15"/>
    <p:sldId id="622" r:id="rId16"/>
    <p:sldId id="634" r:id="rId17"/>
    <p:sldId id="635" r:id="rId18"/>
    <p:sldId id="636" r:id="rId19"/>
    <p:sldId id="638" r:id="rId20"/>
    <p:sldId id="637" r:id="rId21"/>
    <p:sldId id="639" r:id="rId22"/>
    <p:sldId id="631" r:id="rId23"/>
    <p:sldId id="640" r:id="rId24"/>
    <p:sldId id="642" r:id="rId25"/>
    <p:sldId id="619" r:id="rId26"/>
    <p:sldId id="641" r:id="rId27"/>
    <p:sldId id="643" r:id="rId28"/>
    <p:sldId id="644" r:id="rId29"/>
    <p:sldId id="646" r:id="rId30"/>
    <p:sldId id="645" r:id="rId31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3D68"/>
    <a:srgbClr val="C4EFFF"/>
    <a:srgbClr val="FDD1B1"/>
    <a:srgbClr val="387026"/>
    <a:srgbClr val="F33C03"/>
    <a:srgbClr val="FBCD79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79802" autoAdjust="0"/>
  </p:normalViewPr>
  <p:slideViewPr>
    <p:cSldViewPr>
      <p:cViewPr>
        <p:scale>
          <a:sx n="93" d="100"/>
          <a:sy n="93" d="100"/>
        </p:scale>
        <p:origin x="-510" y="-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826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12/1/2019</a:t>
            </a:fld>
            <a:endParaRPr lang="zh-HK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9592" y="915566"/>
            <a:ext cx="7851648" cy="1371600"/>
          </a:xfrm>
        </p:spPr>
        <p:txBody>
          <a:bodyPr/>
          <a:lstStyle/>
          <a:p>
            <a:pPr marL="182880" indent="0">
              <a:buNone/>
            </a:pP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民數記第</a:t>
            </a:r>
            <a:r>
              <a:rPr lang="zh-TW" altLang="en-US" sz="4400" b="0" dirty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十</a:t>
            </a: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講：</a:t>
            </a:r>
            <a:r>
              <a:rPr lang="en-US" altLang="zh-TW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13-14</a:t>
            </a: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章</a:t>
            </a:r>
            <a:endParaRPr lang="zh-HK" altLang="en-US" sz="4400" b="0" dirty="0">
              <a:solidFill>
                <a:srgbClr val="002060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43608" y="2787774"/>
            <a:ext cx="6480048" cy="1314450"/>
          </a:xfrm>
        </p:spPr>
        <p:txBody>
          <a:bodyPr>
            <a:noAutofit/>
          </a:bodyPr>
          <a:lstStyle/>
          <a:p>
            <a:pPr algn="l"/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信心危機</a:t>
            </a:r>
            <a:endParaRPr lang="zh-HK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t="22375" r="8992" b="29793"/>
          <a:stretch/>
        </p:blipFill>
        <p:spPr bwMode="auto">
          <a:xfrm>
            <a:off x="10718" y="-17427"/>
            <a:ext cx="9133281" cy="516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Lanfranco_Moses_and_the_Messengers_from_Canaan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3" name="AutoShape 3"/>
          <p:cNvSpPr>
            <a:spLocks noChangeArrowheads="1"/>
          </p:cNvSpPr>
          <p:nvPr/>
        </p:nvSpPr>
        <p:spPr bwMode="auto">
          <a:xfrm>
            <a:off x="1907704" y="0"/>
            <a:ext cx="4608512" cy="1635721"/>
          </a:xfrm>
          <a:prstGeom prst="wedgeEllipseCallout">
            <a:avLst>
              <a:gd name="adj1" fmla="val 17050"/>
              <a:gd name="adj2" fmla="val 54196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我們到了你所打發我們去的那地，果然是流奶與蜜之地；這就是那地的果子。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1391" r="8798" b="30400"/>
          <a:stretch/>
        </p:blipFill>
        <p:spPr bwMode="auto">
          <a:xfrm>
            <a:off x="0" y="10274"/>
            <a:ext cx="9144000" cy="513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8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æ´æ¯ éåè¨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18"/>
          <a:stretch/>
        </p:blipFill>
        <p:spPr bwMode="auto">
          <a:xfrm>
            <a:off x="971600" y="0"/>
            <a:ext cx="7200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19672" y="2698606"/>
            <a:ext cx="784887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TW" altLang="en-US" sz="28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那</a:t>
            </a:r>
            <a:r>
              <a:rPr lang="zh-TW" altLang="en-US" sz="2800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是光明的時代</a:t>
            </a:r>
            <a:r>
              <a:rPr lang="zh-TW" altLang="en-US" sz="28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，也是</a:t>
            </a:r>
            <a:r>
              <a:rPr lang="zh-TW" altLang="en-US" sz="2800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黑暗的時代</a:t>
            </a:r>
            <a:r>
              <a:rPr lang="zh-TW" altLang="en-US" sz="28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；</a:t>
            </a:r>
            <a:endParaRPr lang="en-US" altLang="zh-TW" sz="2800" b="1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35000"/>
              </a:lnSpc>
            </a:pPr>
            <a:r>
              <a:rPr lang="zh-TW" altLang="en-US" sz="28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那</a:t>
            </a:r>
            <a:r>
              <a:rPr lang="zh-TW" altLang="en-US" sz="2800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是有希望的春天，也是絕望的</a:t>
            </a:r>
            <a:r>
              <a:rPr lang="zh-TW" altLang="en-US" sz="28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冬天</a:t>
            </a:r>
            <a:r>
              <a:rPr lang="zh-TW" altLang="en-US" sz="2800" b="1" dirty="0" smtClean="0">
                <a:solidFill>
                  <a:schemeClr val="bg2"/>
                </a:solidFill>
                <a:latin typeface="Times New Roman" pitchFamily="18" charset="0"/>
              </a:rPr>
              <a:t>。</a:t>
            </a:r>
            <a:r>
              <a:rPr lang="zh-TW" altLang="en-US" sz="28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2800" b="1" dirty="0">
              <a:solidFill>
                <a:schemeClr val="bg2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35000"/>
              </a:lnSpc>
            </a:pPr>
            <a:r>
              <a:rPr lang="zh-TW" altLang="en-US" sz="2800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　　　　</a:t>
            </a:r>
            <a:endParaRPr lang="zh-TW" altLang="en-US" sz="2400" b="1" dirty="0">
              <a:solidFill>
                <a:schemeClr val="bg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27960" r="16748" b="30557"/>
          <a:stretch/>
        </p:blipFill>
        <p:spPr bwMode="auto">
          <a:xfrm>
            <a:off x="971600" y="0"/>
            <a:ext cx="7200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15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exodus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14" name="Oval 14"/>
          <p:cNvSpPr>
            <a:spLocks noChangeAspect="1" noChangeArrowheads="1"/>
          </p:cNvSpPr>
          <p:nvPr/>
        </p:nvSpPr>
        <p:spPr bwMode="auto">
          <a:xfrm>
            <a:off x="5192713" y="4312444"/>
            <a:ext cx="125412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5" name="AutoShape 15"/>
          <p:cNvSpPr>
            <a:spLocks noChangeAspect="1" noChangeArrowheads="1"/>
          </p:cNvSpPr>
          <p:nvPr/>
        </p:nvSpPr>
        <p:spPr bwMode="auto">
          <a:xfrm>
            <a:off x="3881439" y="3918347"/>
            <a:ext cx="993775" cy="628650"/>
          </a:xfrm>
          <a:prstGeom prst="wedgeRectCallout">
            <a:avLst>
              <a:gd name="adj1" fmla="val 80829"/>
              <a:gd name="adj2" fmla="val 2007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加低斯</a:t>
            </a:r>
          </a:p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巴尼亞</a:t>
            </a:r>
          </a:p>
        </p:txBody>
      </p:sp>
      <p:sp>
        <p:nvSpPr>
          <p:cNvPr id="435217" name="Rectangle 17" descr="Parchment"/>
          <p:cNvSpPr>
            <a:spLocks noChangeArrowheads="1"/>
          </p:cNvSpPr>
          <p:nvPr/>
        </p:nvSpPr>
        <p:spPr bwMode="auto">
          <a:xfrm>
            <a:off x="0" y="-1"/>
            <a:ext cx="4572000" cy="310515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530226" y="285750"/>
            <a:ext cx="35083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「然而住那地的民強壯，城邑也堅固寬大，並且我們在那裡看見了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亞衲族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的人。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亞瑪力人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住在南地；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赫人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、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耶布斯人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、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亞摩利人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住在山地；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迦南人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住在海邊並約但河旁。」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13:28-29)</a:t>
            </a:r>
          </a:p>
        </p:txBody>
      </p:sp>
      <p:sp>
        <p:nvSpPr>
          <p:cNvPr id="435218" name="Oval 18"/>
          <p:cNvSpPr>
            <a:spLocks noChangeArrowheads="1"/>
          </p:cNvSpPr>
          <p:nvPr/>
        </p:nvSpPr>
        <p:spPr bwMode="auto">
          <a:xfrm>
            <a:off x="5105400" y="3486150"/>
            <a:ext cx="1524000" cy="571500"/>
          </a:xfrm>
          <a:prstGeom prst="ellipse">
            <a:avLst/>
          </a:prstGeom>
          <a:solidFill>
            <a:srgbClr val="A50021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亞瑪力人</a:t>
            </a:r>
          </a:p>
        </p:txBody>
      </p:sp>
      <p:sp>
        <p:nvSpPr>
          <p:cNvPr id="435219" name="Oval 19"/>
          <p:cNvSpPr>
            <a:spLocks noChangeArrowheads="1"/>
          </p:cNvSpPr>
          <p:nvPr/>
        </p:nvSpPr>
        <p:spPr bwMode="auto">
          <a:xfrm>
            <a:off x="6323013" y="1466850"/>
            <a:ext cx="762000" cy="753666"/>
          </a:xfrm>
          <a:prstGeom prst="ellipse">
            <a:avLst/>
          </a:prstGeom>
          <a:solidFill>
            <a:srgbClr val="6600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亞摩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利人</a:t>
            </a:r>
          </a:p>
        </p:txBody>
      </p:sp>
      <p:sp>
        <p:nvSpPr>
          <p:cNvPr id="435220" name="Oval 20"/>
          <p:cNvSpPr>
            <a:spLocks noChangeArrowheads="1"/>
          </p:cNvSpPr>
          <p:nvPr/>
        </p:nvSpPr>
        <p:spPr bwMode="auto">
          <a:xfrm rot="401754">
            <a:off x="5737225" y="1828800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1" name="Oval 21"/>
          <p:cNvSpPr>
            <a:spLocks noChangeArrowheads="1"/>
          </p:cNvSpPr>
          <p:nvPr/>
        </p:nvSpPr>
        <p:spPr bwMode="auto">
          <a:xfrm>
            <a:off x="7097713" y="1226344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2" name="Oval 22"/>
          <p:cNvSpPr>
            <a:spLocks noChangeArrowheads="1"/>
          </p:cNvSpPr>
          <p:nvPr/>
        </p:nvSpPr>
        <p:spPr bwMode="auto">
          <a:xfrm>
            <a:off x="6311900" y="2233613"/>
            <a:ext cx="762000" cy="632222"/>
          </a:xfrm>
          <a:prstGeom prst="ellipse">
            <a:avLst/>
          </a:prstGeom>
          <a:solidFill>
            <a:srgbClr val="6633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耶布</a:t>
            </a:r>
          </a:p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斯人</a:t>
            </a:r>
          </a:p>
        </p:txBody>
      </p:sp>
      <p:sp>
        <p:nvSpPr>
          <p:cNvPr id="435223" name="Oval 23"/>
          <p:cNvSpPr>
            <a:spLocks noChangeArrowheads="1"/>
          </p:cNvSpPr>
          <p:nvPr/>
        </p:nvSpPr>
        <p:spPr bwMode="auto">
          <a:xfrm>
            <a:off x="6132513" y="2844404"/>
            <a:ext cx="703262" cy="521494"/>
          </a:xfrm>
          <a:prstGeom prst="ellipse">
            <a:avLst/>
          </a:prstGeom>
          <a:solidFill>
            <a:srgbClr val="0000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赫人</a:t>
            </a:r>
            <a:endParaRPr lang="zh-TW" altLang="en-US" sz="1000">
              <a:solidFill>
                <a:schemeClr val="bg1"/>
              </a:solidFill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318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17" grpId="0" animBg="1"/>
      <p:bldP spid="435216" grpId="0"/>
      <p:bldP spid="435218" grpId="0" animBg="1"/>
      <p:bldP spid="435219" grpId="0" animBg="1"/>
      <p:bldP spid="435220" grpId="0" animBg="1"/>
      <p:bldP spid="435221" grpId="0" animBg="1"/>
      <p:bldP spid="435222" grpId="0" animBg="1"/>
      <p:bldP spid="4352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251520" y="762685"/>
            <a:ext cx="424847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窺探地的人中，嫩的兒子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約書亞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和耶孚尼的兒子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迦勒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撕裂衣服，對以色列全會眾說：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「我們所窺探、經過之地是極美之地。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耶和華若喜悅我們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，就必將我們領進那地，把地賜給我們；那地原是流奶與蜜之地。但你們不可背叛耶和華，也不要怕那地的居民；因為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他們是我們的食物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，並且蔭庇他們的已經離開他們。有耶和華與我們同在，不要怕他們！」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14:6-9)</a:t>
            </a:r>
            <a:endParaRPr lang="zh-TW" altLang="en-US" sz="2000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38275" name="Rectangle 3" descr="Green marble"/>
          <p:cNvSpPr>
            <a:spLocks noChangeArrowheads="1"/>
          </p:cNvSpPr>
          <p:nvPr/>
        </p:nvSpPr>
        <p:spPr bwMode="auto">
          <a:xfrm>
            <a:off x="969555" y="0"/>
            <a:ext cx="2057400" cy="5143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信心的話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4835922" y="670352"/>
            <a:ext cx="4056558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當下，全會眾大聲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喧嚷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；那夜百姓都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哭號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。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以色列眾人向摩西、亞倫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發怨言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；全會眾對他們說：「巴不得我們早死在埃及地，或是死在這曠野。耶和華為甚麼把我們領到那地，使我們倒在刀下呢？我們的妻子和孩子必被擄掠。我們回埃及去豈不好嗎？」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眾人彼此說：「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我們不如立一個首領回埃及去吧！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」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14:1-4)</a:t>
            </a:r>
            <a:endParaRPr lang="zh-TW" altLang="en-US" sz="2000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38277" name="Rectangle 5" descr="Brown marble"/>
          <p:cNvSpPr>
            <a:spLocks noChangeArrowheads="1"/>
          </p:cNvSpPr>
          <p:nvPr/>
        </p:nvSpPr>
        <p:spPr bwMode="auto">
          <a:xfrm>
            <a:off x="5724128" y="0"/>
            <a:ext cx="2057400" cy="5143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不信的話</a:t>
            </a:r>
          </a:p>
        </p:txBody>
      </p:sp>
    </p:spTree>
    <p:extLst>
      <p:ext uri="{BB962C8B-B14F-4D97-AF65-F5344CB8AC3E}">
        <p14:creationId xmlns:p14="http://schemas.microsoft.com/office/powerpoint/2010/main" val="29021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5220072" y="670352"/>
            <a:ext cx="345638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 smtClean="0">
                <a:latin typeface="SimHei" pitchFamily="49" charset="-122"/>
                <a:ea typeface="SimHei" pitchFamily="49" charset="-122"/>
              </a:rPr>
              <a:t>29</a:t>
            </a:r>
            <a:r>
              <a:rPr lang="zh-TW" altLang="en-US" sz="2000" dirty="0" smtClean="0">
                <a:latin typeface="SimHei" pitchFamily="49" charset="-122"/>
                <a:ea typeface="SimHei" pitchFamily="49" charset="-122"/>
              </a:rPr>
              <a:t> </a:t>
            </a:r>
            <a:r>
              <a:rPr lang="zh-TW" altLang="zh-HK" sz="2000" dirty="0" smtClean="0">
                <a:latin typeface="SimHei" pitchFamily="49" charset="-122"/>
                <a:ea typeface="SimHei" pitchFamily="49" charset="-122"/>
              </a:rPr>
              <a:t>你們</a:t>
            </a:r>
            <a:r>
              <a:rPr lang="zh-TW" altLang="zh-HK" sz="2000" dirty="0">
                <a:latin typeface="SimHei" pitchFamily="49" charset="-122"/>
                <a:ea typeface="SimHei" pitchFamily="49" charset="-122"/>
              </a:rPr>
              <a:t>的屍首必倒在這曠野，並且你們中間凡被數點、從二十歲以外、向我發怨言的， 30 必不得進我起誓應許叫你們住的那地；</a:t>
            </a:r>
          </a:p>
          <a:p>
            <a:pPr>
              <a:lnSpc>
                <a:spcPct val="150000"/>
              </a:lnSpc>
            </a:pPr>
            <a:r>
              <a:rPr lang="zh-TW" altLang="zh-HK" sz="2000" dirty="0">
                <a:latin typeface="SimHei" pitchFamily="49" charset="-122"/>
                <a:ea typeface="SimHei" pitchFamily="49" charset="-122"/>
              </a:rPr>
              <a:t>34 按你們窺探那地的四十日，一年頂一日，你們要擔當罪孽四十年，就知道我與你們疏遠了。</a:t>
            </a:r>
            <a:r>
              <a:rPr lang="en-US" altLang="zh-TW" sz="2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14:29-34)</a:t>
            </a:r>
            <a:endParaRPr lang="zh-TW" altLang="en-US" sz="2000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38275" name="Rectangle 3" descr="Green marble"/>
          <p:cNvSpPr>
            <a:spLocks noChangeArrowheads="1"/>
          </p:cNvSpPr>
          <p:nvPr/>
        </p:nvSpPr>
        <p:spPr bwMode="auto">
          <a:xfrm>
            <a:off x="969555" y="0"/>
            <a:ext cx="2057400" cy="5143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信心的話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755576" y="670352"/>
            <a:ext cx="302433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x-none" altLang="zh-HK" sz="2000" dirty="0">
                <a:latin typeface="SimHei" pitchFamily="49" charset="-122"/>
                <a:ea typeface="SimHei" pitchFamily="49" charset="-122"/>
              </a:rPr>
              <a:t> </a:t>
            </a:r>
            <a:endParaRPr lang="zh-TW" altLang="zh-HK" sz="2000" dirty="0">
              <a:latin typeface="SimHei" pitchFamily="49" charset="-122"/>
              <a:ea typeface="SimHei" pitchFamily="49" charset="-122"/>
            </a:endParaRPr>
          </a:p>
          <a:p>
            <a:pPr>
              <a:lnSpc>
                <a:spcPct val="200000"/>
              </a:lnSpc>
            </a:pPr>
            <a:r>
              <a:rPr lang="zh-TW" altLang="zh-HK" sz="2000" dirty="0">
                <a:latin typeface="SimHei" pitchFamily="49" charset="-122"/>
                <a:ea typeface="SimHei" pitchFamily="49" charset="-122"/>
              </a:rPr>
              <a:t>唯有耶孚尼的兒子迦勒和嫩的兒子約書亞纔能進去</a:t>
            </a:r>
            <a:r>
              <a:rPr lang="zh-TW" altLang="zh-HK" sz="2000" dirty="0" smtClean="0">
                <a:latin typeface="SimHei" pitchFamily="49" charset="-122"/>
                <a:ea typeface="SimHei" pitchFamily="49" charset="-122"/>
              </a:rPr>
              <a:t>。</a:t>
            </a:r>
            <a:endParaRPr lang="en-US" altLang="zh-TW" sz="2000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  <a:p>
            <a:pPr>
              <a:lnSpc>
                <a:spcPct val="200000"/>
              </a:lnSpc>
              <a:spcAft>
                <a:spcPct val="30000"/>
              </a:spcAft>
            </a:pPr>
            <a:r>
              <a:rPr lang="en-US" altLang="zh-TW" sz="2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14:30</a:t>
            </a:r>
            <a:r>
              <a:rPr lang="zh-TW" altLang="en-US" sz="2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下</a:t>
            </a:r>
            <a:r>
              <a:rPr lang="en-US" altLang="zh-TW" sz="2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)</a:t>
            </a:r>
            <a:endParaRPr lang="zh-TW" altLang="en-US" sz="2000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38277" name="Rectangle 5" descr="Brown marble"/>
          <p:cNvSpPr>
            <a:spLocks noChangeArrowheads="1"/>
          </p:cNvSpPr>
          <p:nvPr/>
        </p:nvSpPr>
        <p:spPr bwMode="auto">
          <a:xfrm>
            <a:off x="5724128" y="0"/>
            <a:ext cx="2057400" cy="5143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不信的話</a:t>
            </a:r>
          </a:p>
        </p:txBody>
      </p:sp>
    </p:spTree>
    <p:extLst>
      <p:ext uri="{BB962C8B-B14F-4D97-AF65-F5344CB8AC3E}">
        <p14:creationId xmlns:p14="http://schemas.microsoft.com/office/powerpoint/2010/main" val="343008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ä»¥è²åäººå¨æ éçåçæå°çµæ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75"/>
            <a:ext cx="9144000" cy="51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51720" y="267493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第一個錯誤：不真實報導</a:t>
            </a:r>
            <a:endParaRPr lang="zh-HK" altLang="en-US" sz="32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21826" r="9091" b="30321"/>
          <a:stretch/>
        </p:blipFill>
        <p:spPr bwMode="auto">
          <a:xfrm>
            <a:off x="0" y="-6976"/>
            <a:ext cx="9144000" cy="515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Lanfranco_Moses_and_the_Messengers_from_Canaan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3" name="AutoShape 3"/>
          <p:cNvSpPr>
            <a:spLocks noChangeArrowheads="1"/>
          </p:cNvSpPr>
          <p:nvPr/>
        </p:nvSpPr>
        <p:spPr bwMode="auto">
          <a:xfrm>
            <a:off x="1907704" y="0"/>
            <a:ext cx="4032448" cy="1923678"/>
          </a:xfrm>
          <a:prstGeom prst="wedgeEllipseCallout">
            <a:avLst>
              <a:gd name="adj1" fmla="val 56542"/>
              <a:gd name="adj2" fmla="val -815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TW" altLang="en-US" sz="2200" b="1" dirty="0">
                <a:solidFill>
                  <a:schemeClr val="bg1"/>
                </a:solidFill>
                <a:ea typeface="SimHei" pitchFamily="49" charset="-122"/>
              </a:rPr>
              <a:t>我們到了你所打發我們去的那地，果然是流奶與蜜之地；這就是那地的果子。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22031" r="9205" b="30900"/>
          <a:stretch/>
        </p:blipFill>
        <p:spPr bwMode="auto">
          <a:xfrm>
            <a:off x="10984" y="0"/>
            <a:ext cx="913301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7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exodus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14" name="Oval 14"/>
          <p:cNvSpPr>
            <a:spLocks noChangeAspect="1" noChangeArrowheads="1"/>
          </p:cNvSpPr>
          <p:nvPr/>
        </p:nvSpPr>
        <p:spPr bwMode="auto">
          <a:xfrm>
            <a:off x="5192713" y="4312444"/>
            <a:ext cx="125412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5" name="AutoShape 15"/>
          <p:cNvSpPr>
            <a:spLocks noChangeAspect="1" noChangeArrowheads="1"/>
          </p:cNvSpPr>
          <p:nvPr/>
        </p:nvSpPr>
        <p:spPr bwMode="auto">
          <a:xfrm>
            <a:off x="3881439" y="3918347"/>
            <a:ext cx="993775" cy="628650"/>
          </a:xfrm>
          <a:prstGeom prst="wedgeRectCallout">
            <a:avLst>
              <a:gd name="adj1" fmla="val 80829"/>
              <a:gd name="adj2" fmla="val 2007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加低斯</a:t>
            </a:r>
          </a:p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巴尼亞</a:t>
            </a:r>
          </a:p>
        </p:txBody>
      </p:sp>
      <p:sp>
        <p:nvSpPr>
          <p:cNvPr id="435217" name="Rectangle 17" descr="Parchment"/>
          <p:cNvSpPr>
            <a:spLocks noChangeArrowheads="1"/>
          </p:cNvSpPr>
          <p:nvPr/>
        </p:nvSpPr>
        <p:spPr bwMode="auto">
          <a:xfrm>
            <a:off x="0" y="-1"/>
            <a:ext cx="4572000" cy="310515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530226" y="285750"/>
            <a:ext cx="35083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「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然而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住那地的民強壯，城邑也堅固寬大，並且我們在那裡看見了亞衲族的人。亞瑪力人住在南地；赫人、耶布斯人、亞摩利人住在山地；迦南人住在海邊並約但河旁。」</a:t>
            </a:r>
            <a:r>
              <a:rPr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latin typeface="SimHei" pitchFamily="49" charset="-122"/>
                <a:ea typeface="SimHei" pitchFamily="49" charset="-122"/>
              </a:rPr>
              <a:t>13:28-29)</a:t>
            </a:r>
          </a:p>
        </p:txBody>
      </p:sp>
      <p:sp>
        <p:nvSpPr>
          <p:cNvPr id="435218" name="Oval 18"/>
          <p:cNvSpPr>
            <a:spLocks noChangeArrowheads="1"/>
          </p:cNvSpPr>
          <p:nvPr/>
        </p:nvSpPr>
        <p:spPr bwMode="auto">
          <a:xfrm>
            <a:off x="5105400" y="3486150"/>
            <a:ext cx="1524000" cy="571500"/>
          </a:xfrm>
          <a:prstGeom prst="ellipse">
            <a:avLst/>
          </a:prstGeom>
          <a:solidFill>
            <a:srgbClr val="A50021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亞瑪力人</a:t>
            </a:r>
          </a:p>
        </p:txBody>
      </p:sp>
      <p:sp>
        <p:nvSpPr>
          <p:cNvPr id="435219" name="Oval 19"/>
          <p:cNvSpPr>
            <a:spLocks noChangeArrowheads="1"/>
          </p:cNvSpPr>
          <p:nvPr/>
        </p:nvSpPr>
        <p:spPr bwMode="auto">
          <a:xfrm>
            <a:off x="6323013" y="1466850"/>
            <a:ext cx="762000" cy="753666"/>
          </a:xfrm>
          <a:prstGeom prst="ellipse">
            <a:avLst/>
          </a:prstGeom>
          <a:solidFill>
            <a:srgbClr val="6600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亞摩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利人</a:t>
            </a:r>
          </a:p>
        </p:txBody>
      </p:sp>
      <p:sp>
        <p:nvSpPr>
          <p:cNvPr id="435220" name="Oval 20"/>
          <p:cNvSpPr>
            <a:spLocks noChangeArrowheads="1"/>
          </p:cNvSpPr>
          <p:nvPr/>
        </p:nvSpPr>
        <p:spPr bwMode="auto">
          <a:xfrm rot="401754">
            <a:off x="5737225" y="1828800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1" name="Oval 21"/>
          <p:cNvSpPr>
            <a:spLocks noChangeArrowheads="1"/>
          </p:cNvSpPr>
          <p:nvPr/>
        </p:nvSpPr>
        <p:spPr bwMode="auto">
          <a:xfrm>
            <a:off x="7097713" y="1226344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2" name="Oval 22"/>
          <p:cNvSpPr>
            <a:spLocks noChangeArrowheads="1"/>
          </p:cNvSpPr>
          <p:nvPr/>
        </p:nvSpPr>
        <p:spPr bwMode="auto">
          <a:xfrm>
            <a:off x="6311900" y="2233613"/>
            <a:ext cx="762000" cy="632222"/>
          </a:xfrm>
          <a:prstGeom prst="ellipse">
            <a:avLst/>
          </a:prstGeom>
          <a:solidFill>
            <a:srgbClr val="6633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耶布</a:t>
            </a:r>
          </a:p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斯人</a:t>
            </a:r>
          </a:p>
        </p:txBody>
      </p:sp>
      <p:sp>
        <p:nvSpPr>
          <p:cNvPr id="435223" name="Oval 23"/>
          <p:cNvSpPr>
            <a:spLocks noChangeArrowheads="1"/>
          </p:cNvSpPr>
          <p:nvPr/>
        </p:nvSpPr>
        <p:spPr bwMode="auto">
          <a:xfrm>
            <a:off x="6132513" y="2844404"/>
            <a:ext cx="703262" cy="521494"/>
          </a:xfrm>
          <a:prstGeom prst="ellipse">
            <a:avLst/>
          </a:prstGeom>
          <a:solidFill>
            <a:srgbClr val="0000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赫人</a:t>
            </a:r>
            <a:endParaRPr lang="zh-TW" altLang="en-US" sz="1000">
              <a:solidFill>
                <a:schemeClr val="bg1"/>
              </a:solidFill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71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ä»¥è²åäººå¨æ éçåçæå°çµæ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75"/>
            <a:ext cx="9144000" cy="51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51720" y="267493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第一個錯誤：不真實報導</a:t>
            </a:r>
            <a:endParaRPr lang="zh-HK" altLang="en-US" sz="32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21826" r="9091" b="30321"/>
          <a:stretch/>
        </p:blipFill>
        <p:spPr bwMode="auto">
          <a:xfrm>
            <a:off x="0" y="-6976"/>
            <a:ext cx="9144000" cy="515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539552" y="1563638"/>
            <a:ext cx="3384376" cy="1872208"/>
          </a:xfrm>
          <a:prstGeom prst="ellipse">
            <a:avLst/>
          </a:prstGeom>
          <a:solidFill>
            <a:srgbClr val="FDD1B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果然</a:t>
            </a:r>
            <a:endParaRPr lang="zh-HK" altLang="en-US" sz="48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292080" y="1433996"/>
            <a:ext cx="3384376" cy="1872208"/>
          </a:xfrm>
          <a:prstGeom prst="ellipse">
            <a:avLst/>
          </a:prstGeom>
          <a:solidFill>
            <a:srgbClr val="FDD1B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然而</a:t>
            </a:r>
            <a:endParaRPr lang="zh-HK" altLang="en-US" sz="48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4181493" y="1743658"/>
            <a:ext cx="936104" cy="1512168"/>
          </a:xfrm>
          <a:prstGeom prst="stripedRightArrow">
            <a:avLst/>
          </a:prstGeom>
          <a:solidFill>
            <a:srgbClr val="C4E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 t="21965" r="9331" b="30177"/>
          <a:stretch/>
        </p:blipFill>
        <p:spPr bwMode="auto">
          <a:xfrm>
            <a:off x="73944" y="0"/>
            <a:ext cx="90700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ä»¥è²åäººå¨æ éçåçæå°çµæ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75"/>
            <a:ext cx="9144000" cy="51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51720" y="267493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第一個錯誤：不真實報導</a:t>
            </a:r>
            <a:endParaRPr lang="zh-HK" altLang="en-US" sz="32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21826" r="9091" b="30321"/>
          <a:stretch/>
        </p:blipFill>
        <p:spPr bwMode="auto">
          <a:xfrm>
            <a:off x="0" y="-6976"/>
            <a:ext cx="9144000" cy="515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539552" y="1131590"/>
            <a:ext cx="8352928" cy="2880320"/>
          </a:xfrm>
          <a:prstGeom prst="ellipse">
            <a:avLst/>
          </a:prstGeom>
          <a:solidFill>
            <a:srgbClr val="FDD1B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同一個謊言，重述多遍，</a:t>
            </a:r>
            <a:endParaRPr lang="en-US" altLang="zh-TW" sz="4400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變成「真實謊言」</a:t>
            </a:r>
            <a:endParaRPr lang="zh-HK" altLang="en-US" sz="4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t="23034" r="8619" b="30320"/>
          <a:stretch/>
        </p:blipFill>
        <p:spPr bwMode="auto">
          <a:xfrm>
            <a:off x="93090" y="-1"/>
            <a:ext cx="905091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8" t="10686" r="9658" b="52242"/>
          <a:stretch/>
        </p:blipFill>
        <p:spPr bwMode="auto">
          <a:xfrm>
            <a:off x="179512" y="238626"/>
            <a:ext cx="8568952" cy="490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7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83D6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58"/>
            <a:ext cx="9137371" cy="52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55576" y="841507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第二個錯誤：主觀感受凌駕客觀事實</a:t>
            </a:r>
            <a:endParaRPr lang="zh-HK" altLang="en-US" sz="32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20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t="22449" r="9181" b="30106"/>
          <a:stretch/>
        </p:blipFill>
        <p:spPr bwMode="auto">
          <a:xfrm>
            <a:off x="0" y="2944"/>
            <a:ext cx="9144000" cy="51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3" t="21509" r="8375" b="32409"/>
          <a:stretch/>
        </p:blipFill>
        <p:spPr bwMode="auto">
          <a:xfrm>
            <a:off x="0" y="13040"/>
            <a:ext cx="9144000" cy="513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616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0" name="Picture 4" descr="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1935"/>
            <a:ext cx="871538" cy="181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301" name="Picture 5" descr="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45494"/>
            <a:ext cx="917575" cy="19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302" name="Picture 6" descr="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994298"/>
            <a:ext cx="942975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303" name="Picture 7" descr="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33575"/>
            <a:ext cx="971550" cy="20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304" name="Picture 8" descr="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50232"/>
            <a:ext cx="1011238" cy="21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305" name="Picture 9" descr="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57350"/>
            <a:ext cx="1104900" cy="230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307" name="Picture 11" descr="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4350"/>
            <a:ext cx="1652588" cy="34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308" name="Rectangle 12"/>
          <p:cNvSpPr>
            <a:spLocks noChangeArrowheads="1"/>
          </p:cNvSpPr>
          <p:nvPr/>
        </p:nvSpPr>
        <p:spPr bwMode="auto">
          <a:xfrm>
            <a:off x="457200" y="40576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rgbClr val="663300"/>
                </a:solidFill>
                <a:ea typeface="SimHei" pitchFamily="49" charset="-122"/>
              </a:rPr>
              <a:t>印尼</a:t>
            </a:r>
          </a:p>
        </p:txBody>
      </p:sp>
      <p:sp>
        <p:nvSpPr>
          <p:cNvPr id="439309" name="Rectangle 13"/>
          <p:cNvSpPr>
            <a:spLocks noChangeArrowheads="1"/>
          </p:cNvSpPr>
          <p:nvPr/>
        </p:nvSpPr>
        <p:spPr bwMode="auto">
          <a:xfrm>
            <a:off x="1524000" y="40576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rgbClr val="663300"/>
                </a:solidFill>
                <a:ea typeface="SimHei" pitchFamily="49" charset="-122"/>
              </a:rPr>
              <a:t>中國</a:t>
            </a:r>
          </a:p>
        </p:txBody>
      </p:sp>
      <p:sp>
        <p:nvSpPr>
          <p:cNvPr id="439310" name="Rectangle 14"/>
          <p:cNvSpPr>
            <a:spLocks noChangeArrowheads="1"/>
          </p:cNvSpPr>
          <p:nvPr/>
        </p:nvSpPr>
        <p:spPr bwMode="auto">
          <a:xfrm>
            <a:off x="2590800" y="40576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rgbClr val="663300"/>
                </a:solidFill>
                <a:ea typeface="SimHei" pitchFamily="49" charset="-122"/>
              </a:rPr>
              <a:t>台灣</a:t>
            </a:r>
          </a:p>
        </p:txBody>
      </p:sp>
      <p:sp>
        <p:nvSpPr>
          <p:cNvPr id="439311" name="Rectangle 15"/>
          <p:cNvSpPr>
            <a:spLocks noChangeArrowheads="1"/>
          </p:cNvSpPr>
          <p:nvPr/>
        </p:nvSpPr>
        <p:spPr bwMode="auto">
          <a:xfrm>
            <a:off x="3657600" y="40576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rgbClr val="663300"/>
                </a:solidFill>
                <a:ea typeface="SimHei" pitchFamily="49" charset="-122"/>
              </a:rPr>
              <a:t>美國</a:t>
            </a:r>
          </a:p>
        </p:txBody>
      </p:sp>
      <p:sp>
        <p:nvSpPr>
          <p:cNvPr id="439312" name="Rectangle 16"/>
          <p:cNvSpPr>
            <a:spLocks noChangeArrowheads="1"/>
          </p:cNvSpPr>
          <p:nvPr/>
        </p:nvSpPr>
        <p:spPr bwMode="auto">
          <a:xfrm>
            <a:off x="4724400" y="40576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rgbClr val="663300"/>
                </a:solidFill>
                <a:ea typeface="SimHei" pitchFamily="49" charset="-122"/>
              </a:rPr>
              <a:t>荷蘭</a:t>
            </a:r>
          </a:p>
        </p:txBody>
      </p:sp>
      <p:sp>
        <p:nvSpPr>
          <p:cNvPr id="439313" name="Rectangle 17"/>
          <p:cNvSpPr>
            <a:spLocks noChangeArrowheads="1"/>
          </p:cNvSpPr>
          <p:nvPr/>
        </p:nvSpPr>
        <p:spPr bwMode="auto">
          <a:xfrm>
            <a:off x="5867400" y="40576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solidFill>
                  <a:srgbClr val="663300"/>
                </a:solidFill>
                <a:ea typeface="SimHei" pitchFamily="49" charset="-122"/>
              </a:rPr>
              <a:t>NBA</a:t>
            </a:r>
          </a:p>
        </p:txBody>
      </p:sp>
      <p:sp>
        <p:nvSpPr>
          <p:cNvPr id="439314" name="Rectangle 18"/>
          <p:cNvSpPr>
            <a:spLocks noChangeArrowheads="1"/>
          </p:cNvSpPr>
          <p:nvPr/>
        </p:nvSpPr>
        <p:spPr bwMode="auto">
          <a:xfrm>
            <a:off x="7467600" y="40576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rgbClr val="663300"/>
                </a:solidFill>
                <a:ea typeface="SimHei" pitchFamily="49" charset="-122"/>
              </a:rPr>
              <a:t>歌利亞</a:t>
            </a:r>
          </a:p>
        </p:txBody>
      </p:sp>
      <p:sp>
        <p:nvSpPr>
          <p:cNvPr id="439315" name="Rectangle 19"/>
          <p:cNvSpPr>
            <a:spLocks noChangeArrowheads="1"/>
          </p:cNvSpPr>
          <p:nvPr/>
        </p:nvSpPr>
        <p:spPr bwMode="auto">
          <a:xfrm>
            <a:off x="457200" y="44005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solidFill>
                  <a:srgbClr val="003366"/>
                </a:solidFill>
                <a:ea typeface="SimHei" pitchFamily="49" charset="-122"/>
              </a:rPr>
              <a:t>158</a:t>
            </a:r>
          </a:p>
        </p:txBody>
      </p:sp>
      <p:sp>
        <p:nvSpPr>
          <p:cNvPr id="439316" name="Rectangle 20"/>
          <p:cNvSpPr>
            <a:spLocks noChangeArrowheads="1"/>
          </p:cNvSpPr>
          <p:nvPr/>
        </p:nvSpPr>
        <p:spPr bwMode="auto">
          <a:xfrm>
            <a:off x="1524000" y="44005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 dirty="0">
                <a:solidFill>
                  <a:srgbClr val="003366"/>
                </a:solidFill>
                <a:ea typeface="SimHei" pitchFamily="49" charset="-122"/>
              </a:rPr>
              <a:t>167</a:t>
            </a:r>
          </a:p>
        </p:txBody>
      </p:sp>
      <p:sp>
        <p:nvSpPr>
          <p:cNvPr id="439317" name="Rectangle 21"/>
          <p:cNvSpPr>
            <a:spLocks noChangeArrowheads="1"/>
          </p:cNvSpPr>
          <p:nvPr/>
        </p:nvSpPr>
        <p:spPr bwMode="auto">
          <a:xfrm>
            <a:off x="2590800" y="44005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solidFill>
                  <a:srgbClr val="003366"/>
                </a:solidFill>
                <a:ea typeface="SimHei" pitchFamily="49" charset="-122"/>
              </a:rPr>
              <a:t>171</a:t>
            </a:r>
          </a:p>
        </p:txBody>
      </p:sp>
      <p:sp>
        <p:nvSpPr>
          <p:cNvPr id="439318" name="Rectangle 22"/>
          <p:cNvSpPr>
            <a:spLocks noChangeArrowheads="1"/>
          </p:cNvSpPr>
          <p:nvPr/>
        </p:nvSpPr>
        <p:spPr bwMode="auto">
          <a:xfrm>
            <a:off x="3657600" y="44005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solidFill>
                  <a:srgbClr val="003366"/>
                </a:solidFill>
                <a:ea typeface="SimHei" pitchFamily="49" charset="-122"/>
              </a:rPr>
              <a:t>176</a:t>
            </a:r>
          </a:p>
        </p:txBody>
      </p:sp>
      <p:sp>
        <p:nvSpPr>
          <p:cNvPr id="439319" name="Rectangle 23"/>
          <p:cNvSpPr>
            <a:spLocks noChangeArrowheads="1"/>
          </p:cNvSpPr>
          <p:nvPr/>
        </p:nvSpPr>
        <p:spPr bwMode="auto">
          <a:xfrm>
            <a:off x="4724400" y="44005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solidFill>
                  <a:srgbClr val="003366"/>
                </a:solidFill>
                <a:ea typeface="SimHei" pitchFamily="49" charset="-122"/>
              </a:rPr>
              <a:t>183</a:t>
            </a:r>
          </a:p>
        </p:txBody>
      </p:sp>
      <p:sp>
        <p:nvSpPr>
          <p:cNvPr id="439320" name="Rectangle 24"/>
          <p:cNvSpPr>
            <a:spLocks noChangeArrowheads="1"/>
          </p:cNvSpPr>
          <p:nvPr/>
        </p:nvSpPr>
        <p:spPr bwMode="auto">
          <a:xfrm>
            <a:off x="5867400" y="44005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solidFill>
                  <a:srgbClr val="003366"/>
                </a:solidFill>
                <a:ea typeface="SimHei" pitchFamily="49" charset="-122"/>
              </a:rPr>
              <a:t>201</a:t>
            </a:r>
          </a:p>
        </p:txBody>
      </p:sp>
      <p:sp>
        <p:nvSpPr>
          <p:cNvPr id="439321" name="Rectangle 25"/>
          <p:cNvSpPr>
            <a:spLocks noChangeArrowheads="1"/>
          </p:cNvSpPr>
          <p:nvPr/>
        </p:nvSpPr>
        <p:spPr bwMode="auto">
          <a:xfrm>
            <a:off x="7467600" y="440055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solidFill>
                  <a:srgbClr val="003366"/>
                </a:solidFill>
                <a:ea typeface="SimHei" pitchFamily="49" charset="-122"/>
              </a:rPr>
              <a:t>300</a:t>
            </a:r>
          </a:p>
        </p:txBody>
      </p:sp>
      <p:sp>
        <p:nvSpPr>
          <p:cNvPr id="439323" name="AutoShape 27" descr="Oak"/>
          <p:cNvSpPr>
            <a:spLocks noChangeArrowheads="1"/>
          </p:cNvSpPr>
          <p:nvPr/>
        </p:nvSpPr>
        <p:spPr bwMode="auto">
          <a:xfrm>
            <a:off x="554039" y="398860"/>
            <a:ext cx="3044825" cy="564356"/>
          </a:xfrm>
          <a:prstGeom prst="plaque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itchFamily="49" charset="-122"/>
              </a:rPr>
              <a:t>男性平均身高</a:t>
            </a:r>
            <a:r>
              <a:rPr lang="en-US" altLang="zh-TW" sz="2400">
                <a:ea typeface="SimHei" pitchFamily="49" charset="-122"/>
              </a:rPr>
              <a:t>(cm)</a:t>
            </a:r>
            <a:endParaRPr lang="zh-TW" altLang="en-US" sz="2400"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89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08" grpId="0"/>
      <p:bldP spid="439309" grpId="0"/>
      <p:bldP spid="439310" grpId="0"/>
      <p:bldP spid="439311" grpId="0"/>
      <p:bldP spid="439312" grpId="0"/>
      <p:bldP spid="439313" grpId="0"/>
      <p:bldP spid="439314" grpId="0"/>
      <p:bldP spid="439315" grpId="0"/>
      <p:bldP spid="439316" grpId="0"/>
      <p:bldP spid="439317" grpId="0"/>
      <p:bldP spid="439318" grpId="0"/>
      <p:bldP spid="439319" grpId="0"/>
      <p:bldP spid="439320" grpId="0"/>
      <p:bldP spid="4393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83D6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58"/>
            <a:ext cx="9137371" cy="52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71600" y="41151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第二個錯誤：</a:t>
            </a:r>
            <a:r>
              <a:rPr lang="zh-TW" altLang="zh-HK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被眼前的問題掩蓋一切</a:t>
            </a:r>
            <a:endParaRPr lang="zh-HK" altLang="en-US" sz="36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43608" y="425373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4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 將問題跨大        </a:t>
            </a:r>
            <a:r>
              <a:rPr lang="en-US" altLang="zh-TW" sz="24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4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  將自己矮化       </a:t>
            </a:r>
            <a:r>
              <a:rPr lang="en-US" altLang="zh-TW" sz="24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4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  將上主矮化 </a:t>
            </a:r>
            <a:endParaRPr lang="zh-HK" altLang="en-US" sz="2400" b="1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 t="22064" r="9797" b="29208"/>
          <a:stretch/>
        </p:blipFill>
        <p:spPr bwMode="auto">
          <a:xfrm>
            <a:off x="23887" y="0"/>
            <a:ext cx="9137372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6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56644"/>
              </p:ext>
            </p:extLst>
          </p:nvPr>
        </p:nvGraphicFramePr>
        <p:xfrm>
          <a:off x="611560" y="1419622"/>
          <a:ext cx="7776864" cy="331236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320480"/>
                <a:gridCol w="3456384"/>
              </a:tblGrid>
              <a:tr h="552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伊甸園的謊言</a:t>
                      </a:r>
                      <a:endParaRPr lang="zh-TW" sz="2000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探子的謊言</a:t>
                      </a:r>
                      <a:endParaRPr lang="zh-TW" sz="2000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30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撒旦話</a:t>
                      </a:r>
                      <a:r>
                        <a:rPr lang="x-none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 </a:t>
                      </a:r>
                      <a:r>
                        <a:rPr lang="zh-TW" altLang="en-US" sz="2400" kern="0" dirty="0" smtClean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：</a:t>
                      </a:r>
                      <a:r>
                        <a:rPr lang="x-none" sz="2400" kern="0" dirty="0" smtClean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 </a:t>
                      </a:r>
                      <a:r>
                        <a:rPr lang="zh-TW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食左就「好像神」</a:t>
                      </a:r>
                      <a:endParaRPr lang="zh-TW" sz="2000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自</a:t>
                      </a:r>
                      <a:r>
                        <a:rPr lang="zh-TW" sz="2400" kern="0" dirty="0" smtClean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高</a:t>
                      </a:r>
                      <a:endParaRPr lang="zh-TW" sz="2000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了不起</a:t>
                      </a:r>
                      <a:endParaRPr lang="zh-TW" sz="2000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叛逆得罪神</a:t>
                      </a:r>
                      <a:endParaRPr lang="zh-TW" sz="2000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b="1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又話流奶與</a:t>
                      </a:r>
                      <a:r>
                        <a:rPr lang="zh-TW" sz="2400" b="1" kern="0" dirty="0" smtClean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蜜</a:t>
                      </a:r>
                      <a:endParaRPr lang="zh-TW" sz="2000" b="1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b="1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吞吃居民</a:t>
                      </a:r>
                      <a:r>
                        <a:rPr lang="x-none" sz="2400" b="1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 + </a:t>
                      </a:r>
                      <a:r>
                        <a:rPr lang="zh-TW" sz="2400" b="1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亞納族人</a:t>
                      </a:r>
                      <a:endParaRPr lang="zh-TW" sz="2000" b="1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b="1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自卑</a:t>
                      </a:r>
                      <a:endParaRPr lang="zh-TW" sz="2000" b="1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b="1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起不了</a:t>
                      </a:r>
                      <a:endParaRPr lang="zh-TW" sz="2000" b="1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zh-TW" sz="2400" b="1" kern="0" dirty="0">
                          <a:effectLst/>
                          <a:latin typeface="華康隸書體W7(P)" panose="03000700000000000000" pitchFamily="66" charset="-120"/>
                          <a:ea typeface="華康隸書體W7(P)" panose="03000700000000000000" pitchFamily="66" charset="-120"/>
                        </a:rPr>
                        <a:t>叛逆得罪神</a:t>
                      </a:r>
                      <a:endParaRPr lang="zh-TW" sz="2000" b="1" kern="100" dirty="0">
                        <a:effectLst/>
                        <a:latin typeface="華康隸書體W7(P)" panose="03000700000000000000" pitchFamily="66" charset="-120"/>
                        <a:ea typeface="華康隸書體W7(P)" panose="03000700000000000000" pitchFamily="66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604978"/>
            <a:ext cx="63963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1" lang="zh-TW" altLang="zh-HK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隸書體W7(P)" panose="03000700000000000000" pitchFamily="66" charset="-120"/>
                <a:ea typeface="華康隸書體W7(P)" panose="03000700000000000000" pitchFamily="66" charset="-120"/>
                <a:cs typeface="Arial" pitchFamily="34" charset="0"/>
              </a:rPr>
              <a:t>伊甸園的謊言與探子的謊言：</a:t>
            </a:r>
            <a:endParaRPr kumimoji="1" lang="zh-TW" altLang="zh-HK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1874" r="8405" b="29809"/>
          <a:stretch/>
        </p:blipFill>
        <p:spPr bwMode="auto">
          <a:xfrm>
            <a:off x="-11163" y="0"/>
            <a:ext cx="91551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05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63401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最易作出錯誤決定的時候：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59632" y="1563638"/>
            <a:ext cx="6340197" cy="29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「意」亂情迷時－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鬼迷心竅 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得「意」忘形時－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樂極生悲 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心灰「意」冷時－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禍不單行 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粗心大「意」時－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無妄之災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00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34591"/>
              </p:ext>
            </p:extLst>
          </p:nvPr>
        </p:nvGraphicFramePr>
        <p:xfrm>
          <a:off x="467544" y="483518"/>
          <a:ext cx="8280920" cy="4104456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140460"/>
                <a:gridCol w="4140460"/>
              </a:tblGrid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不信的會眾</a:t>
                      </a:r>
                      <a:endParaRPr lang="zh-TW" sz="1800" kern="10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約書亞和迦勒</a:t>
                      </a:r>
                      <a:endParaRPr lang="zh-TW" sz="1800" kern="10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3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29 你們的屍首必倒在這曠野，並且你們中間凡被數點、從二十歲以外、向我發怨言的， 30 必不得進我起誓應許叫你們住的那地；</a:t>
                      </a:r>
                      <a:endParaRPr lang="zh-TW" sz="18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34 按你們窺探那地的四十日，一年頂一日，你們要擔當罪孽四十年，就知道我與你們疏遠了。</a:t>
                      </a:r>
                      <a:endParaRPr lang="zh-TW" sz="18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20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30</a:t>
                      </a:r>
                      <a:r>
                        <a:rPr lang="zh-TW" sz="20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下</a:t>
                      </a:r>
                      <a:r>
                        <a:rPr lang="x-none" sz="20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   </a:t>
                      </a:r>
                      <a:endParaRPr lang="zh-TW" sz="18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20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唯有耶孚尼的兒子迦勒和嫩的兒子約書亞纔能進去。</a:t>
                      </a:r>
                      <a:endParaRPr lang="zh-TW" sz="18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9" t="22586" r="8350" b="3022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08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è¿¦å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è¿¦å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5126" name="Picture 6" descr="https://7788.life/wp-content/uploads/2016/06/caleb_joshua-604x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61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59632" y="288408"/>
            <a:ext cx="9144000" cy="4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914400" indent="-457200"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371600" indent="-457200"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828800" indent="-457200"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286000" indent="-457200"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</a:t>
            </a:r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迦勒自己述說秘訣：</a:t>
            </a:r>
          </a:p>
          <a:p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「我專心跟從耶和華我的神。」 </a:t>
            </a:r>
          </a:p>
          <a:p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                   </a:t>
            </a:r>
            <a:r>
              <a:rPr lang="en-US" altLang="zh-TW" sz="3200" b="1" dirty="0" smtClean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(</a:t>
            </a:r>
            <a:r>
              <a:rPr lang="zh-TW" altLang="en-US" sz="3200" b="1" dirty="0" smtClean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書</a:t>
            </a:r>
            <a:r>
              <a:rPr lang="en-US" altLang="zh-TW" sz="3200" b="1" dirty="0" smtClean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14:8</a:t>
            </a:r>
            <a:r>
              <a:rPr lang="en-US" altLang="zh-TW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)</a:t>
            </a:r>
          </a:p>
          <a:p>
            <a:r>
              <a:rPr lang="en-US" altLang="zh-TW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</a:t>
            </a:r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摩西見証迦勒的秘訣：</a:t>
            </a:r>
          </a:p>
          <a:p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「因為你專心跟從耶和華我的 </a:t>
            </a:r>
          </a:p>
          <a:p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  神。」           </a:t>
            </a:r>
            <a:r>
              <a:rPr lang="en-US" altLang="zh-TW" sz="3200" b="1" dirty="0" smtClean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(</a:t>
            </a:r>
            <a:r>
              <a:rPr lang="zh-TW" altLang="en-US" sz="3200" b="1" dirty="0" smtClean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書</a:t>
            </a:r>
            <a:r>
              <a:rPr lang="en-US" altLang="zh-TW" sz="3200" b="1" dirty="0" smtClean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14:9</a:t>
            </a:r>
            <a:r>
              <a:rPr lang="en-US" altLang="zh-TW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altLang="zh-TW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</a:t>
            </a:r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聖經記述迦勒的心志：</a:t>
            </a:r>
          </a:p>
          <a:p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「因為他專心跟從耶和華以色  </a:t>
            </a:r>
          </a:p>
          <a:p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  列的神。」      </a:t>
            </a:r>
            <a:r>
              <a:rPr lang="en-US" altLang="zh-TW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(</a:t>
            </a:r>
            <a:r>
              <a:rPr lang="zh-TW" altLang="en-US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書</a:t>
            </a:r>
            <a:r>
              <a:rPr lang="en-US" altLang="zh-TW" sz="3200" b="1" dirty="0">
                <a:solidFill>
                  <a:schemeClr val="tx2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14:14)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20673" r="8874" b="3105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84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è¿¦å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è¿¦å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5126" name="Picture 6" descr="https://7788.life/wp-content/uploads/2016/06/caleb_joshua-604x2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0"/>
          <a:stretch/>
        </p:blipFill>
        <p:spPr bwMode="auto">
          <a:xfrm>
            <a:off x="0" y="0"/>
            <a:ext cx="43973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94504" y="77155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一、</a:t>
            </a:r>
            <a:r>
              <a:rPr lang="zh-TW" altLang="zh-TW" sz="2000" b="1" u="sng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信靠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「</a:t>
            </a:r>
            <a:r>
              <a:rPr lang="zh-TW" altLang="zh-TW" b="1" dirty="0">
                <a:latin typeface="Adobe 繁黑體 Std B" pitchFamily="34" charset="-120"/>
                <a:ea typeface="Adobe 繁黑體 Std B" pitchFamily="34" charset="-120"/>
              </a:rPr>
              <a:t>我們立刻上去得那地吧！我們足能得勝。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」</a:t>
            </a:r>
            <a:endParaRPr lang="en-US" altLang="zh-TW" b="1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※</a:t>
            </a:r>
            <a:r>
              <a:rPr lang="zh-TW" altLang="en-US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眾人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不信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/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他信</a:t>
            </a:r>
            <a:r>
              <a:rPr lang="zh-TW" altLang="en-US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；</a:t>
            </a:r>
            <a:endParaRPr lang="en-US" altLang="zh-TW" sz="2000" dirty="0" smtClean="0">
              <a:solidFill>
                <a:srgbClr val="0070C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※</a:t>
            </a:r>
            <a:r>
              <a:rPr lang="zh-TW" altLang="en-US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眾人說</a:t>
            </a:r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-</a:t>
            </a:r>
            <a:r>
              <a:rPr lang="zh-TW" altLang="en-US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不能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/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他說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-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我們能</a:t>
            </a:r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！</a:t>
            </a:r>
            <a:endParaRPr lang="en-US" altLang="zh-TW" sz="2000" dirty="0">
              <a:solidFill>
                <a:srgbClr val="0070C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6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二、</a:t>
            </a:r>
            <a:r>
              <a:rPr lang="zh-TW" altLang="zh-TW" sz="2000" b="1" u="sng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勇敢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「</a:t>
            </a:r>
            <a:r>
              <a:rPr lang="zh-TW" altLang="zh-TW" b="1" dirty="0">
                <a:latin typeface="Adobe 繁黑體 Std B" pitchFamily="34" charset="-120"/>
                <a:ea typeface="Adobe 繁黑體 Std B" pitchFamily="34" charset="-120"/>
              </a:rPr>
              <a:t>不要怕那地居民，因他們是我們的食物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。」</a:t>
            </a:r>
            <a:endParaRPr lang="en-US" altLang="zh-TW" b="1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人害怕～缺乏神同在的</a:t>
            </a:r>
            <a:r>
              <a:rPr lang="zh-TW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意識</a:t>
            </a:r>
            <a:r>
              <a:rPr lang="en-US" altLang="zh-TW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;</a:t>
            </a:r>
            <a:r>
              <a:rPr lang="zh-TW" altLang="en-US" sz="20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endParaRPr lang="en-US" altLang="zh-TW" sz="2000" dirty="0">
              <a:solidFill>
                <a:srgbClr val="0070C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若堅信神同在，你就不害怕</a:t>
            </a:r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sz="2000" dirty="0">
              <a:solidFill>
                <a:srgbClr val="0070C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6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三、</a:t>
            </a:r>
            <a:r>
              <a:rPr lang="zh-TW" altLang="zh-TW" sz="2000" b="1" u="sng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順服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「</a:t>
            </a:r>
            <a:r>
              <a:rPr lang="zh-TW" altLang="zh-TW" b="1" dirty="0">
                <a:latin typeface="Adobe 繁黑體 Std B" pitchFamily="34" charset="-120"/>
                <a:ea typeface="Adobe 繁黑體 Std B" pitchFamily="34" charset="-120"/>
              </a:rPr>
              <a:t>你們不可背叛耶和華。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」</a:t>
            </a:r>
            <a:endParaRPr lang="en-US" altLang="zh-TW" b="1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※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順服</a:t>
            </a:r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神，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才能得到神</a:t>
            </a:r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的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恩惠</a:t>
            </a:r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sz="2000" dirty="0">
              <a:solidFill>
                <a:srgbClr val="0070C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6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四、</a:t>
            </a:r>
            <a:r>
              <a:rPr lang="zh-TW" altLang="zh-TW" sz="2000" b="1" u="sng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忍耐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「</a:t>
            </a:r>
            <a:r>
              <a:rPr lang="zh-TW" altLang="zh-TW" b="1" dirty="0">
                <a:latin typeface="Adobe 繁黑體 Std B" pitchFamily="34" charset="-120"/>
                <a:ea typeface="Adobe 繁黑體 Std B" pitchFamily="34" charset="-120"/>
              </a:rPr>
              <a:t>因為他專心跟從我。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」</a:t>
            </a:r>
            <a:endParaRPr lang="en-US" altLang="zh-TW" b="1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※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等</a:t>
            </a:r>
            <a:r>
              <a:rPr lang="zh-TW" altLang="en-US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了</a:t>
            </a:r>
            <a:r>
              <a:rPr lang="en-US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45</a:t>
            </a:r>
            <a:r>
              <a:rPr lang="zh-TW" altLang="zh-TW" sz="20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年，神的應許才成就！</a:t>
            </a:r>
            <a:endParaRPr lang="zh-TW" altLang="en-US" sz="2000" dirty="0">
              <a:solidFill>
                <a:srgbClr val="0070C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21178" r="8239" b="29982"/>
          <a:stretch/>
        </p:blipFill>
        <p:spPr bwMode="auto">
          <a:xfrm>
            <a:off x="0" y="7936"/>
            <a:ext cx="9144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8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æ é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90"/>
            <a:ext cx="9144000" cy="51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536753" y="2643758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Adobe 繁黑體 Std B" pitchFamily="34" charset="-120"/>
                <a:ea typeface="Adobe 繁黑體 Std B" pitchFamily="34" charset="-120"/>
              </a:rPr>
              <a:t>信心危機</a:t>
            </a:r>
            <a:endParaRPr lang="zh-HK" altLang="en-US" sz="4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22263" r="8740" b="31002"/>
          <a:stretch/>
        </p:blipFill>
        <p:spPr bwMode="auto">
          <a:xfrm>
            <a:off x="0" y="11090"/>
            <a:ext cx="9144000" cy="513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948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662534"/>
              </p:ext>
            </p:extLst>
          </p:nvPr>
        </p:nvGraphicFramePr>
        <p:xfrm>
          <a:off x="323528" y="267494"/>
          <a:ext cx="8496943" cy="472263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682009"/>
                <a:gridCol w="1132925"/>
                <a:gridCol w="3682009"/>
              </a:tblGrid>
              <a:tr h="3475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十位探子</a:t>
                      </a:r>
                      <a:endParaRPr kumimoji="1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比較</a:t>
                      </a:r>
                      <a:endParaRPr kumimoji="1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5715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迦勒和約書亞</a:t>
                      </a:r>
                      <a:endParaRPr kumimoji="1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</a:tr>
              <a:tr h="1029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定睛在那些巨人身上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定睛仰望神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</a:tr>
              <a:tr h="5347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看到環境的艱鉅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抓住真神的應許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</a:tr>
              <a:tr h="7218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把巨人力量與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自己蚱蜢力相比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把巨人力量與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        全能神相比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</a:tr>
              <a:tr h="7218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看自己是敵人的食物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看敵人是我們的食物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</a:tr>
              <a:tr h="1095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我們趕快回埃及地去罷！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我們立刻上去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華康雅藝體W6" panose="040B0609000000000000" pitchFamily="81" charset="-120"/>
                          <a:ea typeface="華康雅藝體W6" panose="040B0609000000000000" pitchFamily="81" charset="-120"/>
                        </a:rPr>
                        <a:t>得迦南美地罷！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華康雅藝體W6" panose="040B0609000000000000" pitchFamily="81" charset="-120"/>
                        <a:ea typeface="華康雅藝體W6" panose="040B0609000000000000" pitchFamily="81" charset="-120"/>
                        <a:cs typeface="細明體" pitchFamily="49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22290" r="7998" b="2977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90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éèå±æ©çåçæå°çµæ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22105" y="771550"/>
            <a:ext cx="669674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latin typeface="+mj-ea"/>
                <a:ea typeface="+mj-ea"/>
              </a:rPr>
              <a:t>後九七香港</a:t>
            </a:r>
            <a:r>
              <a:rPr lang="en-US" altLang="zh-TW" sz="4000" b="1" dirty="0" smtClean="0">
                <a:latin typeface="+mj-ea"/>
                <a:ea typeface="+mj-ea"/>
              </a:rPr>
              <a:t>‧</a:t>
            </a:r>
            <a:r>
              <a:rPr lang="zh-TW" altLang="en-US" sz="4000" b="1" dirty="0" smtClean="0">
                <a:latin typeface="+mj-ea"/>
                <a:ea typeface="+mj-ea"/>
              </a:rPr>
              <a:t>劇變的世代</a:t>
            </a:r>
            <a:endParaRPr lang="zh-HK" altLang="en-US" sz="4000" b="1" dirty="0">
              <a:latin typeface="+mj-ea"/>
              <a:ea typeface="+mj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52270" y="1995686"/>
            <a:ext cx="7804150" cy="1323439"/>
          </a:xfrm>
          <a:prstGeom prst="rect">
            <a:avLst/>
          </a:prstGeom>
          <a:solidFill>
            <a:srgbClr val="387026">
              <a:alpha val="20000"/>
            </a:srgbClr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zh-TW" altLang="en-US" sz="40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必須</a:t>
            </a:r>
            <a:r>
              <a:rPr lang="zh-TW" altLang="en-US" sz="4000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在短時間內做成決定，</a:t>
            </a:r>
          </a:p>
          <a:p>
            <a:r>
              <a:rPr lang="zh-TW" altLang="en-US" sz="40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如果</a:t>
            </a:r>
            <a:r>
              <a:rPr lang="zh-TW" altLang="en-US" sz="4000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決定</a:t>
            </a:r>
            <a:r>
              <a:rPr lang="zh-TW" altLang="en-US" sz="4000" b="1" dirty="0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失當</a:t>
            </a:r>
            <a:r>
              <a:rPr lang="zh-TW" altLang="en-US" sz="4000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將會導致嚴重後果。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6" t="22609" r="9711" b="30183"/>
          <a:stretch/>
        </p:blipFill>
        <p:spPr bwMode="auto">
          <a:xfrm>
            <a:off x="10007" y="0"/>
            <a:ext cx="913399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155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0" name="Picture 4" descr="03990_000_bible-photo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4181" name="Text Box 5"/>
          <p:cNvSpPr txBox="1">
            <a:spLocks noChangeArrowheads="1"/>
          </p:cNvSpPr>
          <p:nvPr/>
        </p:nvSpPr>
        <p:spPr bwMode="auto">
          <a:xfrm>
            <a:off x="5410200" y="4229100"/>
            <a:ext cx="3570208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20000"/>
              </a:spcAft>
            </a:pPr>
            <a:r>
              <a:rPr kumimoji="1" lang="zh-TW" altLang="en-US" sz="2400" dirty="0">
                <a:solidFill>
                  <a:schemeClr val="bg1"/>
                </a:solidFill>
                <a:ea typeface="SimHei" pitchFamily="49" charset="-122"/>
              </a:rPr>
              <a:t>加低斯巴尼亞：</a:t>
            </a:r>
          </a:p>
          <a:p>
            <a:pPr>
              <a:spcAft>
                <a:spcPct val="20000"/>
              </a:spcAft>
            </a:pPr>
            <a:r>
              <a:rPr kumimoji="1" lang="zh-TW" altLang="en-US" sz="2400" dirty="0">
                <a:solidFill>
                  <a:schemeClr val="bg1"/>
                </a:solidFill>
                <a:ea typeface="SimHei" pitchFamily="49" charset="-122"/>
              </a:rPr>
              <a:t>西乃半島上最肥沃的綠洲</a:t>
            </a:r>
          </a:p>
        </p:txBody>
      </p:sp>
    </p:spTree>
    <p:extLst>
      <p:ext uri="{BB962C8B-B14F-4D97-AF65-F5344CB8AC3E}">
        <p14:creationId xmlns:p14="http://schemas.microsoft.com/office/powerpoint/2010/main" val="4864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34" name="Picture 30" descr="exodus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112" name="Oval 8"/>
          <p:cNvSpPr>
            <a:spLocks noChangeAspect="1" noChangeArrowheads="1"/>
          </p:cNvSpPr>
          <p:nvPr/>
        </p:nvSpPr>
        <p:spPr bwMode="auto">
          <a:xfrm>
            <a:off x="5192713" y="4312444"/>
            <a:ext cx="125412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1113" name="AutoShape 9"/>
          <p:cNvSpPr>
            <a:spLocks noChangeAspect="1" noChangeArrowheads="1"/>
          </p:cNvSpPr>
          <p:nvPr/>
        </p:nvSpPr>
        <p:spPr bwMode="auto">
          <a:xfrm>
            <a:off x="3881439" y="3918347"/>
            <a:ext cx="993775" cy="628650"/>
          </a:xfrm>
          <a:prstGeom prst="wedgeRectCallout">
            <a:avLst>
              <a:gd name="adj1" fmla="val 80829"/>
              <a:gd name="adj2" fmla="val 2007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加低斯</a:t>
            </a:r>
          </a:p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巴尼亞</a:t>
            </a:r>
          </a:p>
        </p:txBody>
      </p:sp>
      <p:sp>
        <p:nvSpPr>
          <p:cNvPr id="431129" name="Text Box 25"/>
          <p:cNvSpPr txBox="1">
            <a:spLocks noChangeArrowheads="1"/>
          </p:cNvSpPr>
          <p:nvPr/>
        </p:nvSpPr>
        <p:spPr bwMode="auto">
          <a:xfrm>
            <a:off x="5456238" y="3526631"/>
            <a:ext cx="800219" cy="461665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南地</a:t>
            </a:r>
          </a:p>
        </p:txBody>
      </p:sp>
      <p:sp>
        <p:nvSpPr>
          <p:cNvPr id="431130" name="Text Box 26"/>
          <p:cNvSpPr txBox="1">
            <a:spLocks noChangeArrowheads="1"/>
          </p:cNvSpPr>
          <p:nvPr/>
        </p:nvSpPr>
        <p:spPr bwMode="auto">
          <a:xfrm>
            <a:off x="6348413" y="2213373"/>
            <a:ext cx="492443" cy="830997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山</a:t>
            </a:r>
          </a:p>
          <a:p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地</a:t>
            </a:r>
          </a:p>
        </p:txBody>
      </p:sp>
      <p:sp>
        <p:nvSpPr>
          <p:cNvPr id="431131" name="Rectangle 27" descr="Parchment"/>
          <p:cNvSpPr>
            <a:spLocks noChangeArrowheads="1"/>
          </p:cNvSpPr>
          <p:nvPr/>
        </p:nvSpPr>
        <p:spPr bwMode="auto">
          <a:xfrm>
            <a:off x="0" y="0"/>
            <a:ext cx="3429000" cy="51435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1132" name="Rectangle 28"/>
          <p:cNvSpPr>
            <a:spLocks noChangeArrowheads="1"/>
          </p:cNvSpPr>
          <p:nvPr/>
        </p:nvSpPr>
        <p:spPr bwMode="auto">
          <a:xfrm>
            <a:off x="381000" y="249853"/>
            <a:ext cx="2743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摩西打發他們去窺探迦南地，說：「你們從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南地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上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山地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去，看那地如何，其中所住的民是強是弱，是多是少，所住之地是好是歹，所住之處是營盤是堅城。又看那地土是肥美是瘠薄，其中有樹木沒有。你們要放開膽量，把那地的果子帶些來。」</a:t>
            </a:r>
            <a:r>
              <a:rPr lang="en-US" altLang="zh-TW" sz="2000" dirty="0">
                <a:latin typeface="SimHei" pitchFamily="49" charset="-122"/>
                <a:ea typeface="新細明體" charset="-120"/>
              </a:rPr>
              <a:t>(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那時正是葡萄初熟的時候。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新細明體" charset="-120"/>
              </a:rPr>
              <a:t>)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13:17-20)</a:t>
            </a:r>
          </a:p>
        </p:txBody>
      </p:sp>
      <p:sp>
        <p:nvSpPr>
          <p:cNvPr id="431133" name="AutoShape 29"/>
          <p:cNvSpPr>
            <a:spLocks noChangeArrowheads="1"/>
          </p:cNvSpPr>
          <p:nvPr/>
        </p:nvSpPr>
        <p:spPr bwMode="auto">
          <a:xfrm>
            <a:off x="1015206" y="3936106"/>
            <a:ext cx="1398587" cy="703659"/>
          </a:xfrm>
          <a:prstGeom prst="wedgeRectCallout">
            <a:avLst>
              <a:gd name="adj1" fmla="val -17421"/>
              <a:gd name="adj2" fmla="val -1022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猶太曆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4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月</a:t>
            </a:r>
          </a:p>
          <a:p>
            <a:pPr algn="ctr">
              <a:spcAft>
                <a:spcPct val="20000"/>
              </a:spcAft>
            </a:pP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陽曆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6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月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76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12" grpId="0" animBg="1"/>
      <p:bldP spid="431113" grpId="0" animBg="1"/>
      <p:bldP spid="431129" grpId="0" animBg="1"/>
      <p:bldP spid="431130" grpId="0" animBg="1"/>
      <p:bldP spid="431131" grpId="0" animBg="1"/>
      <p:bldP spid="431132" grpId="0"/>
      <p:bldP spid="4311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hamath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0" r="22182" b="9016"/>
          <a:stretch>
            <a:fillRect/>
          </a:stretch>
        </p:blipFill>
        <p:spPr bwMode="auto">
          <a:xfrm>
            <a:off x="3763964" y="0"/>
            <a:ext cx="5380037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83" name="Oval 3"/>
          <p:cNvSpPr>
            <a:spLocks noChangeArrowheads="1"/>
          </p:cNvSpPr>
          <p:nvPr/>
        </p:nvSpPr>
        <p:spPr bwMode="auto">
          <a:xfrm>
            <a:off x="4968876" y="4451747"/>
            <a:ext cx="144463" cy="10834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53284" name="AutoShape 4"/>
          <p:cNvSpPr>
            <a:spLocks noChangeArrowheads="1"/>
          </p:cNvSpPr>
          <p:nvPr/>
        </p:nvSpPr>
        <p:spPr bwMode="auto">
          <a:xfrm>
            <a:off x="3563939" y="4326732"/>
            <a:ext cx="1063625" cy="588169"/>
          </a:xfrm>
          <a:prstGeom prst="wedgeRectCallout">
            <a:avLst>
              <a:gd name="adj1" fmla="val 82389"/>
              <a:gd name="adj2" fmla="val -20241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sz="2000">
                <a:ea typeface="SimHei" pitchFamily="49" charset="-122"/>
              </a:rPr>
              <a:t>加低斯</a:t>
            </a:r>
          </a:p>
          <a:p>
            <a:pPr algn="ctr"/>
            <a:r>
              <a:rPr kumimoji="1" lang="zh-TW" altLang="en-US" sz="2000">
                <a:ea typeface="SimHei" pitchFamily="49" charset="-122"/>
              </a:rPr>
              <a:t>巴尼亞</a:t>
            </a:r>
          </a:p>
        </p:txBody>
      </p:sp>
      <p:sp>
        <p:nvSpPr>
          <p:cNvPr id="353285" name="Oval 5"/>
          <p:cNvSpPr>
            <a:spLocks noChangeArrowheads="1"/>
          </p:cNvSpPr>
          <p:nvPr/>
        </p:nvSpPr>
        <p:spPr bwMode="auto">
          <a:xfrm>
            <a:off x="5137151" y="4063603"/>
            <a:ext cx="847725" cy="575072"/>
          </a:xfrm>
          <a:prstGeom prst="ellipse">
            <a:avLst/>
          </a:prstGeom>
          <a:solidFill>
            <a:srgbClr val="A50021">
              <a:alpha val="7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尋的</a:t>
            </a:r>
          </a:p>
          <a:p>
            <a:pPr algn="ctr"/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曠野</a:t>
            </a:r>
          </a:p>
        </p:txBody>
      </p:sp>
      <p:sp>
        <p:nvSpPr>
          <p:cNvPr id="353286" name="Oval 6"/>
          <p:cNvSpPr>
            <a:spLocks noChangeArrowheads="1"/>
          </p:cNvSpPr>
          <p:nvPr/>
        </p:nvSpPr>
        <p:spPr bwMode="auto">
          <a:xfrm>
            <a:off x="7362826" y="586978"/>
            <a:ext cx="144463" cy="10834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53287" name="AutoShape 7"/>
          <p:cNvSpPr>
            <a:spLocks noChangeArrowheads="1"/>
          </p:cNvSpPr>
          <p:nvPr/>
        </p:nvSpPr>
        <p:spPr bwMode="auto">
          <a:xfrm>
            <a:off x="5954713" y="340519"/>
            <a:ext cx="1065212" cy="402431"/>
          </a:xfrm>
          <a:prstGeom prst="wedgeRectCallout">
            <a:avLst>
              <a:gd name="adj1" fmla="val 80852"/>
              <a:gd name="adj2" fmla="val 24208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sz="2000">
                <a:ea typeface="SimHei" pitchFamily="49" charset="-122"/>
              </a:rPr>
              <a:t>哈馬口</a:t>
            </a:r>
          </a:p>
        </p:txBody>
      </p:sp>
      <p:sp>
        <p:nvSpPr>
          <p:cNvPr id="353288" name="Oval 8"/>
          <p:cNvSpPr>
            <a:spLocks noChangeArrowheads="1"/>
          </p:cNvSpPr>
          <p:nvPr/>
        </p:nvSpPr>
        <p:spPr bwMode="auto">
          <a:xfrm>
            <a:off x="6011864" y="2032397"/>
            <a:ext cx="142875" cy="10834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53289" name="AutoShape 9"/>
          <p:cNvSpPr>
            <a:spLocks noChangeArrowheads="1"/>
          </p:cNvSpPr>
          <p:nvPr/>
        </p:nvSpPr>
        <p:spPr bwMode="auto">
          <a:xfrm>
            <a:off x="4883150" y="1771651"/>
            <a:ext cx="765175" cy="402431"/>
          </a:xfrm>
          <a:prstGeom prst="wedgeRectCallout">
            <a:avLst>
              <a:gd name="adj1" fmla="val 97301"/>
              <a:gd name="adj2" fmla="val 2633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sz="2000">
                <a:ea typeface="SimHei" pitchFamily="49" charset="-122"/>
              </a:rPr>
              <a:t>利合</a:t>
            </a:r>
          </a:p>
        </p:txBody>
      </p:sp>
      <p:sp>
        <p:nvSpPr>
          <p:cNvPr id="353290" name="Oval 10"/>
          <p:cNvSpPr>
            <a:spLocks noChangeArrowheads="1"/>
          </p:cNvSpPr>
          <p:nvPr/>
        </p:nvSpPr>
        <p:spPr bwMode="auto">
          <a:xfrm>
            <a:off x="5899151" y="3488532"/>
            <a:ext cx="144463" cy="10834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53291" name="AutoShape 11"/>
          <p:cNvSpPr>
            <a:spLocks noChangeArrowheads="1"/>
          </p:cNvSpPr>
          <p:nvPr/>
        </p:nvSpPr>
        <p:spPr bwMode="auto">
          <a:xfrm>
            <a:off x="4506913" y="3256360"/>
            <a:ext cx="1065212" cy="401240"/>
          </a:xfrm>
          <a:prstGeom prst="wedgeRectCallout">
            <a:avLst>
              <a:gd name="adj1" fmla="val 80847"/>
              <a:gd name="adj2" fmla="val 215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sz="2000">
                <a:ea typeface="SimHei" pitchFamily="49" charset="-122"/>
              </a:rPr>
              <a:t>希伯崙</a:t>
            </a:r>
          </a:p>
        </p:txBody>
      </p:sp>
      <p:sp>
        <p:nvSpPr>
          <p:cNvPr id="353292" name="Freeform 12"/>
          <p:cNvSpPr>
            <a:spLocks/>
          </p:cNvSpPr>
          <p:nvPr/>
        </p:nvSpPr>
        <p:spPr bwMode="auto">
          <a:xfrm>
            <a:off x="6205539" y="3261122"/>
            <a:ext cx="293687" cy="798909"/>
          </a:xfrm>
          <a:custGeom>
            <a:avLst/>
            <a:gdLst>
              <a:gd name="T0" fmla="*/ 28 w 125"/>
              <a:gd name="T1" fmla="*/ 452 h 453"/>
              <a:gd name="T2" fmla="*/ 23 w 125"/>
              <a:gd name="T3" fmla="*/ 410 h 453"/>
              <a:gd name="T4" fmla="*/ 8 w 125"/>
              <a:gd name="T5" fmla="*/ 392 h 453"/>
              <a:gd name="T6" fmla="*/ 0 w 125"/>
              <a:gd name="T7" fmla="*/ 344 h 453"/>
              <a:gd name="T8" fmla="*/ 26 w 125"/>
              <a:gd name="T9" fmla="*/ 303 h 453"/>
              <a:gd name="T10" fmla="*/ 26 w 125"/>
              <a:gd name="T11" fmla="*/ 277 h 453"/>
              <a:gd name="T12" fmla="*/ 15 w 125"/>
              <a:gd name="T13" fmla="*/ 221 h 453"/>
              <a:gd name="T14" fmla="*/ 34 w 125"/>
              <a:gd name="T15" fmla="*/ 199 h 453"/>
              <a:gd name="T16" fmla="*/ 24 w 125"/>
              <a:gd name="T17" fmla="*/ 156 h 453"/>
              <a:gd name="T18" fmla="*/ 37 w 125"/>
              <a:gd name="T19" fmla="*/ 132 h 453"/>
              <a:gd name="T20" fmla="*/ 34 w 125"/>
              <a:gd name="T21" fmla="*/ 108 h 453"/>
              <a:gd name="T22" fmla="*/ 55 w 125"/>
              <a:gd name="T23" fmla="*/ 76 h 453"/>
              <a:gd name="T24" fmla="*/ 58 w 125"/>
              <a:gd name="T25" fmla="*/ 44 h 453"/>
              <a:gd name="T26" fmla="*/ 72 w 125"/>
              <a:gd name="T27" fmla="*/ 15 h 453"/>
              <a:gd name="T28" fmla="*/ 98 w 125"/>
              <a:gd name="T29" fmla="*/ 0 h 453"/>
              <a:gd name="T30" fmla="*/ 122 w 125"/>
              <a:gd name="T31" fmla="*/ 10 h 453"/>
              <a:gd name="T32" fmla="*/ 125 w 125"/>
              <a:gd name="T33" fmla="*/ 42 h 453"/>
              <a:gd name="T34" fmla="*/ 125 w 125"/>
              <a:gd name="T35" fmla="*/ 77 h 453"/>
              <a:gd name="T36" fmla="*/ 116 w 125"/>
              <a:gd name="T37" fmla="*/ 106 h 453"/>
              <a:gd name="T38" fmla="*/ 108 w 125"/>
              <a:gd name="T39" fmla="*/ 156 h 453"/>
              <a:gd name="T40" fmla="*/ 117 w 125"/>
              <a:gd name="T41" fmla="*/ 212 h 453"/>
              <a:gd name="T42" fmla="*/ 103 w 125"/>
              <a:gd name="T43" fmla="*/ 274 h 453"/>
              <a:gd name="T44" fmla="*/ 93 w 125"/>
              <a:gd name="T45" fmla="*/ 303 h 453"/>
              <a:gd name="T46" fmla="*/ 82 w 125"/>
              <a:gd name="T47" fmla="*/ 309 h 453"/>
              <a:gd name="T48" fmla="*/ 77 w 125"/>
              <a:gd name="T49" fmla="*/ 276 h 453"/>
              <a:gd name="T50" fmla="*/ 63 w 125"/>
              <a:gd name="T51" fmla="*/ 295 h 453"/>
              <a:gd name="T52" fmla="*/ 45 w 125"/>
              <a:gd name="T53" fmla="*/ 324 h 453"/>
              <a:gd name="T54" fmla="*/ 64 w 125"/>
              <a:gd name="T55" fmla="*/ 357 h 453"/>
              <a:gd name="T56" fmla="*/ 90 w 125"/>
              <a:gd name="T57" fmla="*/ 367 h 453"/>
              <a:gd name="T58" fmla="*/ 100 w 125"/>
              <a:gd name="T59" fmla="*/ 381 h 453"/>
              <a:gd name="T60" fmla="*/ 87 w 125"/>
              <a:gd name="T61" fmla="*/ 400 h 453"/>
              <a:gd name="T62" fmla="*/ 92 w 125"/>
              <a:gd name="T63" fmla="*/ 423 h 453"/>
              <a:gd name="T64" fmla="*/ 77 w 125"/>
              <a:gd name="T65" fmla="*/ 444 h 453"/>
              <a:gd name="T66" fmla="*/ 55 w 125"/>
              <a:gd name="T67" fmla="*/ 453 h 453"/>
              <a:gd name="T68" fmla="*/ 28 w 125"/>
              <a:gd name="T69" fmla="*/ 45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5" h="453">
                <a:moveTo>
                  <a:pt x="28" y="452"/>
                </a:moveTo>
                <a:lnTo>
                  <a:pt x="23" y="410"/>
                </a:lnTo>
                <a:lnTo>
                  <a:pt x="8" y="392"/>
                </a:lnTo>
                <a:lnTo>
                  <a:pt x="0" y="344"/>
                </a:lnTo>
                <a:lnTo>
                  <a:pt x="26" y="303"/>
                </a:lnTo>
                <a:lnTo>
                  <a:pt x="26" y="277"/>
                </a:lnTo>
                <a:lnTo>
                  <a:pt x="15" y="221"/>
                </a:lnTo>
                <a:lnTo>
                  <a:pt x="34" y="199"/>
                </a:lnTo>
                <a:lnTo>
                  <a:pt x="24" y="156"/>
                </a:lnTo>
                <a:lnTo>
                  <a:pt x="37" y="132"/>
                </a:lnTo>
                <a:lnTo>
                  <a:pt x="34" y="108"/>
                </a:lnTo>
                <a:lnTo>
                  <a:pt x="55" y="76"/>
                </a:lnTo>
                <a:lnTo>
                  <a:pt x="58" y="44"/>
                </a:lnTo>
                <a:lnTo>
                  <a:pt x="72" y="15"/>
                </a:lnTo>
                <a:lnTo>
                  <a:pt x="98" y="0"/>
                </a:lnTo>
                <a:lnTo>
                  <a:pt x="122" y="10"/>
                </a:lnTo>
                <a:lnTo>
                  <a:pt x="125" y="42"/>
                </a:lnTo>
                <a:lnTo>
                  <a:pt x="125" y="77"/>
                </a:lnTo>
                <a:lnTo>
                  <a:pt x="116" y="106"/>
                </a:lnTo>
                <a:lnTo>
                  <a:pt x="108" y="156"/>
                </a:lnTo>
                <a:lnTo>
                  <a:pt x="117" y="212"/>
                </a:lnTo>
                <a:lnTo>
                  <a:pt x="103" y="274"/>
                </a:lnTo>
                <a:lnTo>
                  <a:pt x="93" y="303"/>
                </a:lnTo>
                <a:lnTo>
                  <a:pt x="82" y="309"/>
                </a:lnTo>
                <a:lnTo>
                  <a:pt x="77" y="276"/>
                </a:lnTo>
                <a:lnTo>
                  <a:pt x="63" y="295"/>
                </a:lnTo>
                <a:lnTo>
                  <a:pt x="45" y="324"/>
                </a:lnTo>
                <a:lnTo>
                  <a:pt x="64" y="357"/>
                </a:lnTo>
                <a:lnTo>
                  <a:pt x="90" y="367"/>
                </a:lnTo>
                <a:lnTo>
                  <a:pt x="100" y="381"/>
                </a:lnTo>
                <a:lnTo>
                  <a:pt x="87" y="400"/>
                </a:lnTo>
                <a:lnTo>
                  <a:pt x="92" y="423"/>
                </a:lnTo>
                <a:lnTo>
                  <a:pt x="77" y="444"/>
                </a:lnTo>
                <a:lnTo>
                  <a:pt x="55" y="453"/>
                </a:lnTo>
                <a:lnTo>
                  <a:pt x="28" y="452"/>
                </a:lnTo>
                <a:close/>
              </a:path>
            </a:pathLst>
          </a:cu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53293" name="Freeform 13"/>
          <p:cNvSpPr>
            <a:spLocks/>
          </p:cNvSpPr>
          <p:nvPr/>
        </p:nvSpPr>
        <p:spPr bwMode="auto">
          <a:xfrm>
            <a:off x="6430963" y="2080023"/>
            <a:ext cx="150812" cy="186928"/>
          </a:xfrm>
          <a:custGeom>
            <a:avLst/>
            <a:gdLst>
              <a:gd name="T0" fmla="*/ 0 w 65"/>
              <a:gd name="T1" fmla="*/ 38 h 107"/>
              <a:gd name="T2" fmla="*/ 3 w 65"/>
              <a:gd name="T3" fmla="*/ 14 h 107"/>
              <a:gd name="T4" fmla="*/ 26 w 65"/>
              <a:gd name="T5" fmla="*/ 1 h 107"/>
              <a:gd name="T6" fmla="*/ 45 w 65"/>
              <a:gd name="T7" fmla="*/ 0 h 107"/>
              <a:gd name="T8" fmla="*/ 62 w 65"/>
              <a:gd name="T9" fmla="*/ 14 h 107"/>
              <a:gd name="T10" fmla="*/ 62 w 65"/>
              <a:gd name="T11" fmla="*/ 37 h 107"/>
              <a:gd name="T12" fmla="*/ 65 w 65"/>
              <a:gd name="T13" fmla="*/ 56 h 107"/>
              <a:gd name="T14" fmla="*/ 61 w 65"/>
              <a:gd name="T15" fmla="*/ 76 h 107"/>
              <a:gd name="T16" fmla="*/ 54 w 65"/>
              <a:gd name="T17" fmla="*/ 92 h 107"/>
              <a:gd name="T18" fmla="*/ 38 w 65"/>
              <a:gd name="T19" fmla="*/ 106 h 107"/>
              <a:gd name="T20" fmla="*/ 29 w 65"/>
              <a:gd name="T21" fmla="*/ 107 h 107"/>
              <a:gd name="T22" fmla="*/ 25 w 65"/>
              <a:gd name="T23" fmla="*/ 82 h 107"/>
              <a:gd name="T24" fmla="*/ 9 w 65"/>
              <a:gd name="T25" fmla="*/ 54 h 107"/>
              <a:gd name="T26" fmla="*/ 0 w 65"/>
              <a:gd name="T27" fmla="*/ 3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" h="107">
                <a:moveTo>
                  <a:pt x="0" y="38"/>
                </a:moveTo>
                <a:lnTo>
                  <a:pt x="3" y="14"/>
                </a:lnTo>
                <a:lnTo>
                  <a:pt x="26" y="1"/>
                </a:lnTo>
                <a:lnTo>
                  <a:pt x="45" y="0"/>
                </a:lnTo>
                <a:lnTo>
                  <a:pt x="62" y="14"/>
                </a:lnTo>
                <a:lnTo>
                  <a:pt x="62" y="37"/>
                </a:lnTo>
                <a:lnTo>
                  <a:pt x="65" y="56"/>
                </a:lnTo>
                <a:lnTo>
                  <a:pt x="61" y="76"/>
                </a:lnTo>
                <a:lnTo>
                  <a:pt x="54" y="92"/>
                </a:lnTo>
                <a:lnTo>
                  <a:pt x="38" y="106"/>
                </a:lnTo>
                <a:lnTo>
                  <a:pt x="29" y="107"/>
                </a:lnTo>
                <a:lnTo>
                  <a:pt x="25" y="82"/>
                </a:lnTo>
                <a:lnTo>
                  <a:pt x="9" y="54"/>
                </a:lnTo>
                <a:lnTo>
                  <a:pt x="0" y="38"/>
                </a:lnTo>
                <a:close/>
              </a:path>
            </a:pathLst>
          </a:cu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53294" name="AutoShape 14"/>
          <p:cNvSpPr>
            <a:spLocks noChangeArrowheads="1"/>
          </p:cNvSpPr>
          <p:nvPr/>
        </p:nvSpPr>
        <p:spPr bwMode="auto">
          <a:xfrm>
            <a:off x="7696200" y="3596879"/>
            <a:ext cx="1352550" cy="1495151"/>
          </a:xfrm>
          <a:prstGeom prst="wedgeRectCallout">
            <a:avLst>
              <a:gd name="adj1" fmla="val -82394"/>
              <a:gd name="adj2" fmla="val -22782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  <a:spcAft>
                <a:spcPct val="20000"/>
              </a:spcAft>
            </a:pPr>
            <a:r>
              <a:rPr kumimoji="1" lang="zh-TW" altLang="en-US" dirty="0">
                <a:ea typeface="SimHei" pitchFamily="49" charset="-122"/>
              </a:rPr>
              <a:t>大衛、所羅門王朝全盛期的疆界</a:t>
            </a:r>
          </a:p>
        </p:txBody>
      </p:sp>
      <p:sp>
        <p:nvSpPr>
          <p:cNvPr id="353298" name="AutoShape 18"/>
          <p:cNvSpPr>
            <a:spLocks noChangeArrowheads="1"/>
          </p:cNvSpPr>
          <p:nvPr/>
        </p:nvSpPr>
        <p:spPr bwMode="auto">
          <a:xfrm>
            <a:off x="6257925" y="3143250"/>
            <a:ext cx="1219200" cy="401241"/>
          </a:xfrm>
          <a:prstGeom prst="wedgeRectCallout">
            <a:avLst>
              <a:gd name="adj1" fmla="val -74218"/>
              <a:gd name="adj2" fmla="val 2240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sz="2000">
                <a:ea typeface="SimHei" pitchFamily="49" charset="-122"/>
              </a:rPr>
              <a:t>以實各谷</a:t>
            </a:r>
          </a:p>
        </p:txBody>
      </p:sp>
      <p:sp>
        <p:nvSpPr>
          <p:cNvPr id="353300" name="Rectangle 20"/>
          <p:cNvSpPr>
            <a:spLocks noChangeArrowheads="1"/>
          </p:cNvSpPr>
          <p:nvPr/>
        </p:nvSpPr>
        <p:spPr bwMode="auto">
          <a:xfrm>
            <a:off x="265113" y="414338"/>
            <a:ext cx="3314700" cy="45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dirty="0">
                <a:latin typeface="SimHei" pitchFamily="49" charset="-122"/>
                <a:ea typeface="SimHei" pitchFamily="49" charset="-122"/>
              </a:rPr>
              <a:t>他們上去窺探那地，從</a:t>
            </a:r>
            <a:r>
              <a:rPr lang="zh-TW" altLang="en-US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尋的曠野</a:t>
            </a:r>
            <a:r>
              <a:rPr lang="zh-TW" altLang="en-US" dirty="0">
                <a:latin typeface="SimHei" pitchFamily="49" charset="-122"/>
                <a:ea typeface="SimHei" pitchFamily="49" charset="-122"/>
              </a:rPr>
              <a:t>到</a:t>
            </a:r>
            <a:r>
              <a:rPr lang="zh-TW" altLang="en-US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利合</a:t>
            </a:r>
            <a:r>
              <a:rPr lang="zh-TW" altLang="en-US" dirty="0">
                <a:latin typeface="SimHei" pitchFamily="49" charset="-122"/>
                <a:ea typeface="SimHei" pitchFamily="49" charset="-122"/>
              </a:rPr>
              <a:t>，直到</a:t>
            </a:r>
            <a:r>
              <a:rPr lang="zh-TW" altLang="en-US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哈馬口</a:t>
            </a:r>
            <a:r>
              <a:rPr lang="zh-TW" altLang="en-US" dirty="0">
                <a:latin typeface="SimHei" pitchFamily="49" charset="-122"/>
                <a:ea typeface="SimHei" pitchFamily="49" charset="-122"/>
              </a:rPr>
              <a:t>。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dirty="0">
                <a:latin typeface="SimHei" pitchFamily="49" charset="-122"/>
                <a:ea typeface="SimHei" pitchFamily="49" charset="-122"/>
              </a:rPr>
              <a:t>他們從南地上去，到了</a:t>
            </a:r>
            <a:r>
              <a:rPr lang="zh-TW" altLang="en-US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希伯崙</a:t>
            </a:r>
            <a:r>
              <a:rPr lang="zh-TW" altLang="en-US" dirty="0">
                <a:latin typeface="SimHei" pitchFamily="49" charset="-122"/>
                <a:ea typeface="SimHei" pitchFamily="49" charset="-122"/>
              </a:rPr>
              <a:t>；在那裡有亞衲族人亞希幔、示篩、撻買。（原來希伯崙城被建造比埃及的鎖安城早七年。）</a:t>
            </a:r>
            <a:endParaRPr lang="en-US" altLang="zh-TW" dirty="0">
              <a:latin typeface="SimHei" pitchFamily="49" charset="-122"/>
              <a:ea typeface="SimHei" pitchFamily="49" charset="-122"/>
            </a:endParaRP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dirty="0">
                <a:latin typeface="SimHei" pitchFamily="49" charset="-122"/>
                <a:ea typeface="SimHei" pitchFamily="49" charset="-122"/>
              </a:rPr>
              <a:t>他們到了</a:t>
            </a:r>
            <a:r>
              <a:rPr lang="zh-TW" altLang="en-US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以實各谷</a:t>
            </a:r>
            <a:r>
              <a:rPr lang="zh-TW" altLang="en-US" dirty="0">
                <a:latin typeface="SimHei" pitchFamily="49" charset="-122"/>
                <a:ea typeface="SimHei" pitchFamily="49" charset="-122"/>
              </a:rPr>
              <a:t>，從那裡砍了葡萄樹的一枝，上頭有一掛葡萄，兩個人用槓擡著，又帶了些石榴和無花果來。因為以色列人從那裡砍來的那掛葡萄，所以那地方叫做以實各谷。</a:t>
            </a:r>
            <a:r>
              <a:rPr lang="en-US" altLang="zh-TW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13:21-24)</a:t>
            </a:r>
          </a:p>
        </p:txBody>
      </p:sp>
    </p:spTree>
    <p:extLst>
      <p:ext uri="{BB962C8B-B14F-4D97-AF65-F5344CB8AC3E}">
        <p14:creationId xmlns:p14="http://schemas.microsoft.com/office/powerpoint/2010/main" val="298177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3" grpId="0" animBg="1"/>
      <p:bldP spid="353284" grpId="0" animBg="1"/>
      <p:bldP spid="353285" grpId="0" animBg="1"/>
      <p:bldP spid="353286" grpId="0" animBg="1"/>
      <p:bldP spid="353287" grpId="0" animBg="1"/>
      <p:bldP spid="353288" grpId="0" animBg="1"/>
      <p:bldP spid="353289" grpId="0" animBg="1"/>
      <p:bldP spid="353290" grpId="0" animBg="1"/>
      <p:bldP spid="353291" grpId="0" animBg="1"/>
      <p:bldP spid="353294" grpId="0" animBg="1"/>
      <p:bldP spid="35329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Joshua_Caleb_BiblePaint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9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499" name="Rectangle 3"/>
          <p:cNvSpPr>
            <a:spLocks noChangeArrowheads="1"/>
          </p:cNvSpPr>
          <p:nvPr/>
        </p:nvSpPr>
        <p:spPr bwMode="auto">
          <a:xfrm>
            <a:off x="400050" y="3980260"/>
            <a:ext cx="83439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過了四十天，他們窺探那地才回來，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到了巴蘭曠野的加低斯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，見摩西、亞倫，並以色列的全會眾，回報摩西、亞倫，並全會眾，又把那地的果子給他們看。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13:25-26)</a:t>
            </a:r>
          </a:p>
        </p:txBody>
      </p:sp>
    </p:spTree>
    <p:extLst>
      <p:ext uri="{BB962C8B-B14F-4D97-AF65-F5344CB8AC3E}">
        <p14:creationId xmlns:p14="http://schemas.microsoft.com/office/powerpoint/2010/main" val="41194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4831</TotalTime>
  <Words>1513</Words>
  <Application>Microsoft Office PowerPoint</Application>
  <PresentationFormat>如螢幕大小 (16:9)</PresentationFormat>
  <Paragraphs>166</Paragraphs>
  <Slides>30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流線</vt:lpstr>
      <vt:lpstr>民數記第十講：13-14章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321</cp:revision>
  <cp:lastPrinted>2018-05-08T08:27:26Z</cp:lastPrinted>
  <dcterms:created xsi:type="dcterms:W3CDTF">2018-02-28T01:54:56Z</dcterms:created>
  <dcterms:modified xsi:type="dcterms:W3CDTF">2019-01-12T10:29:41Z</dcterms:modified>
</cp:coreProperties>
</file>