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9" r:id="rId4"/>
    <p:sldId id="260" r:id="rId5"/>
    <p:sldId id="261" r:id="rId6"/>
    <p:sldId id="269" r:id="rId7"/>
    <p:sldId id="280" r:id="rId8"/>
    <p:sldId id="281" r:id="rId9"/>
    <p:sldId id="284" r:id="rId10"/>
    <p:sldId id="292" r:id="rId11"/>
    <p:sldId id="273" r:id="rId12"/>
    <p:sldId id="293" r:id="rId13"/>
    <p:sldId id="286" r:id="rId14"/>
    <p:sldId id="287" r:id="rId15"/>
    <p:sldId id="288" r:id="rId16"/>
    <p:sldId id="289" r:id="rId17"/>
    <p:sldId id="291" r:id="rId18"/>
    <p:sldId id="271" r:id="rId19"/>
    <p:sldId id="298" r:id="rId20"/>
    <p:sldId id="282" r:id="rId21"/>
    <p:sldId id="294" r:id="rId22"/>
    <p:sldId id="267" r:id="rId23"/>
    <p:sldId id="268" r:id="rId24"/>
    <p:sldId id="302" r:id="rId25"/>
    <p:sldId id="277" r:id="rId26"/>
    <p:sldId id="274" r:id="rId27"/>
    <p:sldId id="275" r:id="rId28"/>
    <p:sldId id="297" r:id="rId29"/>
    <p:sldId id="296" r:id="rId30"/>
    <p:sldId id="299" r:id="rId31"/>
    <p:sldId id="300" r:id="rId32"/>
    <p:sldId id="301" r:id="rId33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CF"/>
    <a:srgbClr val="6633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0929"/>
  </p:normalViewPr>
  <p:slideViewPr>
    <p:cSldViewPr>
      <p:cViewPr varScale="1">
        <p:scale>
          <a:sx n="105" d="100"/>
          <a:sy n="105" d="100"/>
        </p:scale>
        <p:origin x="-102" y="-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D9A3C4-CF3B-4482-AB19-70D4160454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7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5C4-C2FF-48A5-A3D2-6BE49E69C5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09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2292-CDB5-471C-8E31-69E11A6528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49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5383-3573-4C38-9A4B-99F776BCB3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43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ADFB3-8823-4A4E-9A07-E7EEA0B7B3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556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FC153-DADB-4FAC-BC28-70B8F864B0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626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ADEE2-5AA9-41A6-8541-781F1AA812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1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C9022-1BF1-4B4D-99C6-9BB6465580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96591-F3C9-44A2-BE5D-D51C6F210C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098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D261-9EA0-4EC8-B740-9881F4D9F9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86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38AC-9FF8-4E1E-A4AC-3B182DD347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094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5FDA-A6E2-47B4-9CE6-96127560787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74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8EABEA-BB75-4E47-A9BA-F597B2345B7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hoto.blog.sina.com.cn/blogpic/521aa5250100c2um/521aa525g5e02515b497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285750"/>
            <a:ext cx="7924800" cy="161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4500"/>
              </a:lnSpc>
              <a:spcBef>
                <a:spcPct val="50000"/>
              </a:spcBef>
            </a:pPr>
            <a:r>
              <a:rPr lang="zh-TW" altLang="en-US" sz="4800" b="1" dirty="0"/>
              <a:t>講題：聖誕！平安！</a:t>
            </a:r>
          </a:p>
          <a:p>
            <a:pPr algn="ctr">
              <a:lnSpc>
                <a:spcPts val="4500"/>
              </a:lnSpc>
              <a:spcBef>
                <a:spcPct val="50000"/>
              </a:spcBef>
            </a:pPr>
            <a:r>
              <a:rPr lang="zh-TW" altLang="en-US" sz="4800" b="1" dirty="0"/>
              <a:t>經文：路加福音</a:t>
            </a:r>
            <a:r>
              <a:rPr lang="en-US" altLang="zh-TW" sz="4800" b="1" dirty="0"/>
              <a:t>2:13-14</a:t>
            </a:r>
          </a:p>
        </p:txBody>
      </p:sp>
      <p:pic>
        <p:nvPicPr>
          <p:cNvPr id="2052" name="Picture 4" descr="http://www.it.com.cn/f/desktop/0712/15/1214-bj-p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57399"/>
            <a:ext cx="5715000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8451" y="4391025"/>
            <a:ext cx="1355725" cy="410766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71626" y="3309938"/>
            <a:ext cx="1355725" cy="93226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5114" y="2430066"/>
            <a:ext cx="1107996" cy="46166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大希律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38289" y="2782343"/>
            <a:ext cx="1723549" cy="46166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itchFamily="49" charset="-122"/>
                <a:cs typeface="Arial" charset="0"/>
              </a:rPr>
              <a:t>亞基帕一世</a:t>
            </a:r>
          </a:p>
        </p:txBody>
      </p:sp>
      <p:cxnSp>
        <p:nvCxnSpPr>
          <p:cNvPr id="18441" name="AutoShape 9"/>
          <p:cNvCxnSpPr>
            <a:cxnSpLocks noChangeShapeType="1"/>
            <a:stCxn id="18444" idx="3"/>
            <a:endCxn id="18452" idx="1"/>
          </p:cNvCxnSpPr>
          <p:nvPr/>
        </p:nvCxnSpPr>
        <p:spPr bwMode="auto">
          <a:xfrm>
            <a:off x="3139798" y="3606256"/>
            <a:ext cx="2598491" cy="77509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461838" y="1590544"/>
            <a:ext cx="1252537" cy="1022748"/>
          </a:xfrm>
          <a:prstGeom prst="wedgeRectCallout">
            <a:avLst>
              <a:gd name="adj1" fmla="val -94746"/>
              <a:gd name="adj2" fmla="val 3644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itchFamily="49" charset="-122"/>
                <a:cs typeface="Arial" charset="0"/>
              </a:rPr>
              <a:t>殺害雅各；</a:t>
            </a:r>
          </a:p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itchFamily="49" charset="-122"/>
                <a:cs typeface="Arial" charset="0"/>
              </a:rPr>
              <a:t>捉拿彼得；</a:t>
            </a:r>
          </a:p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itchFamily="49" charset="-122"/>
                <a:cs typeface="Arial" charset="0"/>
              </a:rPr>
              <a:t>被蟲咬死。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738289" y="4597002"/>
            <a:ext cx="1107996" cy="46166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ea typeface="SimHei" pitchFamily="49" charset="-122"/>
                <a:cs typeface="Arial" charset="0"/>
              </a:rPr>
              <a:t>希羅底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724026" y="3375423"/>
            <a:ext cx="1415772" cy="46166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亞里多布</a:t>
            </a:r>
          </a:p>
        </p:txBody>
      </p:sp>
      <p:cxnSp>
        <p:nvCxnSpPr>
          <p:cNvPr id="18445" name="AutoShape 13"/>
          <p:cNvCxnSpPr>
            <a:cxnSpLocks noChangeShapeType="1"/>
            <a:stCxn id="18439" idx="3"/>
            <a:endCxn id="18444" idx="1"/>
          </p:cNvCxnSpPr>
          <p:nvPr/>
        </p:nvCxnSpPr>
        <p:spPr bwMode="auto">
          <a:xfrm>
            <a:off x="1373110" y="2660899"/>
            <a:ext cx="350916" cy="9453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724026" y="3886200"/>
            <a:ext cx="1415772" cy="46166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亞歷山大</a:t>
            </a:r>
          </a:p>
        </p:txBody>
      </p:sp>
      <p:cxnSp>
        <p:nvCxnSpPr>
          <p:cNvPr id="18447" name="AutoShape 15"/>
          <p:cNvCxnSpPr>
            <a:cxnSpLocks noChangeShapeType="1"/>
            <a:stCxn id="18439" idx="3"/>
            <a:endCxn id="18446" idx="1"/>
          </p:cNvCxnSpPr>
          <p:nvPr/>
        </p:nvCxnSpPr>
        <p:spPr bwMode="auto">
          <a:xfrm>
            <a:off x="1373110" y="2660899"/>
            <a:ext cx="350916" cy="145613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724026" y="2757487"/>
            <a:ext cx="1005403" cy="46166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腓力</a:t>
            </a:r>
            <a:r>
              <a:rPr lang="en-US" altLang="zh-TW">
                <a:ea typeface="SimHei" pitchFamily="49" charset="-122"/>
                <a:cs typeface="Arial" charset="0"/>
              </a:rPr>
              <a:t>-I</a:t>
            </a:r>
          </a:p>
        </p:txBody>
      </p:sp>
      <p:cxnSp>
        <p:nvCxnSpPr>
          <p:cNvPr id="18449" name="AutoShape 17"/>
          <p:cNvCxnSpPr>
            <a:cxnSpLocks noChangeShapeType="1"/>
            <a:stCxn id="18439" idx="3"/>
            <a:endCxn id="18448" idx="1"/>
          </p:cNvCxnSpPr>
          <p:nvPr/>
        </p:nvCxnSpPr>
        <p:spPr bwMode="auto">
          <a:xfrm>
            <a:off x="1373110" y="2660899"/>
            <a:ext cx="350916" cy="3274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724026" y="4461273"/>
            <a:ext cx="1415772" cy="461665"/>
          </a:xfrm>
          <a:prstGeom prst="rect">
            <a:avLst/>
          </a:prstGeom>
          <a:solidFill>
            <a:srgbClr val="BBE0E3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安提帕特</a:t>
            </a:r>
          </a:p>
        </p:txBody>
      </p:sp>
      <p:cxnSp>
        <p:nvCxnSpPr>
          <p:cNvPr id="18451" name="AutoShape 19"/>
          <p:cNvCxnSpPr>
            <a:cxnSpLocks noChangeShapeType="1"/>
            <a:stCxn id="18439" idx="3"/>
            <a:endCxn id="18450" idx="1"/>
          </p:cNvCxnSpPr>
          <p:nvPr/>
        </p:nvCxnSpPr>
        <p:spPr bwMode="auto">
          <a:xfrm>
            <a:off x="1373110" y="2660899"/>
            <a:ext cx="350916" cy="20312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738289" y="4150518"/>
            <a:ext cx="2031325" cy="46166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itchFamily="49" charset="-122"/>
                <a:cs typeface="Arial" charset="0"/>
              </a:rPr>
              <a:t>加希斯的希律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106574" y="793731"/>
            <a:ext cx="6080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分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封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的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王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986088" y="275748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住羅馬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724026" y="1528762"/>
            <a:ext cx="1107996" cy="46166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亞基老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724026" y="2057400"/>
            <a:ext cx="1107996" cy="46166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latin typeface="SimHei" pitchFamily="49" charset="-122"/>
                <a:ea typeface="SimHei" pitchFamily="49" charset="-122"/>
                <a:cs typeface="Arial" charset="0"/>
              </a:rPr>
              <a:t>安提帕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724026" y="988219"/>
            <a:ext cx="110799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latin typeface="SimHei" pitchFamily="49" charset="-122"/>
                <a:ea typeface="SimHei" pitchFamily="49" charset="-122"/>
                <a:cs typeface="Arial" charset="0"/>
              </a:rPr>
              <a:t>腓力</a:t>
            </a:r>
            <a:r>
              <a:rPr lang="en-US" altLang="zh-TW" dirty="0">
                <a:ea typeface="SimHei" pitchFamily="49" charset="-122"/>
                <a:cs typeface="Arial" charset="0"/>
              </a:rPr>
              <a:t>-II</a:t>
            </a:r>
          </a:p>
        </p:txBody>
      </p:sp>
      <p:cxnSp>
        <p:nvCxnSpPr>
          <p:cNvPr id="18458" name="AutoShape 26"/>
          <p:cNvCxnSpPr>
            <a:cxnSpLocks noChangeShapeType="1"/>
            <a:stCxn id="18439" idx="3"/>
            <a:endCxn id="18455" idx="1"/>
          </p:cNvCxnSpPr>
          <p:nvPr/>
        </p:nvCxnSpPr>
        <p:spPr bwMode="auto">
          <a:xfrm flipV="1">
            <a:off x="1373110" y="1759595"/>
            <a:ext cx="350916" cy="90130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9" name="AutoShape 27"/>
          <p:cNvCxnSpPr>
            <a:cxnSpLocks noChangeShapeType="1"/>
            <a:stCxn id="18439" idx="3"/>
            <a:endCxn id="18456" idx="1"/>
          </p:cNvCxnSpPr>
          <p:nvPr/>
        </p:nvCxnSpPr>
        <p:spPr bwMode="auto">
          <a:xfrm flipV="1">
            <a:off x="1373110" y="2288233"/>
            <a:ext cx="350916" cy="3726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0" name="AutoShape 28"/>
          <p:cNvCxnSpPr>
            <a:cxnSpLocks noChangeShapeType="1"/>
            <a:stCxn id="18439" idx="3"/>
            <a:endCxn id="18457" idx="1"/>
          </p:cNvCxnSpPr>
          <p:nvPr/>
        </p:nvCxnSpPr>
        <p:spPr bwMode="auto">
          <a:xfrm flipV="1">
            <a:off x="1373110" y="1219052"/>
            <a:ext cx="350916" cy="14418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425697" y="3563035"/>
            <a:ext cx="4924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被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父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處</a:t>
            </a:r>
          </a:p>
          <a:p>
            <a:r>
              <a:rPr lang="zh-TW" altLang="en-US" dirty="0">
                <a:solidFill>
                  <a:srgbClr val="CC0000"/>
                </a:solidFill>
                <a:ea typeface="SimHei" pitchFamily="49" charset="-122"/>
                <a:cs typeface="Arial" charset="0"/>
              </a:rPr>
              <a:t>死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4346417" y="1939975"/>
            <a:ext cx="1249363" cy="908447"/>
          </a:xfrm>
          <a:prstGeom prst="wedgeRectCallout">
            <a:avLst>
              <a:gd name="adj1" fmla="val -154580"/>
              <a:gd name="adj2" fmla="val -527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囚禁和殺害</a:t>
            </a:r>
          </a:p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施洗約翰；</a:t>
            </a:r>
          </a:p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戲弄耶穌。</a:t>
            </a: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362754" y="3232703"/>
            <a:ext cx="828675" cy="1167854"/>
          </a:xfrm>
          <a:prstGeom prst="wedgeRectCallout">
            <a:avLst>
              <a:gd name="adj1" fmla="val 1917"/>
              <a:gd name="adj2" fmla="val -78889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屠殺</a:t>
            </a:r>
          </a:p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伯利恆</a:t>
            </a:r>
          </a:p>
          <a:p>
            <a:pPr algn="ctr">
              <a:spcAft>
                <a:spcPct val="20000"/>
              </a:spcAft>
            </a:pPr>
            <a:r>
              <a:rPr lang="zh-TW" altLang="en-US" sz="1600" dirty="0">
                <a:ea typeface="SimHei" pitchFamily="49" charset="-122"/>
                <a:cs typeface="Arial" charset="0"/>
              </a:rPr>
              <a:t>嬰孩</a:t>
            </a: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3382964" y="176212"/>
            <a:ext cx="2351087" cy="509588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itchFamily="49" charset="-122"/>
                <a:cs typeface="Arial" charset="0"/>
              </a:rPr>
              <a:t>希律王朝家譜</a:t>
            </a:r>
            <a:endParaRPr lang="en-US" altLang="zh-HK" sz="2400">
              <a:ea typeface="SimHei" pitchFamily="49" charset="-122"/>
              <a:cs typeface="Arial" charset="0"/>
            </a:endParaRPr>
          </a:p>
        </p:txBody>
      </p:sp>
      <p:cxnSp>
        <p:nvCxnSpPr>
          <p:cNvPr id="18465" name="AutoShape 33"/>
          <p:cNvCxnSpPr>
            <a:cxnSpLocks noChangeShapeType="1"/>
            <a:stCxn id="18444" idx="3"/>
            <a:endCxn id="18440" idx="1"/>
          </p:cNvCxnSpPr>
          <p:nvPr/>
        </p:nvCxnSpPr>
        <p:spPr bwMode="auto">
          <a:xfrm flipV="1">
            <a:off x="3139798" y="3013176"/>
            <a:ext cx="2598491" cy="59308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6" name="AutoShape 34"/>
          <p:cNvCxnSpPr>
            <a:cxnSpLocks noChangeShapeType="1"/>
            <a:stCxn id="18444" idx="3"/>
            <a:endCxn id="18443" idx="1"/>
          </p:cNvCxnSpPr>
          <p:nvPr/>
        </p:nvCxnSpPr>
        <p:spPr bwMode="auto">
          <a:xfrm>
            <a:off x="3139798" y="3606256"/>
            <a:ext cx="2598491" cy="122157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68" name="Picture 36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>
            <a:off x="144463" y="1303735"/>
            <a:ext cx="1149350" cy="1059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00039" y="334566"/>
            <a:ext cx="954107" cy="4001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2000">
                <a:solidFill>
                  <a:schemeClr val="bg1"/>
                </a:solidFill>
                <a:ea typeface="SimHei" pitchFamily="49" charset="-122"/>
                <a:cs typeface="Arial" charset="0"/>
              </a:rPr>
              <a:t>第一代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706564" y="335756"/>
            <a:ext cx="954107" cy="4001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2000">
                <a:solidFill>
                  <a:schemeClr val="bg1"/>
                </a:solidFill>
                <a:ea typeface="SimHei" pitchFamily="49" charset="-122"/>
                <a:cs typeface="Arial" charset="0"/>
              </a:rPr>
              <a:t>第二代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634143" y="685800"/>
            <a:ext cx="954107" cy="4001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2000">
                <a:solidFill>
                  <a:schemeClr val="bg1"/>
                </a:solidFill>
                <a:ea typeface="SimHei" pitchFamily="49" charset="-122"/>
                <a:cs typeface="Arial" charset="0"/>
              </a:rPr>
              <a:t>第三代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7760764" y="4597002"/>
            <a:ext cx="1107996" cy="46166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itchFamily="49" charset="-122"/>
                <a:cs typeface="Arial" charset="0"/>
              </a:rPr>
              <a:t>撒羅米</a:t>
            </a:r>
          </a:p>
        </p:txBody>
      </p:sp>
      <p:cxnSp>
        <p:nvCxnSpPr>
          <p:cNvPr id="18473" name="AutoShape 41"/>
          <p:cNvCxnSpPr>
            <a:cxnSpLocks noChangeShapeType="1"/>
            <a:endCxn id="18472" idx="1"/>
          </p:cNvCxnSpPr>
          <p:nvPr/>
        </p:nvCxnSpPr>
        <p:spPr bwMode="auto">
          <a:xfrm>
            <a:off x="6617763" y="4738687"/>
            <a:ext cx="1143001" cy="891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77" name="Picture 45" descr="Herod-Agrippa-I-10BC-44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8" y="1641723"/>
            <a:ext cx="14033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285750"/>
            <a:ext cx="9296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6600" b="1" dirty="0">
                <a:latin typeface="新細明體" charset="-120"/>
              </a:rPr>
              <a:t>聖誕！平安！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1563638"/>
            <a:ext cx="817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/>
            <a:r>
              <a:rPr lang="en-US" altLang="zh-TW" sz="4400" b="1" dirty="0">
                <a:latin typeface="Georgia" pitchFamily="18" charset="0"/>
              </a:rPr>
              <a:t>Mat 2:3  </a:t>
            </a:r>
            <a:r>
              <a:rPr lang="en-US" altLang="zh-TW" sz="4400" b="1" dirty="0">
                <a:latin typeface="新細明體" charset="-120"/>
              </a:rPr>
              <a:t> </a:t>
            </a:r>
            <a:r>
              <a:rPr lang="zh-TW" altLang="en-US" sz="4400" b="1" dirty="0">
                <a:latin typeface="新細明體" charset="-120"/>
              </a:rPr>
              <a:t>希律王聽見了，就心裡</a:t>
            </a:r>
            <a:r>
              <a:rPr lang="zh-TW" altLang="en-US" sz="4400" b="1" dirty="0">
                <a:solidFill>
                  <a:srgbClr val="FF0000"/>
                </a:solidFill>
                <a:latin typeface="新細明體" charset="-120"/>
              </a:rPr>
              <a:t>不安</a:t>
            </a:r>
            <a:r>
              <a:rPr lang="zh-TW" altLang="en-US" sz="4400" b="1" dirty="0">
                <a:latin typeface="新細明體" charset="-120"/>
              </a:rPr>
              <a:t>；耶路撒冷合城的人也都</a:t>
            </a:r>
            <a:r>
              <a:rPr lang="zh-TW" altLang="en-US" sz="4400" b="1" dirty="0">
                <a:solidFill>
                  <a:srgbClr val="FF0000"/>
                </a:solidFill>
                <a:latin typeface="新細明體" charset="-120"/>
              </a:rPr>
              <a:t>不安</a:t>
            </a:r>
            <a:r>
              <a:rPr lang="zh-TW" altLang="en-US" sz="4400" b="1" dirty="0">
                <a:latin typeface="新細明體" charset="-120"/>
              </a:rPr>
              <a:t>。</a:t>
            </a:r>
            <a:r>
              <a:rPr lang="zh-TW" altLang="en-US" sz="4400" b="1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39262" y="267494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 smtClean="0"/>
              <a:t>真正平安何處尋</a:t>
            </a:r>
            <a:r>
              <a:rPr lang="en-US" altLang="zh-TW" sz="4800" b="1" dirty="0" smtClean="0"/>
              <a:t>??</a:t>
            </a:r>
            <a:endParaRPr lang="zh-TW" altLang="en-US" sz="4800" b="1" dirty="0"/>
          </a:p>
        </p:txBody>
      </p:sp>
      <p:pic>
        <p:nvPicPr>
          <p:cNvPr id="55302" name="Picture 6" descr="http://1.bp.blogspot.com/_S50jXjYL6fI/SUAnLAQ6QTI/AAAAAAAAAP0/izxBQOWNQ-w/s400/Window_Shopping_by_Timeless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606"/>
            <a:ext cx="5216624" cy="31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/>
          <a:stretch/>
        </p:blipFill>
        <p:spPr bwMode="auto">
          <a:xfrm>
            <a:off x="0" y="29825"/>
            <a:ext cx="9144000" cy="51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-381000" y="114301"/>
            <a:ext cx="9525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3200" b="1" dirty="0">
                <a:latin typeface="Georgia" pitchFamily="18" charset="0"/>
              </a:rPr>
              <a:t>以利沙伯：</a:t>
            </a:r>
          </a:p>
          <a:p>
            <a:pPr lvl="2">
              <a:spcBef>
                <a:spcPct val="50000"/>
              </a:spcBef>
            </a:pPr>
            <a:r>
              <a:rPr lang="en-US" altLang="zh-TW" sz="3200" b="1" dirty="0" err="1">
                <a:latin typeface="Georgia" pitchFamily="18" charset="0"/>
              </a:rPr>
              <a:t>Luk</a:t>
            </a:r>
            <a:r>
              <a:rPr lang="en-US" altLang="zh-TW" sz="3200" b="1" dirty="0">
                <a:latin typeface="Georgia" pitchFamily="18" charset="0"/>
              </a:rPr>
              <a:t> 1:5  </a:t>
            </a:r>
            <a:r>
              <a:rPr lang="en-US" altLang="zh-TW" sz="3200" b="1" dirty="0">
                <a:latin typeface="新細明體" charset="-120"/>
              </a:rPr>
              <a:t> </a:t>
            </a:r>
            <a:r>
              <a:rPr lang="zh-TW" altLang="en-US" sz="3200" b="1" dirty="0">
                <a:latin typeface="新細明體" charset="-120"/>
              </a:rPr>
              <a:t>當猶太王希律的時候，亞比雅班裡有一個祭司，名叫撒迦利亞；</a:t>
            </a:r>
            <a:r>
              <a:rPr lang="zh-TW" altLang="en-US" sz="3200" b="1" dirty="0">
                <a:solidFill>
                  <a:srgbClr val="FF3300"/>
                </a:solidFill>
                <a:latin typeface="新細明體" charset="-120"/>
              </a:rPr>
              <a:t>他妻子是亞倫的後人，名叫以利沙伯</a:t>
            </a:r>
            <a:r>
              <a:rPr lang="zh-TW" altLang="en-US" sz="3200" b="1" dirty="0">
                <a:latin typeface="新細明體" charset="-120"/>
              </a:rPr>
              <a:t>。</a:t>
            </a:r>
            <a:r>
              <a:rPr lang="zh-TW" altLang="en-US" sz="32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en-US" altLang="zh-TW" sz="3200" b="1" dirty="0" err="1">
                <a:latin typeface="Georgia" pitchFamily="18" charset="0"/>
              </a:rPr>
              <a:t>Luk</a:t>
            </a:r>
            <a:r>
              <a:rPr lang="en-US" altLang="zh-TW" sz="3200" b="1" dirty="0">
                <a:latin typeface="Georgia" pitchFamily="18" charset="0"/>
              </a:rPr>
              <a:t> 1:6  </a:t>
            </a:r>
            <a:r>
              <a:rPr lang="en-US" altLang="zh-TW" sz="3200" b="1" dirty="0">
                <a:latin typeface="新細明體" charset="-120"/>
              </a:rPr>
              <a:t> </a:t>
            </a:r>
            <a:r>
              <a:rPr lang="zh-TW" altLang="en-US" sz="3200" b="1" dirty="0">
                <a:latin typeface="新細明體" charset="-120"/>
              </a:rPr>
              <a:t>他們二人在神面前都是義人，遵行主的一切誡命禮儀，沒有可指摘的，</a:t>
            </a:r>
            <a:r>
              <a:rPr lang="zh-TW" altLang="en-US" sz="32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en-US" altLang="zh-TW" sz="3200" b="1" dirty="0" err="1">
                <a:latin typeface="Georgia" pitchFamily="18" charset="0"/>
              </a:rPr>
              <a:t>Luk</a:t>
            </a:r>
            <a:r>
              <a:rPr lang="en-US" altLang="zh-TW" sz="3200" b="1" dirty="0">
                <a:latin typeface="Georgia" pitchFamily="18" charset="0"/>
              </a:rPr>
              <a:t> 1:7  </a:t>
            </a:r>
            <a:r>
              <a:rPr lang="en-US" altLang="zh-TW" sz="3200" b="1" dirty="0">
                <a:latin typeface="新細明體" charset="-120"/>
              </a:rPr>
              <a:t> </a:t>
            </a:r>
            <a:r>
              <a:rPr lang="zh-TW" altLang="en-US" sz="3200" b="1" dirty="0">
                <a:latin typeface="新細明體" charset="-120"/>
              </a:rPr>
              <a:t>只是</a:t>
            </a:r>
            <a:r>
              <a:rPr lang="zh-TW" altLang="en-US" sz="3200" b="1" dirty="0">
                <a:solidFill>
                  <a:srgbClr val="FF3300"/>
                </a:solidFill>
                <a:latin typeface="新細明體" charset="-120"/>
              </a:rPr>
              <a:t>沒有孩子</a:t>
            </a:r>
            <a:r>
              <a:rPr lang="zh-TW" altLang="en-US" sz="3200" b="1" dirty="0">
                <a:latin typeface="新細明體" charset="-120"/>
              </a:rPr>
              <a:t>；因為以利沙伯</a:t>
            </a:r>
            <a:r>
              <a:rPr lang="zh-TW" altLang="en-US" sz="3200" b="1" dirty="0">
                <a:solidFill>
                  <a:srgbClr val="FF3300"/>
                </a:solidFill>
                <a:latin typeface="新細明體" charset="-120"/>
              </a:rPr>
              <a:t>不生育</a:t>
            </a:r>
            <a:r>
              <a:rPr lang="zh-TW" altLang="en-US" sz="3200" b="1" dirty="0">
                <a:latin typeface="新細明體" charset="-120"/>
              </a:rPr>
              <a:t>，兩個人又</a:t>
            </a:r>
            <a:r>
              <a:rPr lang="zh-TW" altLang="en-US" sz="3200" b="1" dirty="0">
                <a:solidFill>
                  <a:srgbClr val="FF3300"/>
                </a:solidFill>
                <a:latin typeface="新細明體" charset="-120"/>
              </a:rPr>
              <a:t>年紀老邁</a:t>
            </a:r>
            <a:r>
              <a:rPr lang="zh-TW" altLang="en-US" sz="3200" b="1" dirty="0">
                <a:latin typeface="新細明體" charset="-12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1603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381000" y="114301"/>
            <a:ext cx="9525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3600" b="1" dirty="0">
                <a:latin typeface="Georgia" pitchFamily="18" charset="0"/>
              </a:rPr>
              <a:t>馬利亞：</a:t>
            </a:r>
          </a:p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1:26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到了第六個月，天使加百列奉神的差遣往加利利的一座城去（這城名叫拿撒勒），</a:t>
            </a:r>
            <a:r>
              <a:rPr lang="zh-TW" altLang="en-US" sz="36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1:27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到一個</a:t>
            </a:r>
            <a:r>
              <a:rPr lang="zh-TW" altLang="en-US" sz="3600" b="1" dirty="0">
                <a:solidFill>
                  <a:srgbClr val="FF0000"/>
                </a:solidFill>
                <a:latin typeface="新細明體" charset="-120"/>
              </a:rPr>
              <a:t>童女</a:t>
            </a:r>
            <a:r>
              <a:rPr lang="zh-TW" altLang="en-US" sz="3600" b="1" dirty="0">
                <a:latin typeface="新細明體" charset="-120"/>
              </a:rPr>
              <a:t>那裡，是已經</a:t>
            </a:r>
            <a:r>
              <a:rPr lang="zh-TW" altLang="en-US" sz="3600" b="1" dirty="0">
                <a:solidFill>
                  <a:srgbClr val="FF0000"/>
                </a:solidFill>
                <a:latin typeface="新細明體" charset="-120"/>
              </a:rPr>
              <a:t>許配</a:t>
            </a:r>
            <a:r>
              <a:rPr lang="zh-TW" altLang="en-US" sz="3600" b="1" dirty="0">
                <a:latin typeface="新細明體" charset="-120"/>
              </a:rPr>
              <a:t>大衛家的一個人，名叫約瑟。童女的名字叫馬利亞；</a:t>
            </a:r>
            <a:r>
              <a:rPr lang="zh-TW" altLang="en-US" sz="3600" b="1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5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-381000" y="114301"/>
            <a:ext cx="9525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3600" b="1" dirty="0">
                <a:latin typeface="Georgia" pitchFamily="18" charset="0"/>
              </a:rPr>
              <a:t>馬利亞：</a:t>
            </a:r>
          </a:p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1:28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天使進去，對他說：「蒙大恩的女子，我問你安，主和你同在了！」</a:t>
            </a:r>
            <a:r>
              <a:rPr lang="zh-TW" altLang="en-US" sz="36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1:29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馬利亞因這話就很</a:t>
            </a:r>
            <a:r>
              <a:rPr lang="zh-TW" altLang="en-US" sz="3600" b="1" dirty="0">
                <a:solidFill>
                  <a:srgbClr val="FF0000"/>
                </a:solidFill>
                <a:latin typeface="新細明體" charset="-120"/>
              </a:rPr>
              <a:t>驚慌</a:t>
            </a:r>
            <a:r>
              <a:rPr lang="zh-TW" altLang="en-US" sz="3600" b="1" dirty="0">
                <a:latin typeface="新細明體" charset="-120"/>
              </a:rPr>
              <a:t>，又反復思想這樣問安是什麼意思。</a:t>
            </a:r>
            <a:r>
              <a:rPr lang="zh-TW" altLang="en-US" sz="3600" b="1" dirty="0">
                <a:latin typeface="Georgia" pitchFamily="18" charset="0"/>
              </a:rPr>
              <a:t> </a:t>
            </a:r>
            <a:endParaRPr lang="en-US" altLang="zh-TW" sz="3600" b="1" dirty="0" smtClean="0">
              <a:latin typeface="Georgia" pitchFamily="18" charset="0"/>
            </a:endParaRPr>
          </a:p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1:30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天使對他說：「</a:t>
            </a:r>
            <a:r>
              <a:rPr lang="zh-TW" altLang="en-US" sz="3600" b="1" dirty="0">
                <a:solidFill>
                  <a:srgbClr val="FF0000"/>
                </a:solidFill>
                <a:latin typeface="新細明體" charset="-120"/>
              </a:rPr>
              <a:t>馬利亞，不要怕</a:t>
            </a:r>
            <a:r>
              <a:rPr lang="zh-TW" altLang="en-US" sz="3600" b="1" dirty="0">
                <a:latin typeface="新細明體" charset="-120"/>
              </a:rPr>
              <a:t>！你在神面前已經蒙恩了。</a:t>
            </a:r>
            <a:r>
              <a:rPr lang="zh-TW" altLang="en-US" sz="36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endParaRPr lang="zh-TW" altLang="en-US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026"/>
          <p:cNvSpPr>
            <a:spLocks noChangeArrowheads="1"/>
          </p:cNvSpPr>
          <p:nvPr/>
        </p:nvSpPr>
        <p:spPr bwMode="auto">
          <a:xfrm>
            <a:off x="152400" y="228600"/>
            <a:ext cx="5181600" cy="2686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4000" b="1" dirty="0"/>
              <a:t>以利沙</a:t>
            </a:r>
            <a:r>
              <a:rPr lang="zh-TW" altLang="en-US" sz="4000" b="1" dirty="0" smtClean="0"/>
              <a:t>伯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:</a:t>
            </a:r>
            <a:r>
              <a:rPr lang="zh-TW" altLang="en-US" sz="4000" b="1" dirty="0" smtClean="0">
                <a:sym typeface="Wingdings" panose="05000000000000000000" pitchFamily="2" charset="2"/>
              </a:rPr>
              <a:t> 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(50/60)</a:t>
            </a:r>
            <a:endParaRPr lang="zh-TW" altLang="en-US" sz="4000" b="1" dirty="0"/>
          </a:p>
          <a:p>
            <a:pPr>
              <a:buFont typeface="Wingdings" pitchFamily="2" charset="2"/>
              <a:buChar char="Ø"/>
            </a:pPr>
            <a:r>
              <a:rPr lang="zh-TW" altLang="en-US" sz="4000" b="1" dirty="0"/>
              <a:t> 想有小朋友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4000" b="1" dirty="0"/>
              <a:t>年紀老邁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4000" b="1" dirty="0"/>
              <a:t>不生育</a:t>
            </a:r>
          </a:p>
        </p:txBody>
      </p:sp>
      <p:sp>
        <p:nvSpPr>
          <p:cNvPr id="48131" name="AutoShape 1027"/>
          <p:cNvSpPr>
            <a:spLocks noChangeArrowheads="1"/>
          </p:cNvSpPr>
          <p:nvPr/>
        </p:nvSpPr>
        <p:spPr bwMode="auto">
          <a:xfrm>
            <a:off x="3733800" y="2057400"/>
            <a:ext cx="5181600" cy="2686050"/>
          </a:xfrm>
          <a:prstGeom prst="roundRect">
            <a:avLst>
              <a:gd name="adj" fmla="val 16667"/>
            </a:avLst>
          </a:prstGeom>
          <a:solidFill>
            <a:srgbClr val="FFCF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4000" b="1" dirty="0"/>
              <a:t>馬利亞</a:t>
            </a:r>
            <a:r>
              <a:rPr lang="zh-TW" altLang="en-US" sz="4000" b="1" dirty="0" smtClean="0"/>
              <a:t>：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(15/16)</a:t>
            </a:r>
            <a:endParaRPr lang="zh-TW" altLang="en-US" sz="4000" b="1" dirty="0"/>
          </a:p>
          <a:p>
            <a:pPr lvl="2">
              <a:buFont typeface="Wingdings" pitchFamily="2" charset="2"/>
              <a:buChar char="Ø"/>
            </a:pPr>
            <a:r>
              <a:rPr lang="zh-TW" altLang="en-US" sz="4000" b="1" dirty="0"/>
              <a:t>童女</a:t>
            </a:r>
          </a:p>
          <a:p>
            <a:pPr lvl="2">
              <a:buFont typeface="Wingdings" pitchFamily="2" charset="2"/>
              <a:buChar char="Ø"/>
            </a:pPr>
            <a:r>
              <a:rPr lang="zh-TW" altLang="en-US" sz="4000" b="1" dirty="0"/>
              <a:t>已許配</a:t>
            </a:r>
          </a:p>
          <a:p>
            <a:pPr lvl="2">
              <a:buFont typeface="Wingdings" pitchFamily="2" charset="2"/>
              <a:buChar char="Ø"/>
            </a:pPr>
            <a:r>
              <a:rPr lang="zh-TW" altLang="en-US" sz="4000" b="1" dirty="0"/>
              <a:t>要懷孕生子</a:t>
            </a:r>
          </a:p>
          <a:p>
            <a:endParaRPr lang="en-US" altLang="zh-TW" sz="4000" b="1" dirty="0"/>
          </a:p>
        </p:txBody>
      </p:sp>
      <p:sp>
        <p:nvSpPr>
          <p:cNvPr id="48132" name="Oval 1028"/>
          <p:cNvSpPr>
            <a:spLocks noChangeArrowheads="1"/>
          </p:cNvSpPr>
          <p:nvPr/>
        </p:nvSpPr>
        <p:spPr bwMode="auto">
          <a:xfrm>
            <a:off x="4876800" y="342900"/>
            <a:ext cx="3352800" cy="1314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/>
              <a:t>想要的無！</a:t>
            </a:r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914400" y="3200400"/>
            <a:ext cx="3733800" cy="1314450"/>
          </a:xfrm>
          <a:prstGeom prst="ellipse">
            <a:avLst/>
          </a:prstGeom>
          <a:solidFill>
            <a:srgbClr val="FFCF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/>
              <a:t>不想要的有！</a:t>
            </a:r>
          </a:p>
        </p:txBody>
      </p:sp>
    </p:spTree>
    <p:extLst>
      <p:ext uri="{BB962C8B-B14F-4D97-AF65-F5344CB8AC3E}">
        <p14:creationId xmlns:p14="http://schemas.microsoft.com/office/powerpoint/2010/main" val="18878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 autoUpdateAnimBg="0"/>
      <p:bldP spid="4813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4343400" y="228600"/>
            <a:ext cx="4572000" cy="4743450"/>
          </a:xfrm>
          <a:prstGeom prst="roundRect">
            <a:avLst>
              <a:gd name="adj" fmla="val 16667"/>
            </a:avLst>
          </a:prstGeom>
          <a:solidFill>
            <a:srgbClr val="FFCF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4000" b="1" dirty="0"/>
              <a:t>馬利亞：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4000" b="1" dirty="0"/>
              <a:t> </a:t>
            </a:r>
            <a:r>
              <a:rPr lang="en-US" altLang="zh-TW" sz="4000" b="1" dirty="0"/>
              <a:t>1:38</a:t>
            </a:r>
          </a:p>
          <a:p>
            <a:pPr>
              <a:buFont typeface="Wingdings" pitchFamily="2" charset="2"/>
              <a:buNone/>
            </a:pPr>
            <a:r>
              <a:rPr lang="zh-TW" altLang="en-US" sz="4000" b="1" dirty="0"/>
              <a:t>馬利亞說：「我是主的使女，</a:t>
            </a:r>
            <a:r>
              <a:rPr lang="zh-TW" altLang="en-US" sz="4000" b="1" dirty="0">
                <a:solidFill>
                  <a:srgbClr val="FF0000"/>
                </a:solidFill>
              </a:rPr>
              <a:t>情願</a:t>
            </a:r>
            <a:r>
              <a:rPr lang="zh-TW" altLang="en-US" sz="4000" b="1" dirty="0"/>
              <a:t>照你的話成就在我身上。」</a:t>
            </a:r>
          </a:p>
        </p:txBody>
      </p:sp>
      <p:pic>
        <p:nvPicPr>
          <p:cNvPr id="57350" name="Picture 6" descr="http://www.frpeterleung.com/images/Annunc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0"/>
            <a:ext cx="43973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6742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申命記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HK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22:20</a:t>
            </a:r>
            <a:r>
              <a:rPr lang="en-US" altLang="zh-HK" sz="1600" dirty="0">
                <a:latin typeface="Adobe 繁黑體 Std B" pitchFamily="34" charset="-120"/>
                <a:ea typeface="Adobe 繁黑體 Std B" pitchFamily="34" charset="-120"/>
              </a:rPr>
              <a:t>	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但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這 事 若 是 真 的 、 女 子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沒 有 貞 潔 的 憑 據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22:21</a:t>
            </a:r>
            <a:r>
              <a:rPr lang="en-US" altLang="zh-HK" sz="1600" dirty="0">
                <a:latin typeface="Adobe 繁黑體 Std B" pitchFamily="34" charset="-120"/>
                <a:ea typeface="Adobe 繁黑體 Std B" pitchFamily="34" charset="-120"/>
              </a:rPr>
              <a:t>	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就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要 將 女 子 帶 到 他 父 家 的 門 口 、 本 城 的 人 要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用 石 頭 將 他 打 死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、 因 為 他 在 父 家 行 了 淫 亂 、 在 以 色 列 中 作 了 醜 事 ． 這 樣 、 就 把 那 惡 從 你 們 中 間 除 掉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zh-HK" sz="16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22:23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若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有 處 女 已 經 許 配 丈 夫 、 有 人 在 城 裡 遇 見 他 、 與 他 行 淫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22:24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你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們 就 要 把 這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二 人 帶 到 本 城 門 、 用 石 頭 打 死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、 女 子 是 因 為 雖 在 城 裡 卻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沒 有 喊 叫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、 男 子 是 因 為 玷 污 別 人 的 妻 ． 這 樣 、 就 把 那 惡 從 你 們 中 間 除 掉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zh-HK" sz="16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HK" sz="1600" dirty="0">
                <a:latin typeface="Adobe 繁黑體 Std B" pitchFamily="34" charset="-120"/>
                <a:ea typeface="Adobe 繁黑體 Std B" pitchFamily="34" charset="-120"/>
              </a:rPr>
              <a:t>22:25	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若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有 男 子 在 田 野 遇 見 已 經 許 配 人 的 女 子 、 強 與 他 行 淫 、 只 要 將 那 男 子 治 死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22:26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但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不 可 辦 女 子 、 他 本 沒 有 該 死 的 罪 、 這 事 就 類 乎 人 起 來 攻 擊 鄰 舍 、 將 他 殺 了 一 樣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．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22:27</a:t>
            </a:r>
            <a:r>
              <a:rPr lang="en-US" altLang="zh-HK" sz="1600" dirty="0">
                <a:latin typeface="Adobe 繁黑體 Std B" pitchFamily="34" charset="-120"/>
                <a:ea typeface="Adobe 繁黑體 Std B" pitchFamily="34" charset="-120"/>
              </a:rPr>
              <a:t>	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因 為 男 子 是 在 田 野 遇 見 那 已 經 許 配 人 的 女 子 、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女 子 喊 叫 並 無 人 救 他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1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zh-HK" sz="16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22:28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	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若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有 男 子 遇 見 沒 有 許 配 人 的 處 女 、 抓 住 他 與 他 行 淫 、 被 人 看 見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en-US" altLang="zh-TW" sz="1600" dirty="0" smtClean="0"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HK" sz="1600" dirty="0" smtClean="0">
                <a:latin typeface="Adobe 繁黑體 Std B" pitchFamily="34" charset="-120"/>
                <a:ea typeface="Adobe 繁黑體 Std B" pitchFamily="34" charset="-120"/>
              </a:rPr>
              <a:t>2:29</a:t>
            </a:r>
            <a:r>
              <a:rPr lang="en-US" altLang="zh-HK" sz="1600" dirty="0">
                <a:latin typeface="Adobe 繁黑體 Std B" pitchFamily="34" charset="-120"/>
                <a:ea typeface="Adobe 繁黑體 Std B" pitchFamily="34" charset="-120"/>
              </a:rPr>
              <a:t>  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這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男 子 就 要 拿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五 十 舍 客 勒 銀 子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、 </a:t>
            </a:r>
            <a:r>
              <a:rPr lang="zh-TW" altLang="zh-HK" sz="1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給 女 子 的 父 親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、 因 他 玷 污 了 這 女 子 、 就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要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zh-HK" sz="1600" dirty="0" smtClean="0">
                <a:latin typeface="Adobe 繁黑體 Std B" pitchFamily="34" charset="-120"/>
                <a:ea typeface="Adobe 繁黑體 Std B" pitchFamily="34" charset="-120"/>
              </a:rPr>
              <a:t>娶 </a:t>
            </a:r>
            <a:r>
              <a:rPr lang="zh-TW" altLang="zh-HK" sz="1600" dirty="0">
                <a:latin typeface="Adobe 繁黑體 Std B" pitchFamily="34" charset="-120"/>
                <a:ea typeface="Adobe 繁黑體 Std B" pitchFamily="34" charset="-120"/>
              </a:rPr>
              <a:t>他 為 妻 、 終 身 不 可 休 他 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21923" r="3640" b="24812"/>
          <a:stretch/>
        </p:blipFill>
        <p:spPr bwMode="auto">
          <a:xfrm>
            <a:off x="7554" y="3924"/>
            <a:ext cx="9136446" cy="50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252536" y="267494"/>
            <a:ext cx="92964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5400" b="1" dirty="0">
                <a:latin typeface="Georgia" pitchFamily="18" charset="0"/>
              </a:rPr>
              <a:t>路</a:t>
            </a:r>
            <a:r>
              <a:rPr lang="en-US" altLang="zh-TW" sz="5400" b="1" dirty="0">
                <a:latin typeface="Georgia" pitchFamily="18" charset="0"/>
              </a:rPr>
              <a:t>2:13  </a:t>
            </a:r>
            <a:r>
              <a:rPr lang="en-US" altLang="zh-TW" sz="5400" b="1" dirty="0">
                <a:latin typeface="新細明體" charset="-120"/>
              </a:rPr>
              <a:t> </a:t>
            </a:r>
            <a:r>
              <a:rPr lang="zh-TW" altLang="en-US" sz="5400" b="1" dirty="0">
                <a:latin typeface="新細明體" charset="-120"/>
              </a:rPr>
              <a:t>忽然，有一大隊天兵同那天使讚美神說：</a:t>
            </a:r>
            <a:r>
              <a:rPr lang="zh-TW" altLang="en-US" sz="5400" b="1" dirty="0">
                <a:latin typeface="Georgia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zh-TW" altLang="en-US" sz="5400" b="1" dirty="0">
                <a:latin typeface="Georgia" pitchFamily="18" charset="0"/>
              </a:rPr>
              <a:t>路</a:t>
            </a:r>
            <a:r>
              <a:rPr lang="en-US" altLang="zh-TW" sz="5400" b="1" dirty="0">
                <a:latin typeface="Georgia" pitchFamily="18" charset="0"/>
              </a:rPr>
              <a:t>2:14  </a:t>
            </a:r>
            <a:r>
              <a:rPr lang="en-US" altLang="zh-TW" sz="5400" b="1" dirty="0">
                <a:latin typeface="新細明體" charset="-120"/>
              </a:rPr>
              <a:t> </a:t>
            </a:r>
            <a:r>
              <a:rPr lang="zh-TW" altLang="en-US" sz="5400" b="1" dirty="0">
                <a:latin typeface="新細明體" charset="-120"/>
              </a:rPr>
              <a:t>在至高之處榮耀歸與神！在地上平安歸與他所喜悅的人！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343400" y="571500"/>
            <a:ext cx="4572000" cy="4000500"/>
          </a:xfrm>
          <a:prstGeom prst="roundRect">
            <a:avLst>
              <a:gd name="adj" fmla="val 16667"/>
            </a:avLst>
          </a:prstGeom>
          <a:solidFill>
            <a:srgbClr val="FFCF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4000" b="1" dirty="0"/>
              <a:t>馬利亞：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4000" b="1" dirty="0"/>
              <a:t>路 </a:t>
            </a:r>
            <a:r>
              <a:rPr lang="en-US" altLang="zh-TW" sz="4000" b="1" dirty="0"/>
              <a:t>1:46</a:t>
            </a:r>
          </a:p>
          <a:p>
            <a:pPr>
              <a:buFont typeface="Wingdings" pitchFamily="2" charset="2"/>
              <a:buNone/>
            </a:pPr>
            <a:r>
              <a:rPr lang="zh-TW" altLang="en-US" sz="4000" b="1" dirty="0"/>
              <a:t>馬利亞說：「我心尊主為大，我靈以我的救主為樂。」</a:t>
            </a:r>
          </a:p>
        </p:txBody>
      </p:sp>
      <p:pic>
        <p:nvPicPr>
          <p:cNvPr id="3" name="Picture 11" descr="点击图片或使用键盘← →翻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1143000"/>
            <a:ext cx="44196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1491630"/>
            <a:ext cx="7924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indent="-914400">
              <a:spcBef>
                <a:spcPct val="50000"/>
              </a:spcBef>
              <a:buAutoNum type="arabicPeriod"/>
            </a:pPr>
            <a:r>
              <a:rPr lang="zh-TW" altLang="en-US" sz="4000" b="1" dirty="0" smtClean="0"/>
              <a:t>環境的平安</a:t>
            </a:r>
            <a:endParaRPr lang="en-US" altLang="zh-TW" sz="4000" b="1" dirty="0" smtClean="0"/>
          </a:p>
          <a:p>
            <a:pPr marL="914400" indent="-914400">
              <a:spcBef>
                <a:spcPct val="50000"/>
              </a:spcBef>
              <a:buAutoNum type="arabicPeriod"/>
            </a:pPr>
            <a:r>
              <a:rPr lang="zh-TW" altLang="en-US" sz="4000" b="1" dirty="0" smtClean="0"/>
              <a:t>靈裡的</a:t>
            </a:r>
            <a:r>
              <a:rPr lang="zh-TW" altLang="en-US" sz="4000" b="1" dirty="0"/>
              <a:t>平安</a:t>
            </a:r>
          </a:p>
        </p:txBody>
      </p:sp>
      <p:sp>
        <p:nvSpPr>
          <p:cNvPr id="3" name="矩形 2"/>
          <p:cNvSpPr/>
          <p:nvPr/>
        </p:nvSpPr>
        <p:spPr>
          <a:xfrm>
            <a:off x="1193958" y="24929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 dirty="0"/>
              <a:t>真正平安何處尋</a:t>
            </a:r>
            <a:r>
              <a:rPr lang="en-US" altLang="zh-TW" sz="5400" b="1" dirty="0"/>
              <a:t>??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15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http://www.chinesebaptist.us/clientimages/44837/christianart/pontormo-visi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85750"/>
            <a:ext cx="435451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0" y="742950"/>
            <a:ext cx="4267200" cy="342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3600" b="1" dirty="0"/>
              <a:t>以利沙伯：</a:t>
            </a:r>
          </a:p>
          <a:p>
            <a:r>
              <a:rPr lang="zh-TW" altLang="en-US" sz="3600" b="1" dirty="0"/>
              <a:t>路</a:t>
            </a:r>
            <a:r>
              <a:rPr lang="en-US" altLang="zh-TW" sz="3600" b="1" dirty="0"/>
              <a:t>1:6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/>
              <a:t>在神面前是義人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/>
              <a:t>遵行誡命禮儀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600" b="1" dirty="0"/>
              <a:t>無可指摘</a:t>
            </a:r>
          </a:p>
          <a:p>
            <a:pPr>
              <a:buFont typeface="Wingdings" pitchFamily="2" charset="2"/>
              <a:buChar char="Ø"/>
            </a:pPr>
            <a:endParaRPr lang="zh-TW" altLang="en-US" sz="3600" b="1" dirty="0"/>
          </a:p>
          <a:p>
            <a:pPr>
              <a:buFont typeface="Wingdings" pitchFamily="2" charset="2"/>
              <a:buChar char="Ø"/>
            </a:pPr>
            <a:endParaRPr lang="en-US" altLang="zh-TW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8600" y="228600"/>
            <a:ext cx="4267200" cy="41719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TW" altLang="en-US" sz="3600" b="1" dirty="0"/>
              <a:t>以利沙伯：</a:t>
            </a:r>
          </a:p>
          <a:p>
            <a:r>
              <a:rPr lang="zh-TW" altLang="en-US" sz="3600" b="1" dirty="0"/>
              <a:t>路</a:t>
            </a:r>
            <a:r>
              <a:rPr lang="en-US" altLang="zh-TW" sz="3600" b="1" dirty="0"/>
              <a:t>1:25</a:t>
            </a:r>
          </a:p>
          <a:p>
            <a:pPr>
              <a:buFont typeface="Wingdings" pitchFamily="2" charset="2"/>
              <a:buNone/>
            </a:pPr>
            <a:r>
              <a:rPr lang="zh-TW" altLang="en-US" sz="3600" b="1" dirty="0"/>
              <a:t>說：「主在</a:t>
            </a:r>
            <a:r>
              <a:rPr lang="zh-TW" altLang="en-US" sz="3600" b="1" dirty="0">
                <a:solidFill>
                  <a:srgbClr val="FF0000"/>
                </a:solidFill>
              </a:rPr>
              <a:t>眷顧</a:t>
            </a:r>
            <a:r>
              <a:rPr lang="zh-TW" altLang="en-US" sz="3600" b="1" dirty="0"/>
              <a:t>我的日子，這樣看待我，要把我在人間的羞恥除掉。」</a:t>
            </a:r>
          </a:p>
          <a:p>
            <a:pPr>
              <a:buFont typeface="Wingdings" pitchFamily="2" charset="2"/>
              <a:buChar char="Ø"/>
            </a:pPr>
            <a:endParaRPr lang="en-US" altLang="zh-TW" sz="3600" b="1" dirty="0"/>
          </a:p>
        </p:txBody>
      </p:sp>
      <p:pic>
        <p:nvPicPr>
          <p:cNvPr id="54277" name="Picture 5" descr="http://www.bibleview.org/en/Bible/BirthOfJesus/Elizabeth/norm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1491630"/>
            <a:ext cx="7924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indent="-914400">
              <a:spcBef>
                <a:spcPct val="50000"/>
              </a:spcBef>
              <a:buAutoNum type="arabicPeriod"/>
            </a:pPr>
            <a:r>
              <a:rPr lang="zh-TW" altLang="en-US" sz="4000" b="1" dirty="0" smtClean="0"/>
              <a:t>環境的平安</a:t>
            </a:r>
            <a:endParaRPr lang="en-US" altLang="zh-TW" sz="4000" b="1" dirty="0" smtClean="0"/>
          </a:p>
          <a:p>
            <a:pPr marL="914400" indent="-914400">
              <a:spcBef>
                <a:spcPct val="50000"/>
              </a:spcBef>
              <a:buAutoNum type="arabicPeriod"/>
            </a:pPr>
            <a:r>
              <a:rPr lang="zh-TW" altLang="en-US" sz="4000" b="1" dirty="0" smtClean="0"/>
              <a:t>靈裡的平安</a:t>
            </a:r>
            <a:endParaRPr lang="en-US" altLang="zh-TW" sz="4000" b="1" dirty="0" smtClean="0"/>
          </a:p>
          <a:p>
            <a:pPr marL="914400" indent="-914400">
              <a:spcBef>
                <a:spcPct val="50000"/>
              </a:spcBef>
              <a:buAutoNum type="arabicPeriod"/>
            </a:pPr>
            <a:r>
              <a:rPr lang="zh-TW" altLang="en-US" sz="4000" b="1" dirty="0"/>
              <a:t>良知的平安</a:t>
            </a:r>
          </a:p>
        </p:txBody>
      </p:sp>
      <p:sp>
        <p:nvSpPr>
          <p:cNvPr id="3" name="矩形 2"/>
          <p:cNvSpPr/>
          <p:nvPr/>
        </p:nvSpPr>
        <p:spPr>
          <a:xfrm>
            <a:off x="1193958" y="24929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 dirty="0"/>
              <a:t>真正平安何處尋</a:t>
            </a:r>
            <a:r>
              <a:rPr lang="en-US" altLang="zh-TW" sz="5400" b="1" dirty="0"/>
              <a:t>??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931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533400" y="1428750"/>
            <a:ext cx="3352800" cy="359127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zh-TW" altLang="en-US" sz="4000" b="1" dirty="0"/>
              <a:t>以利沙伯：</a:t>
            </a:r>
          </a:p>
          <a:p>
            <a:r>
              <a:rPr lang="en-US" altLang="zh-TW" sz="4000" b="1" dirty="0"/>
              <a:t>(</a:t>
            </a:r>
            <a:r>
              <a:rPr lang="zh-TW" altLang="en-US" sz="4000" b="1" dirty="0"/>
              <a:t>想要的無</a:t>
            </a:r>
            <a:r>
              <a:rPr lang="en-US" altLang="zh-TW" sz="4000" b="1" dirty="0"/>
              <a:t>)</a:t>
            </a:r>
          </a:p>
          <a:p>
            <a:endParaRPr lang="en-US" altLang="zh-TW" sz="4000" b="1" dirty="0"/>
          </a:p>
          <a:p>
            <a:pPr>
              <a:buFontTx/>
              <a:buAutoNum type="arabicPeriod"/>
            </a:pPr>
            <a:r>
              <a:rPr lang="zh-TW" altLang="en-US" sz="4000" b="1" dirty="0"/>
              <a:t>敬畏神</a:t>
            </a:r>
          </a:p>
          <a:p>
            <a:pPr>
              <a:buFontTx/>
              <a:buAutoNum type="arabicPeriod"/>
            </a:pPr>
            <a:r>
              <a:rPr lang="zh-TW" altLang="en-US" sz="4000" b="1" dirty="0"/>
              <a:t>等候神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4343400" y="1485900"/>
            <a:ext cx="4114800" cy="33180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zh-TW" altLang="en-US" sz="4000" b="1" dirty="0"/>
              <a:t>馬利亞：</a:t>
            </a:r>
          </a:p>
          <a:p>
            <a:r>
              <a:rPr lang="en-US" altLang="zh-TW" sz="4000" b="1" dirty="0"/>
              <a:t>(</a:t>
            </a:r>
            <a:r>
              <a:rPr lang="zh-TW" altLang="en-US" sz="4000" b="1" dirty="0"/>
              <a:t>不想要的有</a:t>
            </a:r>
            <a:r>
              <a:rPr lang="en-US" altLang="zh-TW" sz="4000" b="1" dirty="0"/>
              <a:t>)</a:t>
            </a:r>
          </a:p>
          <a:p>
            <a:endParaRPr lang="en-US" altLang="zh-TW" sz="4000" b="1" dirty="0"/>
          </a:p>
          <a:p>
            <a:pPr>
              <a:buFontTx/>
              <a:buAutoNum type="arabicPeriod"/>
            </a:pPr>
            <a:r>
              <a:rPr lang="zh-TW" altLang="en-US" sz="4000" b="1" dirty="0"/>
              <a:t>遵行神</a:t>
            </a:r>
          </a:p>
          <a:p>
            <a:pPr>
              <a:buFontTx/>
              <a:buAutoNum type="arabicPeriod"/>
            </a:pPr>
            <a:r>
              <a:rPr lang="zh-TW" altLang="en-US" sz="4000" b="1" dirty="0"/>
              <a:t>以神為樂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381000" y="285751"/>
            <a:ext cx="929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4800" b="1" dirty="0">
                <a:latin typeface="新細明體" charset="-120"/>
              </a:rPr>
              <a:t>如何慶祝主耶穌的誕生？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 descr="http://www.id666.com/user/Amulocq/ææ/ç¤¼ç©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0421" name="AutoShape 5" descr="http://www.id666.com/user/Amulocq/ææ/ç¤¼ç©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-1828800" y="-253246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pic>
        <p:nvPicPr>
          <p:cNvPr id="60423" name="Picture 7" descr="爱心礼物大图 点击还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63638"/>
            <a:ext cx="41560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-143707" y="578613"/>
            <a:ext cx="92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4000" b="1" dirty="0">
                <a:latin typeface="新細明體" charset="-120"/>
              </a:rPr>
              <a:t>你願意送一份怎樣的禮物給主耶穌？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-433064" y="915566"/>
            <a:ext cx="95770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zh-TW" sz="4800" b="1" dirty="0">
                <a:latin typeface="新細明體" charset="-120"/>
              </a:rPr>
              <a:t>What you have is the gift from God.</a:t>
            </a:r>
          </a:p>
          <a:p>
            <a:pPr lvl="2">
              <a:spcBef>
                <a:spcPct val="50000"/>
              </a:spcBef>
            </a:pPr>
            <a:r>
              <a:rPr lang="en-US" altLang="zh-TW" sz="4800" b="1" dirty="0">
                <a:latin typeface="新細明體" charset="-120"/>
              </a:rPr>
              <a:t>What you are is the gift to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irley01\Desktop\2018-08-21 康泉堂\sermon\給你一個聖誕願望\16555627-781c-4704-8842-1d026185c8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/>
          <a:stretch/>
        </p:blipFill>
        <p:spPr bwMode="auto">
          <a:xfrm>
            <a:off x="1835696" y="0"/>
            <a:ext cx="5040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¹³å®å¤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75406" y="339502"/>
            <a:ext cx="929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4800" b="1" dirty="0" smtClean="0">
                <a:latin typeface="新細明體" charset="-120"/>
              </a:rPr>
              <a:t>第一個聖誕夜發生甚麼事？</a:t>
            </a:r>
            <a:endParaRPr lang="zh-TW" altLang="en-US" sz="4800" b="1" dirty="0">
              <a:latin typeface="新細明體" charset="-120"/>
            </a:endParaRPr>
          </a:p>
        </p:txBody>
      </p:sp>
      <p:sp>
        <p:nvSpPr>
          <p:cNvPr id="45059" name="AutoShape 3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5060" name="AutoShape 4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pic>
        <p:nvPicPr>
          <p:cNvPr id="1026" name="Picture 2" descr="film director cartoon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5606"/>
            <a:ext cx="49685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­çæ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de8fa9f5-3ebb-466a-9afa-3798a67d4e8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075" name="Picture 3" descr="C:\Users\Shirley01\Downloads\WhatsApp Image 2018-12-07 at 10.29.4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 b="8647"/>
          <a:stretch/>
        </p:blipFill>
        <p:spPr bwMode="auto">
          <a:xfrm>
            <a:off x="1979712" y="-5"/>
            <a:ext cx="4824536" cy="5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55575" y="160338"/>
            <a:ext cx="2184177" cy="125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 smtClean="0">
                <a:solidFill>
                  <a:schemeClr val="accent6"/>
                </a:solidFill>
              </a:rPr>
              <a:t>Drama</a:t>
            </a:r>
            <a:endParaRPr lang="zh-HK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 rot="21071434">
            <a:off x="-129849" y="2123304"/>
            <a:ext cx="2755024" cy="125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 smtClean="0">
                <a:solidFill>
                  <a:schemeClr val="accent6"/>
                </a:solidFill>
              </a:rPr>
              <a:t>Orchestra</a:t>
            </a:r>
            <a:endParaRPr lang="zh-HK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804248" y="166110"/>
            <a:ext cx="2184177" cy="125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6"/>
                </a:solidFill>
              </a:rPr>
              <a:t>見證</a:t>
            </a:r>
            <a:endParaRPr lang="zh-HK" altLang="en-US" sz="3200" dirty="0">
              <a:solidFill>
                <a:schemeClr val="accent6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732240" y="1864157"/>
            <a:ext cx="2184177" cy="125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6"/>
                </a:solidFill>
              </a:rPr>
              <a:t>佈道</a:t>
            </a:r>
            <a:endParaRPr lang="en-US" altLang="zh-TW" sz="3200" dirty="0" smtClean="0">
              <a:solidFill>
                <a:schemeClr val="accent6"/>
              </a:solidFill>
            </a:endParaRPr>
          </a:p>
          <a:p>
            <a:pPr algn="ctr"/>
            <a:r>
              <a:rPr lang="zh-TW" altLang="en-US" sz="3200" dirty="0" smtClean="0">
                <a:solidFill>
                  <a:schemeClr val="accent6"/>
                </a:solidFill>
              </a:rPr>
              <a:t>信息</a:t>
            </a:r>
            <a:endParaRPr lang="zh-HK" altLang="en-US" sz="3200" dirty="0">
              <a:solidFill>
                <a:schemeClr val="accent6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04248" y="3553542"/>
            <a:ext cx="2184177" cy="1259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 smtClean="0">
                <a:solidFill>
                  <a:schemeClr val="accent6"/>
                </a:solidFill>
              </a:rPr>
              <a:t>Choir</a:t>
            </a:r>
            <a:endParaRPr lang="zh-HK" alt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31640" y="915566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zh-TW" altLang="en-US" sz="4400" dirty="0" smtClean="0"/>
              <a:t>我講</a:t>
            </a:r>
            <a:endParaRPr lang="en-US" altLang="zh-TW" sz="4400" dirty="0" smtClean="0"/>
          </a:p>
          <a:p>
            <a:pPr marL="457200" indent="-457200">
              <a:buAutoNum type="alphaUcPeriod"/>
            </a:pPr>
            <a:r>
              <a:rPr lang="zh-TW" altLang="en-US" sz="4400" dirty="0"/>
              <a:t>去</a:t>
            </a:r>
            <a:r>
              <a:rPr lang="en-US" altLang="zh-TW" sz="4400" dirty="0"/>
              <a:t>12</a:t>
            </a:r>
            <a:r>
              <a:rPr lang="zh-TW" altLang="en-US" sz="4400" dirty="0"/>
              <a:t>月</a:t>
            </a:r>
            <a:r>
              <a:rPr lang="en-US" altLang="zh-TW" sz="4400" dirty="0"/>
              <a:t>16</a:t>
            </a:r>
            <a:r>
              <a:rPr lang="zh-TW" altLang="en-US" sz="4400" dirty="0"/>
              <a:t>日</a:t>
            </a:r>
            <a:r>
              <a:rPr lang="zh-TW" altLang="en-US" sz="4400" dirty="0" smtClean="0"/>
              <a:t>晚上</a:t>
            </a:r>
            <a:r>
              <a:rPr lang="en-US" altLang="zh-TW" sz="4400" dirty="0" smtClean="0"/>
              <a:t>7:30</a:t>
            </a:r>
            <a:r>
              <a:rPr lang="zh-TW" altLang="en-US" sz="4400" dirty="0" smtClean="0"/>
              <a:t>的佈道會</a:t>
            </a:r>
            <a:endParaRPr lang="en-US" altLang="zh-TW" sz="4400" dirty="0" smtClean="0"/>
          </a:p>
          <a:p>
            <a:pPr marL="457200" indent="-457200">
              <a:buAutoNum type="alphaUcPeriod"/>
            </a:pPr>
            <a:r>
              <a:rPr lang="zh-TW" altLang="en-US" sz="4400" dirty="0" smtClean="0"/>
              <a:t>睇片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550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285750"/>
            <a:ext cx="929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4400" b="1" dirty="0">
                <a:latin typeface="新細明體" charset="-120"/>
              </a:rPr>
              <a:t>聖誕節真正意義？</a:t>
            </a:r>
          </a:p>
        </p:txBody>
      </p:sp>
      <p:sp>
        <p:nvSpPr>
          <p:cNvPr id="46083" name="AutoShape 3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6084" name="AutoShape 4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-75406" y="1257300"/>
            <a:ext cx="9296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2">
              <a:spcBef>
                <a:spcPct val="50000"/>
              </a:spcBef>
            </a:pPr>
            <a:r>
              <a:rPr lang="zh-TW" altLang="en-US" sz="4000" b="1" dirty="0">
                <a:latin typeface="Georgia" pitchFamily="18" charset="0"/>
              </a:rPr>
              <a:t>路</a:t>
            </a:r>
            <a:r>
              <a:rPr lang="en-US" altLang="zh-TW" sz="4000" b="1" dirty="0">
                <a:latin typeface="Georgia" pitchFamily="18" charset="0"/>
              </a:rPr>
              <a:t>2:14  </a:t>
            </a:r>
            <a:r>
              <a:rPr lang="en-US" altLang="zh-TW" sz="4000" b="1" dirty="0">
                <a:latin typeface="新細明體" charset="-120"/>
              </a:rPr>
              <a:t> </a:t>
            </a:r>
          </a:p>
          <a:p>
            <a:pPr lvl="2">
              <a:spcBef>
                <a:spcPct val="50000"/>
              </a:spcBef>
              <a:buFontTx/>
              <a:buAutoNum type="arabicPeriod"/>
            </a:pPr>
            <a:r>
              <a:rPr lang="zh-TW" altLang="en-US" sz="4000" b="1" dirty="0">
                <a:latin typeface="新細明體" charset="-120"/>
              </a:rPr>
              <a:t>在至高之處</a:t>
            </a:r>
            <a:r>
              <a:rPr lang="zh-TW" altLang="en-US" sz="4000" b="1" dirty="0">
                <a:solidFill>
                  <a:srgbClr val="FF0000"/>
                </a:solidFill>
                <a:latin typeface="新細明體" charset="-120"/>
              </a:rPr>
              <a:t>榮耀歸與神</a:t>
            </a:r>
            <a:r>
              <a:rPr lang="zh-TW" altLang="en-US" sz="4000" b="1" dirty="0">
                <a:latin typeface="新細明體" charset="-120"/>
              </a:rPr>
              <a:t>！</a:t>
            </a:r>
          </a:p>
          <a:p>
            <a:pPr lvl="2">
              <a:spcBef>
                <a:spcPct val="50000"/>
              </a:spcBef>
              <a:buFontTx/>
              <a:buAutoNum type="arabicPeriod"/>
            </a:pPr>
            <a:r>
              <a:rPr lang="zh-TW" altLang="en-US" sz="4000" b="1" dirty="0">
                <a:latin typeface="新細明體" charset="-120"/>
              </a:rPr>
              <a:t>在地上</a:t>
            </a:r>
            <a:r>
              <a:rPr lang="zh-TW" altLang="en-US" sz="4000" b="1" dirty="0">
                <a:solidFill>
                  <a:srgbClr val="FF0000"/>
                </a:solidFill>
                <a:latin typeface="新細明體" charset="-120"/>
              </a:rPr>
              <a:t>平安歸與他所喜悅的人</a:t>
            </a:r>
            <a:r>
              <a:rPr lang="zh-TW" altLang="en-US" sz="4000" b="1" dirty="0">
                <a:latin typeface="新細明體" charset="-120"/>
              </a:rPr>
              <a:t>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-14329" y="699542"/>
            <a:ext cx="92964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zh-TW" altLang="en-US" sz="6600" b="1" dirty="0">
                <a:latin typeface="新細明體" charset="-120"/>
              </a:rPr>
              <a:t>你有沒有平安？</a:t>
            </a:r>
          </a:p>
          <a:p>
            <a:pPr lvl="2">
              <a:spcBef>
                <a:spcPct val="50000"/>
              </a:spcBef>
            </a:pPr>
            <a:r>
              <a:rPr lang="zh-TW" altLang="en-US" sz="6600" b="1" dirty="0">
                <a:latin typeface="新細明體" charset="-120"/>
              </a:rPr>
              <a:t>為何會無平安？</a:t>
            </a:r>
          </a:p>
        </p:txBody>
      </p:sp>
      <p:sp>
        <p:nvSpPr>
          <p:cNvPr id="47107" name="AutoShape 3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7108" name="AutoShape 4" descr="http://www.glulu.com/UploadFile/ææ©èç«é¸¡500x375--201039642.jpg"/>
          <p:cNvSpPr>
            <a:spLocks noChangeAspect="1" noChangeArrowheads="1"/>
          </p:cNvSpPr>
          <p:nvPr/>
        </p:nvSpPr>
        <p:spPr bwMode="auto">
          <a:xfrm>
            <a:off x="4424363" y="2461022"/>
            <a:ext cx="296862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39262" y="267494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 smtClean="0"/>
              <a:t>真正平安何處尋</a:t>
            </a:r>
            <a:r>
              <a:rPr lang="en-US" altLang="zh-TW" sz="4800" b="1" dirty="0" smtClean="0"/>
              <a:t>??</a:t>
            </a:r>
            <a:endParaRPr lang="zh-TW" altLang="en-US" sz="4800" b="1" dirty="0"/>
          </a:p>
        </p:txBody>
      </p:sp>
      <p:pic>
        <p:nvPicPr>
          <p:cNvPr id="55302" name="Picture 6" descr="http://1.bp.blogspot.com/_S50jXjYL6fI/SUAnLAQ6QTI/AAAAAAAAAP0/izxBQOWNQ-w/s400/Window_Shopping_by_Timeless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606"/>
            <a:ext cx="5216624" cy="31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31640" y="77155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 dirty="0" smtClean="0"/>
              <a:t>1.	</a:t>
            </a:r>
            <a:r>
              <a:rPr lang="zh-TW" altLang="en-US" sz="4800" b="1" dirty="0" smtClean="0"/>
              <a:t>環境的平安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05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05958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zh-TW" sz="3600" b="1" dirty="0" err="1">
                <a:latin typeface="Georgia" pitchFamily="18" charset="0"/>
              </a:rPr>
              <a:t>Luk</a:t>
            </a:r>
            <a:r>
              <a:rPr lang="en-US" altLang="zh-TW" sz="3600" b="1" dirty="0">
                <a:latin typeface="Georgia" pitchFamily="18" charset="0"/>
              </a:rPr>
              <a:t> 1:5  </a:t>
            </a:r>
            <a:r>
              <a:rPr lang="en-US" altLang="zh-TW" sz="3600" b="1" dirty="0">
                <a:latin typeface="新細明體" charset="-120"/>
              </a:rPr>
              <a:t> </a:t>
            </a:r>
            <a:r>
              <a:rPr lang="zh-TW" altLang="en-US" sz="3600" b="1" dirty="0">
                <a:latin typeface="新細明體" charset="-120"/>
              </a:rPr>
              <a:t>當猶太王希律的</a:t>
            </a:r>
            <a:r>
              <a:rPr lang="zh-TW" altLang="en-US" sz="3600" b="1" dirty="0" smtClean="0">
                <a:latin typeface="新細明體" charset="-120"/>
              </a:rPr>
              <a:t>時候</a:t>
            </a:r>
            <a:endParaRPr lang="en-US" altLang="zh-TW" sz="3600" b="1" dirty="0" smtClean="0">
              <a:latin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3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t_nt_interv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" y="1425179"/>
            <a:ext cx="8802687" cy="5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944291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003" y="1248966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600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70053" y="1248966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500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17853" y="1248966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400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43428" y="1248966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300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813453" y="1248966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200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1253" y="1248966"/>
            <a:ext cx="453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 dirty="0" smtClean="0">
                <a:solidFill>
                  <a:schemeClr val="bg2"/>
                </a:solidFill>
                <a:ea typeface="新細明體" charset="-120"/>
              </a:rPr>
              <a:t>167</a:t>
            </a:r>
            <a:endParaRPr lang="en-US" altLang="zh-HK" sz="1400" dirty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779771" y="1248966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chemeClr val="bg2"/>
                </a:solidFill>
                <a:ea typeface="新細明體" charset="-120"/>
              </a:rPr>
              <a:t>0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22961" y="1543050"/>
            <a:ext cx="1338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波斯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瑪代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455648" y="1543050"/>
            <a:ext cx="1572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馬加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比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革命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44312" y="154305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羅馬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24622" y="154305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巴比倫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705496" y="1504325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ea typeface="SimHei" pitchFamily="49" charset="-122"/>
              </a:rPr>
              <a:t>希臘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87222" y="845344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敘利亞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6248400" y="12001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165225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1444626" y="1943100"/>
            <a:ext cx="68263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2286000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476501" y="1943100"/>
            <a:ext cx="161925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973475" y="2401491"/>
            <a:ext cx="3898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所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羅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巴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伯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率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五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萬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人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歸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回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324313" y="2388394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聖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殿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重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建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完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工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2092663" y="238839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以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斯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拉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返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國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470612" y="2388394"/>
            <a:ext cx="36420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ea typeface="SimHei" pitchFamily="49" charset="-122"/>
              </a:rPr>
              <a:t>尼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希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米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重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建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耶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路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撒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冷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城</a:t>
            </a:r>
          </a:p>
          <a:p>
            <a:pPr algn="ctr"/>
            <a:r>
              <a:rPr lang="zh-TW" altLang="en-US" sz="1400" dirty="0">
                <a:ea typeface="SimHei" pitchFamily="49" charset="-122"/>
              </a:rPr>
              <a:t>牆</a:t>
            </a: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3132138" y="166688"/>
            <a:ext cx="0" cy="1028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8866188" y="167879"/>
            <a:ext cx="0" cy="1028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3135313" y="471487"/>
            <a:ext cx="5727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5360988" y="307182"/>
            <a:ext cx="121058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accent2"/>
                </a:solidFill>
                <a:ea typeface="SimHei" pitchFamily="49" charset="-122"/>
              </a:rPr>
              <a:t>兩約之間</a:t>
            </a: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 flipV="1">
            <a:off x="3133725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2929151" y="2388394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800" dirty="0">
                <a:ea typeface="SimHei" pitchFamily="49" charset="-122"/>
              </a:rPr>
              <a:t>瑪</a:t>
            </a:r>
          </a:p>
          <a:p>
            <a:pPr algn="ctr"/>
            <a:r>
              <a:rPr lang="zh-TW" altLang="en-US" sz="1800" dirty="0">
                <a:ea typeface="SimHei" pitchFamily="49" charset="-122"/>
              </a:rPr>
              <a:t>拉</a:t>
            </a:r>
          </a:p>
          <a:p>
            <a:pPr algn="ctr"/>
            <a:r>
              <a:rPr lang="zh-TW" altLang="en-US" sz="1800" dirty="0">
                <a:ea typeface="SimHei" pitchFamily="49" charset="-122"/>
              </a:rPr>
              <a:t>基</a:t>
            </a:r>
          </a:p>
          <a:p>
            <a:pPr algn="ctr"/>
            <a:r>
              <a:rPr lang="zh-TW" altLang="en-US" sz="1800" dirty="0">
                <a:ea typeface="SimHei" pitchFamily="49" charset="-122"/>
              </a:rPr>
              <a:t>書</a:t>
            </a:r>
          </a:p>
        </p:txBody>
      </p:sp>
      <p:sp>
        <p:nvSpPr>
          <p:cNvPr id="4144" name="Rectangle 48" descr="Canvas"/>
          <p:cNvSpPr>
            <a:spLocks noChangeArrowheads="1"/>
          </p:cNvSpPr>
          <p:nvPr/>
        </p:nvSpPr>
        <p:spPr bwMode="auto">
          <a:xfrm>
            <a:off x="261939" y="196454"/>
            <a:ext cx="1958975" cy="46910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聖地政治環境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7020272" y="2228850"/>
            <a:ext cx="1895127" cy="457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tint val="2431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ea typeface="SimHei" pitchFamily="49" charset="-122"/>
              </a:rPr>
              <a:t>哈斯摩尼王朝</a:t>
            </a:r>
            <a:endParaRPr lang="zh-TW" altLang="en-US" sz="2000" dirty="0"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5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5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790</Words>
  <Application>Microsoft Office PowerPoint</Application>
  <PresentationFormat>如螢幕大小 (16:9)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</dc:creator>
  <cp:lastModifiedBy>Shirley01</cp:lastModifiedBy>
  <cp:revision>92</cp:revision>
  <dcterms:created xsi:type="dcterms:W3CDTF">2009-11-20T03:09:06Z</dcterms:created>
  <dcterms:modified xsi:type="dcterms:W3CDTF">2018-12-08T08:37:01Z</dcterms:modified>
</cp:coreProperties>
</file>