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4032" r:id="rId1"/>
  </p:sldMasterIdLst>
  <p:notesMasterIdLst>
    <p:notesMasterId r:id="rId41"/>
  </p:notesMasterIdLst>
  <p:handoutMasterIdLst>
    <p:handoutMasterId r:id="rId42"/>
  </p:handoutMasterIdLst>
  <p:sldIdLst>
    <p:sldId id="405" r:id="rId2"/>
    <p:sldId id="566" r:id="rId3"/>
    <p:sldId id="616" r:id="rId4"/>
    <p:sldId id="615" r:id="rId5"/>
    <p:sldId id="568" r:id="rId6"/>
    <p:sldId id="504" r:id="rId7"/>
    <p:sldId id="611" r:id="rId8"/>
    <p:sldId id="569" r:id="rId9"/>
    <p:sldId id="572" r:id="rId10"/>
    <p:sldId id="575" r:id="rId11"/>
    <p:sldId id="576" r:id="rId12"/>
    <p:sldId id="577" r:id="rId13"/>
    <p:sldId id="578" r:id="rId14"/>
    <p:sldId id="581" r:id="rId15"/>
    <p:sldId id="582" r:id="rId16"/>
    <p:sldId id="583" r:id="rId17"/>
    <p:sldId id="584" r:id="rId18"/>
    <p:sldId id="585" r:id="rId19"/>
    <p:sldId id="592" r:id="rId20"/>
    <p:sldId id="591" r:id="rId21"/>
    <p:sldId id="593" r:id="rId22"/>
    <p:sldId id="594" r:id="rId23"/>
    <p:sldId id="595" r:id="rId24"/>
    <p:sldId id="648" r:id="rId25"/>
    <p:sldId id="649" r:id="rId26"/>
    <p:sldId id="599" r:id="rId27"/>
    <p:sldId id="600" r:id="rId28"/>
    <p:sldId id="601" r:id="rId29"/>
    <p:sldId id="602" r:id="rId30"/>
    <p:sldId id="610" r:id="rId31"/>
    <p:sldId id="613" r:id="rId32"/>
    <p:sldId id="630" r:id="rId33"/>
    <p:sldId id="609" r:id="rId34"/>
    <p:sldId id="642" r:id="rId35"/>
    <p:sldId id="641" r:id="rId36"/>
    <p:sldId id="643" r:id="rId37"/>
    <p:sldId id="644" r:id="rId38"/>
    <p:sldId id="570" r:id="rId39"/>
    <p:sldId id="646" r:id="rId40"/>
  </p:sldIdLst>
  <p:sldSz cx="9144000" cy="5143500" type="screen16x9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C03"/>
    <a:srgbClr val="FDD1B1"/>
    <a:srgbClr val="B83D68"/>
    <a:srgbClr val="FBCD79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79802" autoAdjust="0"/>
  </p:normalViewPr>
  <p:slideViewPr>
    <p:cSldViewPr>
      <p:cViewPr>
        <p:scale>
          <a:sx n="93" d="100"/>
          <a:sy n="93" d="100"/>
        </p:scale>
        <p:origin x="-510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BABB-DE25-4F88-B90E-8B8903306C21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5A3B-7D5A-4757-9F4B-A3E13657FC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615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417D-F6B0-46B4-8EE9-CEAE0AA56760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D791-9828-47B0-B41B-39E1D6F6BB6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19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329E1-D85B-417D-9BFD-909634CE98C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044D7-B86C-45D7-B9AD-64254467E4C0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A998EF-58D7-43F9-AA25-41587B60630A}" type="datetimeFigureOut">
              <a:rPr lang="zh-HK" altLang="en-US" smtClean="0"/>
              <a:t>16/11/2018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online.sccnn.com/html/gif/peoplegif/20061120235147(25)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online.sccnn.com/html/gif/gifweb/20070206224533(60)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online.sccnn.com/html/gif/yb/20060728234405(3)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online.sccnn.com/html/gif/gifweb/20070206224533(60).ht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online.sccnn.com/html/gif/gifweb/20070206224533(60)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online.sccnn.com/html/gif/gifweb/20070507202630(2)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nline.sccnn.com/html/gif/yb/20070516223304(27)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k.wrs.yahoo.com/_ylt=A8tU33Hn6WBHXoMA9iu.ygt./SIG=12ad3s1rg/EXP=1197620071/**http:/static.flickr.com/1123/887934120_e305b3de62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2067694"/>
            <a:ext cx="6480048" cy="1314450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除掉生命的</a:t>
            </a:r>
            <a:r>
              <a:rPr lang="zh-TW" altLang="en-US" sz="4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腫瘤</a:t>
            </a:r>
            <a:endParaRPr lang="zh-HK" altLang="en-US" sz="44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915566"/>
            <a:ext cx="7851648" cy="1371600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sz="4400" dirty="0" smtClean="0">
                <a:solidFill>
                  <a:srgbClr val="00206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民數記第九講：</a:t>
            </a:r>
            <a:r>
              <a:rPr lang="en-US" altLang="zh-TW" sz="4400" dirty="0" smtClean="0">
                <a:solidFill>
                  <a:srgbClr val="00206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12</a:t>
            </a:r>
            <a:r>
              <a:rPr lang="zh-TW" altLang="en-US" sz="4400" dirty="0" smtClean="0">
                <a:solidFill>
                  <a:srgbClr val="00206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章</a:t>
            </a:r>
            <a:endParaRPr lang="zh-HK" altLang="en-US" sz="4400" dirty="0">
              <a:solidFill>
                <a:srgbClr val="00206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3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0"/>
            <a:ext cx="8229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7600" u="sng">
                <a:ea typeface="標楷體" pitchFamily="65" charset="-120"/>
              </a:rPr>
              <a:t>嫉妒 </a:t>
            </a:r>
            <a:r>
              <a:rPr lang="en-US" altLang="zh-TW" sz="7600" u="sng">
                <a:ea typeface="標楷體" pitchFamily="65" charset="-120"/>
              </a:rPr>
              <a:t>/ </a:t>
            </a:r>
            <a:r>
              <a:rPr lang="zh-TW" altLang="en-US" sz="7600" u="sng">
                <a:ea typeface="標楷體" pitchFamily="65" charset="-120"/>
              </a:rPr>
              <a:t>妒忌</a:t>
            </a:r>
          </a:p>
        </p:txBody>
      </p:sp>
      <p:pic>
        <p:nvPicPr>
          <p:cNvPr id="5123" name="Picture 3" descr="j02827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059657"/>
            <a:ext cx="309562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4300" y="1113235"/>
            <a:ext cx="4751388" cy="23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6600">
                <a:ea typeface="標楷體" pitchFamily="65" charset="-120"/>
              </a:rPr>
              <a:t>是否容易</a:t>
            </a:r>
            <a:endParaRPr lang="zh-TW" altLang="zh-HK" sz="660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6600">
                <a:ea typeface="標楷體" pitchFamily="65" charset="-120"/>
              </a:rPr>
              <a:t>嫉妒人？</a:t>
            </a:r>
          </a:p>
        </p:txBody>
      </p:sp>
    </p:spTree>
    <p:extLst>
      <p:ext uri="{BB962C8B-B14F-4D97-AF65-F5344CB8AC3E}">
        <p14:creationId xmlns:p14="http://schemas.microsoft.com/office/powerpoint/2010/main" val="9939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400" u="sng">
                <a:ea typeface="標楷體" pitchFamily="65" charset="-120"/>
              </a:rPr>
              <a:t>嫉妒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19672" y="1707654"/>
            <a:ext cx="64008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人有我無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人強我弱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人多我少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我多人少</a:t>
            </a:r>
          </a:p>
        </p:txBody>
      </p:sp>
      <p:pic>
        <p:nvPicPr>
          <p:cNvPr id="6148" name="Picture 4" descr="AG003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5263"/>
            <a:ext cx="2781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735807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800" u="sng">
                <a:ea typeface="標楷體" pitchFamily="65" charset="-120"/>
              </a:rPr>
              <a:t>背景</a:t>
            </a:r>
          </a:p>
        </p:txBody>
      </p:sp>
      <p:pic>
        <p:nvPicPr>
          <p:cNvPr id="7171" name="Picture 5" descr="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7898"/>
          <a:stretch>
            <a:fillRect/>
          </a:stretch>
        </p:blipFill>
        <p:spPr bwMode="auto">
          <a:xfrm>
            <a:off x="0" y="2031207"/>
            <a:ext cx="9144000" cy="31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124076" y="0"/>
            <a:ext cx="7788275" cy="19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zh-TW" altLang="en-US" dirty="0">
                <a:ea typeface="標楷體" pitchFamily="65" charset="-120"/>
              </a:rPr>
              <a:t>閒雜人等，大起慾心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zh-TW" altLang="en-US" dirty="0">
                <a:ea typeface="標楷體" pitchFamily="65" charset="-120"/>
              </a:rPr>
              <a:t>煽動百姓，怨聲再度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zh-TW" altLang="en-US" dirty="0">
                <a:ea typeface="標楷體" pitchFamily="65" charset="-120"/>
              </a:rPr>
              <a:t>神察悖逆，怒氣大作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zh-TW" altLang="en-US" dirty="0">
                <a:ea typeface="標楷體" pitchFamily="65" charset="-120"/>
              </a:rPr>
              <a:t>摩西難受，苦苦哀求</a:t>
            </a:r>
          </a:p>
        </p:txBody>
      </p:sp>
    </p:spTree>
    <p:extLst>
      <p:ext uri="{BB962C8B-B14F-4D97-AF65-F5344CB8AC3E}">
        <p14:creationId xmlns:p14="http://schemas.microsoft.com/office/powerpoint/2010/main" val="344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188" y="411957"/>
          <a:ext cx="7777162" cy="4342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0161"/>
                <a:gridCol w="504075"/>
                <a:gridCol w="6192926"/>
              </a:tblGrid>
              <a:tr h="1805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</a:rPr>
                        <a:t>11:6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現 在 我 們 的 心 血 枯 竭 了 、 除 這 嗎 哪 以 外 、 在 我 們 眼 前 並 沒 有 別 的 東 西 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73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chemeClr val="tx1"/>
                          </a:solidFill>
                          <a:effectLst/>
                        </a:rPr>
                        <a:t>11:7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這 嗎 哪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彷 彿 芫 荽 子 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、 又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好 像 珍 珠 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1805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chemeClr val="tx1"/>
                          </a:solidFill>
                          <a:effectLst/>
                        </a:rPr>
                        <a:t>11:8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百 姓 周 圍 行 走 、 把 嗎 哪 收 起 來 、 或 </a:t>
                      </a:r>
                      <a:r>
                        <a:rPr lang="zh-TW" sz="2400" b="1" kern="0" dirty="0">
                          <a:solidFill>
                            <a:schemeClr val="accent2"/>
                          </a:solidFill>
                          <a:effectLst/>
                        </a:rPr>
                        <a:t>用 磨 推 、 或 用 臼 搗 、 煮 在 鍋 中 、 又 作 成 餅 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、 滋 味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好 像 新 油 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23851" y="141685"/>
            <a:ext cx="8424863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4100" dirty="0">
                <a:ea typeface="標楷體" pitchFamily="65" charset="-120"/>
              </a:rPr>
              <a:t>會幕設於營外</a:t>
            </a:r>
            <a:endParaRPr lang="zh-TW" altLang="zh-HK" sz="4100" dirty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zh-HK" sz="4100" dirty="0">
                <a:ea typeface="標楷體" pitchFamily="65" charset="-120"/>
              </a:rPr>
              <a:t> </a:t>
            </a:r>
            <a:r>
              <a:rPr lang="zh-TW" altLang="en-US" sz="4100" dirty="0">
                <a:ea typeface="標楷體" pitchFamily="65" charset="-120"/>
              </a:rPr>
              <a:t>招聚</a:t>
            </a:r>
            <a:r>
              <a:rPr lang="en-US" altLang="zh-HK" sz="4100" dirty="0">
                <a:solidFill>
                  <a:srgbClr val="993300"/>
                </a:solidFill>
                <a:ea typeface="標楷體" pitchFamily="65" charset="-120"/>
              </a:rPr>
              <a:t>70</a:t>
            </a:r>
            <a:r>
              <a:rPr lang="zh-TW" altLang="en-US" sz="4100" dirty="0">
                <a:solidFill>
                  <a:srgbClr val="993300"/>
                </a:solidFill>
                <a:ea typeface="標楷體" pitchFamily="65" charset="-120"/>
              </a:rPr>
              <a:t>位長老</a:t>
            </a:r>
            <a:r>
              <a:rPr lang="zh-TW" altLang="en-US" sz="4100" dirty="0">
                <a:ea typeface="標楷體" pitchFamily="65" charset="-120"/>
              </a:rPr>
              <a:t>出去</a:t>
            </a:r>
            <a:r>
              <a:rPr lang="zh-TW" altLang="en-US" sz="4100" dirty="0">
                <a:solidFill>
                  <a:srgbClr val="FF0000"/>
                </a:solidFill>
                <a:ea typeface="標楷體" pitchFamily="65" charset="-120"/>
              </a:rPr>
              <a:t>營外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zh-HK" sz="4100" dirty="0">
                <a:ea typeface="標楷體" pitchFamily="65" charset="-120"/>
              </a:rPr>
              <a:t> </a:t>
            </a:r>
            <a:r>
              <a:rPr lang="zh-TW" altLang="en-US" sz="4100" dirty="0">
                <a:ea typeface="標楷體" pitchFamily="65" charset="-120"/>
              </a:rPr>
              <a:t>受感說話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zh-HK" sz="4100" dirty="0">
                <a:ea typeface="標楷體" pitchFamily="65" charset="-120"/>
              </a:rPr>
              <a:t> </a:t>
            </a:r>
            <a:r>
              <a:rPr lang="zh-TW" altLang="en-US" sz="4100" dirty="0">
                <a:solidFill>
                  <a:srgbClr val="993300"/>
                </a:solidFill>
                <a:ea typeface="標楷體" pitchFamily="65" charset="-120"/>
              </a:rPr>
              <a:t>伊利達</a:t>
            </a:r>
            <a:r>
              <a:rPr lang="zh-TW" altLang="en-US" sz="4100" dirty="0">
                <a:ea typeface="標楷體" pitchFamily="65" charset="-120"/>
              </a:rPr>
              <a:t>和</a:t>
            </a:r>
            <a:r>
              <a:rPr lang="zh-TW" altLang="en-US" sz="4100" dirty="0">
                <a:solidFill>
                  <a:srgbClr val="993300"/>
                </a:solidFill>
                <a:ea typeface="標楷體" pitchFamily="65" charset="-120"/>
              </a:rPr>
              <a:t>米達</a:t>
            </a:r>
            <a:r>
              <a:rPr lang="zh-TW" altLang="en-US" sz="4100" dirty="0">
                <a:ea typeface="標楷體" pitchFamily="65" charset="-120"/>
              </a:rPr>
              <a:t>在</a:t>
            </a:r>
            <a:r>
              <a:rPr lang="zh-TW" altLang="en-US" sz="4100" dirty="0">
                <a:solidFill>
                  <a:srgbClr val="FF0000"/>
                </a:solidFill>
                <a:ea typeface="標楷體" pitchFamily="65" charset="-120"/>
              </a:rPr>
              <a:t>營裏</a:t>
            </a:r>
            <a:r>
              <a:rPr lang="zh-TW" altLang="en-US" sz="4100" dirty="0">
                <a:ea typeface="標楷體" pitchFamily="65" charset="-120"/>
              </a:rPr>
              <a:t>，仍說預言</a:t>
            </a:r>
          </a:p>
        </p:txBody>
      </p:sp>
      <p:pic>
        <p:nvPicPr>
          <p:cNvPr id="11267" name="Picture 5" descr="sphv_004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2505408"/>
            <a:ext cx="4968875" cy="25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95289" y="195263"/>
            <a:ext cx="8353425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300" dirty="0">
                <a:ea typeface="標楷體" pitchFamily="65" charset="-120"/>
              </a:rPr>
              <a:t>約書亞說：</a:t>
            </a:r>
            <a:r>
              <a:rPr lang="zh-TW" altLang="en-US" sz="3300" dirty="0">
                <a:solidFill>
                  <a:srgbClr val="993300"/>
                </a:solidFill>
                <a:ea typeface="標楷體" pitchFamily="65" charset="-120"/>
              </a:rPr>
              <a:t>「請我主摩西禁止他們」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300" dirty="0">
                <a:ea typeface="標楷體" pitchFamily="65" charset="-120"/>
              </a:rPr>
              <a:t>摩西回答：</a:t>
            </a:r>
            <a:r>
              <a:rPr lang="zh-TW" altLang="en-US" sz="3300" dirty="0">
                <a:solidFill>
                  <a:srgbClr val="993300"/>
                </a:solidFill>
                <a:ea typeface="標楷體" pitchFamily="65" charset="-120"/>
              </a:rPr>
              <a:t>「你為我的緣故嫉妒人嗎？」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4400" dirty="0">
                <a:solidFill>
                  <a:schemeClr val="tx2"/>
                </a:solidFill>
                <a:ea typeface="標楷體" pitchFamily="65" charset="-120"/>
              </a:rPr>
              <a:t>摩西為何責備約書亞？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altLang="zh-TW" sz="4900" dirty="0">
              <a:solidFill>
                <a:schemeClr val="accent2"/>
              </a:solidFill>
              <a:ea typeface="標楷體" pitchFamily="65" charset="-120"/>
            </a:endParaRPr>
          </a:p>
        </p:txBody>
      </p:sp>
      <p:pic>
        <p:nvPicPr>
          <p:cNvPr id="12291" name="Picture 5" descr="800-Joshua-07-Achan+Expo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95686"/>
            <a:ext cx="5759450" cy="28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1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約書亞的嫉妒一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347614"/>
            <a:ext cx="83058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3600">
                <a:ea typeface="標楷體" pitchFamily="65" charset="-120"/>
              </a:rPr>
              <a:t>約書亞身在何處？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3600">
                <a:ea typeface="標楷體" pitchFamily="65" charset="-120"/>
              </a:rPr>
              <a:t>約書亞目睹神的靈停在伊利達和米達身上時，他的反應是什麼？</a:t>
            </a:r>
          </a:p>
        </p:txBody>
      </p:sp>
    </p:spTree>
    <p:extLst>
      <p:ext uri="{BB962C8B-B14F-4D97-AF65-F5344CB8AC3E}">
        <p14:creationId xmlns:p14="http://schemas.microsoft.com/office/powerpoint/2010/main" val="1695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400" u="sng">
                <a:ea typeface="標楷體" pitchFamily="65" charset="-120"/>
              </a:rPr>
              <a:t>嫉妒一：背後原因？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68313" y="1347614"/>
            <a:ext cx="8305800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4900" dirty="0" smtClean="0">
                <a:solidFill>
                  <a:srgbClr val="FF0000"/>
                </a:solidFill>
                <a:ea typeface="標楷體" pitchFamily="65" charset="-120"/>
              </a:rPr>
              <a:t>惟 </a:t>
            </a:r>
            <a:r>
              <a:rPr lang="en-US" altLang="zh-TW" sz="4900" dirty="0" smtClean="0">
                <a:solidFill>
                  <a:srgbClr val="FF0000"/>
                </a:solidFill>
                <a:ea typeface="標楷體" pitchFamily="65" charset="-120"/>
              </a:rPr>
              <a:t>[1]</a:t>
            </a:r>
            <a:r>
              <a:rPr lang="zh-TW" altLang="en-US" sz="4900" dirty="0" smtClean="0">
                <a:solidFill>
                  <a:srgbClr val="FF0000"/>
                </a:solidFill>
                <a:ea typeface="標楷體" pitchFamily="65" charset="-120"/>
              </a:rPr>
              <a:t> 接班人</a:t>
            </a:r>
            <a:r>
              <a:rPr lang="zh-TW" altLang="en-US" sz="4900" dirty="0">
                <a:ea typeface="標楷體" pitchFamily="65" charset="-120"/>
              </a:rPr>
              <a:t>，</a:t>
            </a:r>
            <a:r>
              <a:rPr lang="zh-TW" altLang="en-US" sz="4900" dirty="0" smtClean="0">
                <a:ea typeface="標楷體" pitchFamily="65" charset="-120"/>
              </a:rPr>
              <a:t>變成 </a:t>
            </a:r>
            <a:r>
              <a:rPr lang="en-US" altLang="zh-TW" sz="4900" dirty="0" smtClean="0">
                <a:solidFill>
                  <a:srgbClr val="FF0000"/>
                </a:solidFill>
                <a:ea typeface="標楷體" pitchFamily="65" charset="-120"/>
              </a:rPr>
              <a:t>[1/71]</a:t>
            </a:r>
            <a:endParaRPr lang="en-US" altLang="zh-TW" sz="4900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3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1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反省一：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1391569"/>
            <a:ext cx="8305800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4900" dirty="0">
                <a:ea typeface="標楷體" pitchFamily="65" charset="-120"/>
              </a:rPr>
              <a:t>我們怎樣去看身邊的人？</a:t>
            </a:r>
          </a:p>
        </p:txBody>
      </p:sp>
    </p:spTree>
    <p:extLst>
      <p:ext uri="{BB962C8B-B14F-4D97-AF65-F5344CB8AC3E}">
        <p14:creationId xmlns:p14="http://schemas.microsoft.com/office/powerpoint/2010/main" val="56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194"/>
          <p:cNvSpPr>
            <a:spLocks noChangeAspect="1" noChangeArrowheads="1"/>
          </p:cNvSpPr>
          <p:nvPr/>
        </p:nvSpPr>
        <p:spPr bwMode="auto">
          <a:xfrm>
            <a:off x="2314575" y="372666"/>
            <a:ext cx="4514850" cy="43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95300" y="2286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itchFamily="18" charset="2"/>
              <a:buChar char="ê"/>
            </a:pPr>
            <a:r>
              <a:rPr lang="en-US" altLang="zh-TW" sz="5600">
                <a:ea typeface="標楷體" pitchFamily="65" charset="-120"/>
              </a:rPr>
              <a:t> </a:t>
            </a:r>
            <a:r>
              <a:rPr lang="zh-TW" altLang="en-US" sz="5600">
                <a:ea typeface="標楷體" pitchFamily="65" charset="-120"/>
              </a:rPr>
              <a:t>從上帝的角度看別人</a:t>
            </a:r>
          </a:p>
        </p:txBody>
      </p:sp>
      <p:pic>
        <p:nvPicPr>
          <p:cNvPr id="22532" name="Picture 5" descr="hsfhh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4" y="1563638"/>
            <a:ext cx="525621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 t="19112" r="23565" b="25102"/>
          <a:stretch/>
        </p:blipFill>
        <p:spPr bwMode="auto">
          <a:xfrm>
            <a:off x="2424" y="0"/>
            <a:ext cx="91415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7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194"/>
          <p:cNvSpPr>
            <a:spLocks noChangeAspect="1" noChangeArrowheads="1"/>
          </p:cNvSpPr>
          <p:nvPr/>
        </p:nvSpPr>
        <p:spPr bwMode="auto">
          <a:xfrm>
            <a:off x="2314575" y="372666"/>
            <a:ext cx="4514850" cy="43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250032"/>
            <a:ext cx="8424862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5000" dirty="0">
                <a:ea typeface="標楷體" pitchFamily="65" charset="-120"/>
              </a:rPr>
              <a:t> </a:t>
            </a:r>
            <a:r>
              <a:rPr lang="zh-TW" altLang="en-US" sz="5000" dirty="0" smtClean="0">
                <a:ea typeface="標楷體" pitchFamily="65" charset="-120"/>
              </a:rPr>
              <a:t>視肢體為</a:t>
            </a:r>
            <a:r>
              <a:rPr lang="zh-TW" altLang="en-US" sz="5000" b="1" dirty="0">
                <a:solidFill>
                  <a:srgbClr val="FF0000"/>
                </a:solidFill>
                <a:ea typeface="標楷體" pitchFamily="65" charset="-120"/>
              </a:rPr>
              <a:t>競爭對手</a:t>
            </a:r>
            <a:r>
              <a:rPr lang="zh-TW" altLang="en-US" sz="5000" dirty="0" smtClean="0">
                <a:ea typeface="標楷體" pitchFamily="65" charset="-120"/>
              </a:rPr>
              <a:t>，還是</a:t>
            </a:r>
            <a:r>
              <a:rPr lang="zh-TW" altLang="en-US" sz="5000" b="1" dirty="0" smtClean="0">
                <a:solidFill>
                  <a:srgbClr val="FF0000"/>
                </a:solidFill>
                <a:ea typeface="標楷體" pitchFamily="65" charset="-120"/>
              </a:rPr>
              <a:t>好戰友</a:t>
            </a:r>
            <a:r>
              <a:rPr lang="en-US" altLang="zh-TW" sz="5000" dirty="0" smtClean="0">
                <a:ea typeface="標楷體" pitchFamily="65" charset="-12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5000" dirty="0">
              <a:ea typeface="標楷體" pitchFamily="65" charset="-120"/>
            </a:endParaRPr>
          </a:p>
        </p:txBody>
      </p:sp>
      <p:pic>
        <p:nvPicPr>
          <p:cNvPr id="21508" name="Picture 4" descr="200682102610248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9662"/>
            <a:ext cx="4536157" cy="28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7" descr="06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440657"/>
            <a:ext cx="88900" cy="388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2" tIns="9522" rIns="9522" bIns="952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2400" b="0"/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381000" y="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400" u="sng">
                <a:ea typeface="標楷體" pitchFamily="65" charset="-120"/>
              </a:rPr>
              <a:t>約書亞的嫉妒二</a:t>
            </a:r>
          </a:p>
        </p:txBody>
      </p:sp>
      <p:sp>
        <p:nvSpPr>
          <p:cNvPr id="23557" name="Text Box 24"/>
          <p:cNvSpPr txBox="1">
            <a:spLocks noChangeArrowheads="1"/>
          </p:cNvSpPr>
          <p:nvPr/>
        </p:nvSpPr>
        <p:spPr bwMode="auto">
          <a:xfrm>
            <a:off x="1042988" y="735806"/>
            <a:ext cx="91440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500" dirty="0">
                <a:ea typeface="標楷體" pitchFamily="65" charset="-120"/>
              </a:rPr>
              <a:t>約書亞請求摩西做什麼？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500" dirty="0">
                <a:solidFill>
                  <a:srgbClr val="993300"/>
                </a:solidFill>
                <a:ea typeface="標楷體" pitchFamily="65" charset="-120"/>
              </a:rPr>
              <a:t>「請我主摩西禁止他們！」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Ï"/>
            </a:pPr>
            <a:r>
              <a:rPr lang="zh-TW" altLang="en-US" sz="4500" dirty="0">
                <a:ea typeface="標楷體" pitchFamily="65" charset="-120"/>
              </a:rPr>
              <a:t>不聽從摩西的方法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Ï"/>
            </a:pPr>
            <a:r>
              <a:rPr lang="zh-TW" altLang="en-US" sz="4500" dirty="0">
                <a:ea typeface="標楷體" pitchFamily="65" charset="-120"/>
              </a:rPr>
              <a:t>沒有往指定的地方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zh-TW" altLang="en-US" sz="4500" dirty="0">
              <a:ea typeface="標楷體" pitchFamily="65" charset="-12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500" dirty="0">
                <a:solidFill>
                  <a:srgbClr val="000000"/>
                </a:solidFill>
                <a:ea typeface="標楷體" pitchFamily="65" charset="-120"/>
                <a:hlinkClick r:id="rId2"/>
              </a:rPr>
              <a:t> </a:t>
            </a:r>
            <a:r>
              <a:rPr lang="zh-TW" altLang="en-US" sz="4500" dirty="0">
                <a:ea typeface="標楷體" pitchFamily="65" charset="-120"/>
              </a:rPr>
              <a:t>			</a:t>
            </a:r>
          </a:p>
        </p:txBody>
      </p:sp>
      <p:pic>
        <p:nvPicPr>
          <p:cNvPr id="23558" name="Picture 32" descr="0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50225"/>
            <a:ext cx="3167930" cy="18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6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40657"/>
            <a:ext cx="88900" cy="388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2" tIns="9522" rIns="9522" bIns="952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2400" b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1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背後的心態：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5593" y="1467859"/>
            <a:ext cx="86868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4900" dirty="0">
                <a:ea typeface="標楷體" pitchFamily="65" charset="-120"/>
              </a:rPr>
              <a:t> </a:t>
            </a:r>
            <a:r>
              <a:rPr lang="zh-TW" altLang="en-US" sz="4900" dirty="0">
                <a:ea typeface="標楷體" pitchFamily="65" charset="-120"/>
              </a:rPr>
              <a:t>「</a:t>
            </a:r>
            <a:r>
              <a:rPr lang="en-US" altLang="zh-TW" sz="4900" dirty="0">
                <a:ea typeface="標楷體" pitchFamily="65" charset="-120"/>
              </a:rPr>
              <a:t>My Way or No Way</a:t>
            </a:r>
            <a:r>
              <a:rPr lang="zh-TW" altLang="en-US" sz="4900" dirty="0">
                <a:ea typeface="標楷體" pitchFamily="65" charset="-120"/>
              </a:rPr>
              <a:t>」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"/>
            </a:pPr>
            <a:r>
              <a:rPr lang="zh-TW" altLang="en-US" sz="4900" dirty="0">
                <a:ea typeface="標楷體" pitchFamily="65" charset="-120"/>
              </a:rPr>
              <a:t>誰有資格？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"/>
            </a:pPr>
            <a:r>
              <a:rPr lang="zh-TW" altLang="en-US" sz="4900" dirty="0">
                <a:ea typeface="標楷體" pitchFamily="65" charset="-120"/>
              </a:rPr>
              <a:t>是否只有你的方法可行？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TW" sz="49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6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40657"/>
            <a:ext cx="88900" cy="388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2" tIns="9522" rIns="9522" bIns="952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2400" b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1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嫉妒第二個原因：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47675" y="47982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pic>
        <p:nvPicPr>
          <p:cNvPr id="25606" name="Picture 8" descr="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7010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133600" y="1679973"/>
            <a:ext cx="41148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>
                <a:ea typeface="標楷體" pitchFamily="65" charset="-120"/>
              </a:rPr>
              <a:t>太過執著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>
                <a:ea typeface="標楷體" pitchFamily="65" charset="-120"/>
              </a:rPr>
              <a:t>自己的看法</a:t>
            </a:r>
          </a:p>
        </p:txBody>
      </p:sp>
    </p:spTree>
    <p:extLst>
      <p:ext uri="{BB962C8B-B14F-4D97-AF65-F5344CB8AC3E}">
        <p14:creationId xmlns:p14="http://schemas.microsoft.com/office/powerpoint/2010/main" val="11562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å¹¸ç¦ç¸éç25ç¨®æåº¦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8" name="Picture 4" descr="http://www.logos.com.hk/acms/upload/logos/images/book-fullsize/9789868663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94"/>
            <a:ext cx="4283968" cy="5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20894"/>
            <a:ext cx="4860032" cy="51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400749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Die </a:t>
            </a:r>
            <a:r>
              <a:rPr lang="en-US" altLang="zh-HK" sz="4000" dirty="0" err="1" smtClean="0"/>
              <a:t>offenheit</a:t>
            </a:r>
            <a:r>
              <a:rPr lang="en-US" altLang="zh-HK" sz="4000" dirty="0" smtClean="0"/>
              <a:t> </a:t>
            </a:r>
            <a:endParaRPr lang="zh-HK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203598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altLang="zh-HK" sz="3200" dirty="0" smtClean="0"/>
              <a:t>Openness to experience personality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HK" sz="3200" dirty="0" smtClean="0"/>
              <a:t>Curiosity to knowledge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HK" sz="3200" dirty="0" smtClean="0"/>
              <a:t>Creativity to future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HK" sz="3200" dirty="0" smtClean="0"/>
              <a:t>Sensitivity to inner feeling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42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71600" y="1816894"/>
            <a:ext cx="647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 dirty="0">
                <a:solidFill>
                  <a:schemeClr val="tx2"/>
                </a:solidFill>
                <a:ea typeface="標楷體" pitchFamily="65" charset="-120"/>
              </a:rPr>
              <a:t>調校對上帝的看法</a:t>
            </a:r>
          </a:p>
        </p:txBody>
      </p:sp>
    </p:spTree>
    <p:extLst>
      <p:ext uri="{BB962C8B-B14F-4D97-AF65-F5344CB8AC3E}">
        <p14:creationId xmlns:p14="http://schemas.microsoft.com/office/powerpoint/2010/main" val="30859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71550" y="250032"/>
            <a:ext cx="723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摩西與約書亞的對比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1059657"/>
            <a:ext cx="83058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5500">
                <a:ea typeface="標楷體" pitchFamily="65" charset="-120"/>
              </a:rPr>
              <a:t>為何伊利達和米達沒有出到營外？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TW" sz="55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9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228601"/>
            <a:ext cx="723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摩西的心願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19100" y="1122760"/>
            <a:ext cx="83058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5500">
                <a:ea typeface="標楷體" pitchFamily="65" charset="-120"/>
              </a:rPr>
              <a:t>摩西看他們仍是「耶和華的百姓」</a:t>
            </a:r>
            <a:r>
              <a:rPr lang="en-US" altLang="zh-TW" sz="5500">
                <a:ea typeface="標楷體" pitchFamily="65" charset="-120"/>
              </a:rPr>
              <a:t>(11:29)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TW" sz="55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4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29544" y="114300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800" u="sng">
                <a:ea typeface="標楷體" pitchFamily="65" charset="-120"/>
              </a:rPr>
              <a:t>摩西與</a:t>
            </a:r>
            <a:r>
              <a:rPr lang="zh-TW" altLang="en-US" sz="4800" u="sng">
                <a:solidFill>
                  <a:srgbClr val="993300"/>
                </a:solidFill>
                <a:ea typeface="標楷體" pitchFamily="65" charset="-120"/>
              </a:rPr>
              <a:t>約書亞</a:t>
            </a:r>
            <a:r>
              <a:rPr lang="zh-TW" altLang="en-US" sz="4800" u="sng">
                <a:ea typeface="標楷體" pitchFamily="65" charset="-120"/>
              </a:rPr>
              <a:t>的對比</a:t>
            </a:r>
          </a:p>
        </p:txBody>
      </p:sp>
      <p:pic>
        <p:nvPicPr>
          <p:cNvPr id="32771" name="Picture 6" descr="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830763" y="1594515"/>
            <a:ext cx="43166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有限資源心態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 smtClean="0">
                <a:ea typeface="標楷體" pitchFamily="65" charset="-120"/>
              </a:rPr>
              <a:t>心腸</a:t>
            </a:r>
            <a:r>
              <a:rPr lang="zh-TW" altLang="en-US" sz="3600" dirty="0">
                <a:ea typeface="標楷體" pitchFamily="65" charset="-120"/>
              </a:rPr>
              <a:t>狹窄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altLang="zh-TW" sz="3600" dirty="0" smtClean="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 smtClean="0">
                <a:ea typeface="標楷體" pitchFamily="65" charset="-120"/>
              </a:rPr>
              <a:t>限制</a:t>
            </a:r>
            <a:r>
              <a:rPr lang="zh-TW" altLang="en-US" sz="3600" dirty="0">
                <a:ea typeface="標楷體" pitchFamily="65" charset="-120"/>
              </a:rPr>
              <a:t>神的工作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關注</a:t>
            </a:r>
            <a:r>
              <a:rPr lang="zh-TW" altLang="en-US" sz="3600" dirty="0" smtClean="0">
                <a:ea typeface="標楷體" pitchFamily="65" charset="-120"/>
              </a:rPr>
              <a:t>個人得失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58763" y="150852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1635646"/>
            <a:ext cx="43632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無限資源心態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胸襟廣闊</a:t>
            </a:r>
            <a:r>
              <a:rPr lang="zh-TW" altLang="en-US" sz="3600" dirty="0" smtClean="0">
                <a:ea typeface="標楷體" pitchFamily="65" charset="-120"/>
              </a:rPr>
              <a:t>，</a:t>
            </a:r>
            <a:endParaRPr lang="en-US" altLang="zh-TW" sz="3600" dirty="0" smtClean="0">
              <a:ea typeface="標楷體" pitchFamily="65" charset="-12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TW" altLang="en-US" sz="3600" dirty="0">
                <a:ea typeface="標楷體" pitchFamily="65" charset="-120"/>
              </a:rPr>
              <a:t> </a:t>
            </a:r>
            <a:r>
              <a:rPr lang="zh-TW" altLang="en-US" sz="3600" dirty="0" smtClean="0">
                <a:ea typeface="標楷體" pitchFamily="65" charset="-120"/>
              </a:rPr>
              <a:t>  有</a:t>
            </a:r>
            <a:r>
              <a:rPr lang="zh-TW" altLang="en-US" sz="3600" dirty="0">
                <a:ea typeface="標楷體" pitchFamily="65" charset="-120"/>
              </a:rPr>
              <a:t>容人之量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看到神恩典更多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3600" dirty="0">
                <a:ea typeface="標楷體" pitchFamily="65" charset="-120"/>
              </a:rPr>
              <a:t>關注神的榮耀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4427984" y="1347614"/>
            <a:ext cx="0" cy="35283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æ é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0"/>
            <a:ext cx="9144000" cy="51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36753" y="264375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叛逆與迷失</a:t>
            </a:r>
            <a:endParaRPr lang="zh-HK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21865" r="8196" b="30381"/>
          <a:stretch/>
        </p:blipFill>
        <p:spPr bwMode="auto">
          <a:xfrm>
            <a:off x="0" y="11090"/>
            <a:ext cx="9144000" cy="513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48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1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u="sng">
                <a:ea typeface="標楷體" pitchFamily="65" charset="-120"/>
              </a:rPr>
              <a:t>總結：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04950" y="1028700"/>
            <a:ext cx="61341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調校對別人的看法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調校對自己的看法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調校對上帝的看法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050" y="24086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pic>
        <p:nvPicPr>
          <p:cNvPr id="40965" name="Picture 8" descr="Line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0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400" dirty="0"/>
              <a:t>12:1	</a:t>
            </a:r>
            <a:r>
              <a:rPr lang="zh-TW" altLang="zh-HK" sz="1400" dirty="0"/>
              <a:t>摩 西 </a:t>
            </a:r>
            <a:r>
              <a:rPr lang="zh-TW" altLang="zh-HK" sz="1400" b="1" dirty="0">
                <a:solidFill>
                  <a:srgbClr val="FF0000"/>
                </a:solidFill>
              </a:rPr>
              <a:t>娶 </a:t>
            </a:r>
            <a:r>
              <a:rPr lang="zh-TW" altLang="zh-HK" sz="1400" dirty="0"/>
              <a:t>了 古 實 女 子 為 </a:t>
            </a:r>
            <a:r>
              <a:rPr lang="zh-TW" altLang="zh-HK" sz="1400" b="1" dirty="0">
                <a:solidFill>
                  <a:srgbClr val="FF0000"/>
                </a:solidFill>
              </a:rPr>
              <a:t>妻</a:t>
            </a:r>
            <a:r>
              <a:rPr lang="zh-TW" altLang="zh-HK" sz="1400" dirty="0"/>
              <a:t> ． </a:t>
            </a:r>
            <a:r>
              <a:rPr lang="zh-TW" altLang="zh-HK" sz="1400" b="1" dirty="0">
                <a:solidFill>
                  <a:srgbClr val="FF0000"/>
                </a:solidFill>
              </a:rPr>
              <a:t>米 利 暗 和 亞 倫 </a:t>
            </a:r>
            <a:r>
              <a:rPr lang="zh-TW" altLang="zh-HK" sz="1400" dirty="0"/>
              <a:t>、 因 他 所 娶 的 古 實 女 子 、 就 </a:t>
            </a:r>
            <a:r>
              <a:rPr lang="zh-TW" altLang="zh-HK" sz="1400" b="1" dirty="0">
                <a:solidFill>
                  <a:srgbClr val="FF0000"/>
                </a:solidFill>
              </a:rPr>
              <a:t>毀 謗</a:t>
            </a:r>
            <a:r>
              <a:rPr lang="zh-TW" altLang="zh-HK" sz="1400" dirty="0"/>
              <a:t> 他 、</a:t>
            </a:r>
          </a:p>
          <a:p>
            <a:r>
              <a:rPr lang="en-US" altLang="zh-HK" sz="1400" dirty="0"/>
              <a:t>12:2	</a:t>
            </a:r>
            <a:r>
              <a:rPr lang="zh-TW" altLang="zh-HK" sz="1400" dirty="0"/>
              <a:t>說 、 難 道 耶 和 華 單 與 摩 西 說 話 、 不 也 與 我 們 說 話 麼 ． 這 話 、 耶 和 華 聽 見 了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r>
              <a:rPr lang="en-US" altLang="zh-HK" sz="1400" dirty="0" smtClean="0"/>
              <a:t>12:3</a:t>
            </a:r>
            <a:r>
              <a:rPr lang="en-US" altLang="zh-HK" sz="1400" dirty="0"/>
              <a:t>	</a:t>
            </a:r>
            <a:r>
              <a:rPr lang="zh-TW" altLang="zh-HK" sz="1400" dirty="0"/>
              <a:t>摩 西 為 人 極 其 謙 和 、 勝 過 世 上 的 眾 人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endParaRPr lang="zh-TW" altLang="zh-HK" sz="1400" dirty="0"/>
          </a:p>
          <a:p>
            <a:r>
              <a:rPr lang="en-US" altLang="zh-HK" sz="1400" dirty="0"/>
              <a:t>12:4	</a:t>
            </a:r>
            <a:r>
              <a:rPr lang="zh-TW" altLang="zh-HK" sz="1400" dirty="0"/>
              <a:t>耶 和 華 忽 然 對 摩 西 、 亞 倫 、 米 利 暗 說 、 你 們 三 個 人 都 出 來 到 會 幕 這 裡 、 他 們 三 個 人 就 出 來 了 。</a:t>
            </a:r>
          </a:p>
          <a:p>
            <a:r>
              <a:rPr lang="en-US" altLang="zh-HK" sz="1400" dirty="0"/>
              <a:t>12:5	</a:t>
            </a:r>
            <a:r>
              <a:rPr lang="zh-TW" altLang="zh-HK" sz="1400" dirty="0"/>
              <a:t>耶 和 華 在 雲 柱 中 降 臨 、 站 在 會 幕 門 口 、 召 亞 倫 和 米 利 暗 、 二 人 就 出 來 了 。</a:t>
            </a:r>
          </a:p>
          <a:p>
            <a:r>
              <a:rPr lang="en-US" altLang="zh-HK" sz="1400" dirty="0"/>
              <a:t>12:6	</a:t>
            </a:r>
            <a:r>
              <a:rPr lang="zh-TW" altLang="zh-HK" sz="1400" dirty="0"/>
              <a:t>耶 和 華 說 、 你 們 且 聽 我 的 話 、 你 們 中 間 若 有 先 知 、 我 耶 和 華 必 在 異 象 中 向 他 顯 現 、 在 夢 中 與 他 說 話 。</a:t>
            </a:r>
          </a:p>
          <a:p>
            <a:r>
              <a:rPr lang="en-US" altLang="zh-HK" sz="1400" dirty="0"/>
              <a:t>12:7	</a:t>
            </a:r>
            <a:r>
              <a:rPr lang="zh-TW" altLang="zh-HK" sz="1400" dirty="0"/>
              <a:t>我 的 僕 人 摩 西 不 是 這 樣 、 他 是 在 我 全 家 盡 忠 的 。</a:t>
            </a:r>
          </a:p>
          <a:p>
            <a:r>
              <a:rPr lang="en-US" altLang="zh-HK" sz="1400" dirty="0"/>
              <a:t>12:8	</a:t>
            </a:r>
            <a:r>
              <a:rPr lang="zh-TW" altLang="zh-HK" sz="1400" dirty="0"/>
              <a:t>我 要 與 他 面 對 面 說 話 、 乃 是 明 說 、 不 用 謎 語 、 並 且 他 必 見 我 的 形 像 ． 你 們 毀 謗 我 的 僕 人 摩 西 、 為 何 不 懼 怕 呢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endParaRPr lang="zh-TW" altLang="zh-HK" sz="1400" dirty="0"/>
          </a:p>
          <a:p>
            <a:r>
              <a:rPr lang="en-US" altLang="zh-HK" sz="1400" dirty="0" smtClean="0"/>
              <a:t>12:9</a:t>
            </a:r>
            <a:r>
              <a:rPr lang="en-US" altLang="zh-HK" sz="1400" dirty="0"/>
              <a:t>	</a:t>
            </a:r>
            <a:r>
              <a:rPr lang="zh-TW" altLang="zh-HK" sz="1400" dirty="0"/>
              <a:t>耶 和 華 就 向 他 們 二 人 發 怒 而 去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r>
              <a:rPr lang="en-US" altLang="zh-HK" sz="1400" dirty="0" smtClean="0"/>
              <a:t>12:10</a:t>
            </a:r>
            <a:r>
              <a:rPr lang="en-US" altLang="zh-HK" sz="1400" dirty="0"/>
              <a:t>	</a:t>
            </a:r>
            <a:r>
              <a:rPr lang="zh-TW" altLang="zh-HK" sz="1400" dirty="0"/>
              <a:t>雲 彩 從 會 幕 上 挪 開 了 、 不 料 、 米 利 暗 長 了 大 痲 瘋 、</a:t>
            </a:r>
          </a:p>
          <a:p>
            <a:r>
              <a:rPr lang="en-US" altLang="zh-HK" sz="1400" dirty="0"/>
              <a:t>12:11	</a:t>
            </a:r>
            <a:r>
              <a:rPr lang="zh-TW" altLang="zh-HK" sz="1400" dirty="0"/>
              <a:t>有 雪 那 樣 白 ． 亞 倫 一 看 米 利 暗 長 了 大 痲 瘋 、 就 對 摩 西 說 、 我 主 阿 、 求 你 不 要 因 我 們 愚 昧 犯 罪 、 便 將 這 罪 加 在 我 們 身 上 。</a:t>
            </a:r>
          </a:p>
          <a:p>
            <a:r>
              <a:rPr lang="en-US" altLang="zh-HK" sz="1400" dirty="0"/>
              <a:t>12:12	</a:t>
            </a:r>
            <a:r>
              <a:rPr lang="zh-TW" altLang="zh-HK" sz="1400" dirty="0"/>
              <a:t>求 你 不 要 使 他 像 那 出 母 腹 、 肉 已 半 爛 的 死 胎 。</a:t>
            </a:r>
          </a:p>
          <a:p>
            <a:r>
              <a:rPr lang="en-US" altLang="zh-HK" sz="1400" dirty="0"/>
              <a:t>12:13	</a:t>
            </a:r>
            <a:r>
              <a:rPr lang="zh-TW" altLang="zh-HK" sz="1400" dirty="0"/>
              <a:t>於 是 摩 西 哀 求 耶 和 華 說 、 　 神 阿 、 求 你 醫 治 他 。</a:t>
            </a:r>
          </a:p>
          <a:p>
            <a:r>
              <a:rPr lang="en-US" altLang="zh-HK" sz="1400" dirty="0"/>
              <a:t>12:14	</a:t>
            </a:r>
            <a:r>
              <a:rPr lang="zh-TW" altLang="zh-HK" sz="1400" dirty="0"/>
              <a:t>耶 和 華 對 摩 西 說 、 他 父 親 若 吐 唾 沫 在 他 臉 上 、 他 豈 不 蒙 羞 七 天 麼 ． 現 在 要 把 他 在 營 外 關 鎖 七 天 、 然 後 纔 可 以 領 他 進 來 。</a:t>
            </a:r>
          </a:p>
          <a:p>
            <a:r>
              <a:rPr lang="en-US" altLang="zh-HK" sz="1400" dirty="0"/>
              <a:t>12:15	</a:t>
            </a:r>
            <a:r>
              <a:rPr lang="zh-TW" altLang="zh-HK" sz="1400" dirty="0"/>
              <a:t>於 是 米 利 暗 關 鎖 在 營 外 七 天 ． 百 姓 沒 有 行 路 、 直 等 到 把 米 利 暗 領 進 來 。</a:t>
            </a:r>
          </a:p>
          <a:p>
            <a:r>
              <a:rPr lang="en-US" altLang="zh-HK" sz="1400" dirty="0"/>
              <a:t>12:16	</a:t>
            </a:r>
            <a:r>
              <a:rPr lang="zh-TW" altLang="zh-HK" sz="1400" dirty="0"/>
              <a:t>以 後 百 姓 從 哈 洗 錄 起 行 、 在 巴 蘭 的 曠 野 安 營 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79512" y="771550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79512" y="2715766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544" y="555526"/>
            <a:ext cx="7992888" cy="10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 smtClean="0">
                <a:ea typeface="標楷體" pitchFamily="65" charset="-120"/>
              </a:rPr>
              <a:t>表面控訴，反映內裡的黑暗</a:t>
            </a:r>
            <a:endParaRPr lang="en-US" altLang="zh-TW" sz="48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05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19100" y="971551"/>
            <a:ext cx="8305800" cy="3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zh-TW" altLang="en-US" sz="4400" dirty="0">
                <a:ea typeface="標楷體" pitchFamily="65" charset="-120"/>
              </a:rPr>
              <a:t>巴克來：「在所有罪中，最微妙而不可捉摸的是嫉妒，因此最需要我們不斷警惕、防範。」</a:t>
            </a:r>
          </a:p>
        </p:txBody>
      </p:sp>
    </p:spTree>
    <p:extLst>
      <p:ext uri="{BB962C8B-B14F-4D97-AF65-F5344CB8AC3E}">
        <p14:creationId xmlns:p14="http://schemas.microsoft.com/office/powerpoint/2010/main" val="32882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0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400" dirty="0"/>
              <a:t>12:1	</a:t>
            </a:r>
            <a:r>
              <a:rPr lang="zh-TW" altLang="zh-HK" sz="1400" dirty="0"/>
              <a:t>摩 西 娶 了 古 實 女 子 為 妻 ． 米 利 暗 和 亞 倫 、 因 他 所 娶 的 古 實 女 子 、 就 毀 謗 他 、</a:t>
            </a:r>
          </a:p>
          <a:p>
            <a:r>
              <a:rPr lang="en-US" altLang="zh-HK" sz="1400" dirty="0"/>
              <a:t>12:2	</a:t>
            </a:r>
            <a:r>
              <a:rPr lang="zh-TW" altLang="zh-HK" sz="1400" dirty="0"/>
              <a:t>說 、 難 道 耶 和 華 單 與 摩 西 說 話 、 不 也 與 我 們 說 話 麼 ． </a:t>
            </a:r>
            <a:r>
              <a:rPr lang="zh-TW" altLang="zh-HK" sz="1400" b="1" dirty="0">
                <a:solidFill>
                  <a:srgbClr val="FF0000"/>
                </a:solidFill>
              </a:rPr>
              <a:t>這 話 、 耶 和 華 聽 見 了 </a:t>
            </a:r>
            <a:r>
              <a:rPr lang="zh-TW" altLang="zh-HK" sz="1400" b="1" dirty="0" smtClean="0">
                <a:solidFill>
                  <a:srgbClr val="FF0000"/>
                </a:solidFill>
              </a:rPr>
              <a:t>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r>
              <a:rPr lang="en-US" altLang="zh-HK" sz="1400" b="1" dirty="0" smtClean="0">
                <a:solidFill>
                  <a:srgbClr val="FF0000"/>
                </a:solidFill>
              </a:rPr>
              <a:t>12:3</a:t>
            </a:r>
            <a:r>
              <a:rPr lang="en-US" altLang="zh-HK" sz="1400" b="1" dirty="0">
                <a:solidFill>
                  <a:srgbClr val="FF0000"/>
                </a:solidFill>
              </a:rPr>
              <a:t>	</a:t>
            </a:r>
            <a:r>
              <a:rPr lang="zh-TW" altLang="zh-HK" sz="1400" b="1" dirty="0">
                <a:solidFill>
                  <a:srgbClr val="FF0000"/>
                </a:solidFill>
              </a:rPr>
              <a:t>摩 西 為 人 極 其 謙 和 、 勝 過 世 上 的 眾 人 </a:t>
            </a:r>
            <a:r>
              <a:rPr lang="zh-TW" altLang="zh-HK" sz="1400" b="1" dirty="0" smtClean="0">
                <a:solidFill>
                  <a:srgbClr val="FF0000"/>
                </a:solidFill>
              </a:rPr>
              <a:t>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endParaRPr lang="zh-TW" altLang="zh-HK" sz="1400" b="1" dirty="0">
              <a:solidFill>
                <a:srgbClr val="FF0000"/>
              </a:solidFill>
            </a:endParaRPr>
          </a:p>
          <a:p>
            <a:r>
              <a:rPr lang="en-US" altLang="zh-HK" sz="1400" b="1" dirty="0">
                <a:solidFill>
                  <a:srgbClr val="FF0000"/>
                </a:solidFill>
              </a:rPr>
              <a:t>12:4	</a:t>
            </a:r>
            <a:r>
              <a:rPr lang="zh-TW" altLang="zh-HK" sz="1400" b="1" dirty="0">
                <a:solidFill>
                  <a:srgbClr val="FF0000"/>
                </a:solidFill>
              </a:rPr>
              <a:t>耶 和 華 忽 然 對 摩 西 、 亞 倫 、 米 利 暗 說 、 你 們 三 個 人 都 出 來 到 會 幕 這 裡 、 他 們 三 個 人 就 出 來 了 。</a:t>
            </a:r>
          </a:p>
          <a:p>
            <a:r>
              <a:rPr lang="en-US" altLang="zh-HK" sz="1400" b="1" dirty="0">
                <a:solidFill>
                  <a:srgbClr val="FF0000"/>
                </a:solidFill>
              </a:rPr>
              <a:t>12:5	</a:t>
            </a:r>
            <a:r>
              <a:rPr lang="zh-TW" altLang="zh-HK" sz="1400" b="1" dirty="0">
                <a:solidFill>
                  <a:srgbClr val="FF0000"/>
                </a:solidFill>
              </a:rPr>
              <a:t>耶 和 華 在 雲 柱 中 降 臨 、 站 在 會 幕 門 口 、 召 亞 倫 和 米 利 暗 、 二 人 就 出 來 了 。</a:t>
            </a:r>
          </a:p>
          <a:p>
            <a:r>
              <a:rPr lang="en-US" altLang="zh-HK" sz="1400" b="1" dirty="0">
                <a:solidFill>
                  <a:srgbClr val="FF0000"/>
                </a:solidFill>
              </a:rPr>
              <a:t>12:6	</a:t>
            </a:r>
            <a:r>
              <a:rPr lang="zh-TW" altLang="zh-HK" sz="1400" b="1" dirty="0">
                <a:solidFill>
                  <a:srgbClr val="FF0000"/>
                </a:solidFill>
              </a:rPr>
              <a:t>耶 和 華 說 、 你 們 且 聽 我 的 話 、 你 們 中 間 若 有 先 知 、 我 耶 和 華 必 在 異 象 中 向 他 顯 現 、 在 夢 中 與 他 說 話 。</a:t>
            </a:r>
          </a:p>
          <a:p>
            <a:r>
              <a:rPr lang="en-US" altLang="zh-HK" sz="1400" b="1" dirty="0">
                <a:solidFill>
                  <a:srgbClr val="FF0000"/>
                </a:solidFill>
              </a:rPr>
              <a:t>12:7	</a:t>
            </a:r>
            <a:r>
              <a:rPr lang="zh-TW" altLang="zh-HK" sz="1400" b="1" dirty="0">
                <a:solidFill>
                  <a:srgbClr val="FF0000"/>
                </a:solidFill>
              </a:rPr>
              <a:t>我 的 僕 人 摩 西 不 是 這 樣 、 他 是 在 我 全 家 盡 忠 的 。</a:t>
            </a:r>
          </a:p>
          <a:p>
            <a:r>
              <a:rPr lang="en-US" altLang="zh-HK" sz="1400" b="1" dirty="0">
                <a:solidFill>
                  <a:srgbClr val="FF0000"/>
                </a:solidFill>
              </a:rPr>
              <a:t>12:8	</a:t>
            </a:r>
            <a:r>
              <a:rPr lang="zh-TW" altLang="zh-HK" sz="1400" b="1" dirty="0">
                <a:solidFill>
                  <a:srgbClr val="FF0000"/>
                </a:solidFill>
              </a:rPr>
              <a:t>我 要 與 他 面 對 面 說 話 、 乃 是 明 說 、 不 用 謎 語 、 並 且 他 必 見 我 的 形 像 ． 你 們 毀 謗 我 的 僕 人 摩 西 、 為 何 不 懼 怕 呢 </a:t>
            </a:r>
            <a:r>
              <a:rPr lang="zh-TW" altLang="zh-HK" sz="1400" b="1" dirty="0" smtClean="0">
                <a:solidFill>
                  <a:srgbClr val="FF0000"/>
                </a:solidFill>
              </a:rPr>
              <a:t>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endParaRPr lang="zh-TW" altLang="zh-HK" sz="1400" b="1" dirty="0">
              <a:solidFill>
                <a:srgbClr val="FF0000"/>
              </a:solidFill>
            </a:endParaRPr>
          </a:p>
          <a:p>
            <a:r>
              <a:rPr lang="en-US" altLang="zh-HK" sz="1400" b="1" dirty="0" smtClean="0">
                <a:solidFill>
                  <a:srgbClr val="FF0000"/>
                </a:solidFill>
              </a:rPr>
              <a:t>12:9</a:t>
            </a:r>
            <a:r>
              <a:rPr lang="en-US" altLang="zh-HK" sz="1400" b="1" dirty="0">
                <a:solidFill>
                  <a:srgbClr val="FF0000"/>
                </a:solidFill>
              </a:rPr>
              <a:t>	</a:t>
            </a:r>
            <a:r>
              <a:rPr lang="zh-TW" altLang="zh-HK" sz="1400" b="1" dirty="0">
                <a:solidFill>
                  <a:srgbClr val="FF0000"/>
                </a:solidFill>
              </a:rPr>
              <a:t>耶 和 華 就 向 他 們 二 人 發 怒 而 去 </a:t>
            </a:r>
            <a:r>
              <a:rPr lang="zh-TW" altLang="zh-HK" sz="1400" b="1" dirty="0" smtClean="0">
                <a:solidFill>
                  <a:srgbClr val="FF0000"/>
                </a:solidFill>
              </a:rPr>
              <a:t>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r>
              <a:rPr lang="en-US" altLang="zh-HK" sz="1400" b="1" dirty="0" smtClean="0">
                <a:solidFill>
                  <a:srgbClr val="FF0000"/>
                </a:solidFill>
              </a:rPr>
              <a:t>12:10</a:t>
            </a:r>
            <a:r>
              <a:rPr lang="en-US" altLang="zh-HK" sz="1400" b="1" dirty="0">
                <a:solidFill>
                  <a:srgbClr val="FF0000"/>
                </a:solidFill>
              </a:rPr>
              <a:t>	</a:t>
            </a:r>
            <a:r>
              <a:rPr lang="zh-TW" altLang="zh-HK" sz="1400" b="1" dirty="0">
                <a:solidFill>
                  <a:srgbClr val="FF0000"/>
                </a:solidFill>
              </a:rPr>
              <a:t>雲 彩 從 會 幕 上 挪 開 了 、 不 料 、 米 利 暗 長 了 大 痲 瘋 、</a:t>
            </a:r>
          </a:p>
          <a:p>
            <a:r>
              <a:rPr lang="en-US" altLang="zh-HK" sz="1400" dirty="0"/>
              <a:t>12:11	</a:t>
            </a:r>
            <a:r>
              <a:rPr lang="zh-TW" altLang="zh-HK" sz="1400" dirty="0"/>
              <a:t>有 雪 那 樣 白 ． 亞 倫 一 看 米 利 暗 長 了 大 痲 瘋 、 就 對 摩 西 說 、 我 主 阿 、 求 你 不 要 因 我 們 愚 昧 犯 罪 、 便 將 這 罪 加 在 我 們 身 上 。</a:t>
            </a:r>
          </a:p>
          <a:p>
            <a:r>
              <a:rPr lang="en-US" altLang="zh-HK" sz="1400" dirty="0"/>
              <a:t>12:12	</a:t>
            </a:r>
            <a:r>
              <a:rPr lang="zh-TW" altLang="zh-HK" sz="1400" dirty="0"/>
              <a:t>求 你 不 要 使 他 像 那 出 母 腹 、 肉 已 半 爛 的 死 胎 。</a:t>
            </a:r>
          </a:p>
          <a:p>
            <a:r>
              <a:rPr lang="en-US" altLang="zh-HK" sz="1400" dirty="0"/>
              <a:t>12:13	</a:t>
            </a:r>
            <a:r>
              <a:rPr lang="zh-TW" altLang="zh-HK" sz="1400" dirty="0"/>
              <a:t>於 是 摩 西 哀 求 耶 和 華 說 、 　 神 阿 、 求 你 醫 治 他 。</a:t>
            </a:r>
          </a:p>
          <a:p>
            <a:r>
              <a:rPr lang="en-US" altLang="zh-HK" sz="1400" dirty="0"/>
              <a:t>12:14	</a:t>
            </a:r>
            <a:r>
              <a:rPr lang="zh-TW" altLang="zh-HK" sz="1400" dirty="0"/>
              <a:t>耶 和 華 對 摩 西 說 、 他 父 親 若 吐 唾 沫 在 他 臉 上 、 他 豈 不 蒙 羞 七 天 麼 ． 現 在 要 把 他 在 營 外 關 鎖 七 天 、 然 後 纔 可 以 領 他 進 來 。</a:t>
            </a:r>
          </a:p>
          <a:p>
            <a:r>
              <a:rPr lang="en-US" altLang="zh-HK" sz="1400" dirty="0"/>
              <a:t>12:15	</a:t>
            </a:r>
            <a:r>
              <a:rPr lang="zh-TW" altLang="zh-HK" sz="1400" dirty="0"/>
              <a:t>於 是 米 利 暗 關 鎖 在 營 外 七 天 ． 百 姓 沒 有 行 路 、 直 等 到 把 米 利 暗 領 進 來 。</a:t>
            </a:r>
          </a:p>
          <a:p>
            <a:r>
              <a:rPr lang="en-US" altLang="zh-HK" sz="1400" dirty="0"/>
              <a:t>12:16	</a:t>
            </a:r>
            <a:r>
              <a:rPr lang="zh-TW" altLang="zh-HK" sz="1400" dirty="0"/>
              <a:t>以 後 百 姓 從 哈 洗 錄 起 行 、 在 巴 蘭 的 曠 野 安 營 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79512" y="771550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79512" y="2715766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6948264" y="51470"/>
            <a:ext cx="1872208" cy="57606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1043608" y="1131590"/>
            <a:ext cx="3888432" cy="57606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899592" y="1851670"/>
            <a:ext cx="5184576" cy="43248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83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544" y="555526"/>
            <a:ext cx="7992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 smtClean="0">
                <a:ea typeface="標楷體" pitchFamily="65" charset="-120"/>
              </a:rPr>
              <a:t>表面控訴，反映內裡的黑暗</a:t>
            </a:r>
            <a:endParaRPr lang="en-US" altLang="zh-TW" sz="4800" dirty="0" smtClean="0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暗中天父</a:t>
            </a:r>
            <a:r>
              <a:rPr lang="zh-TW" altLang="en-US" sz="4800" dirty="0" smtClean="0">
                <a:ea typeface="標楷體" pitchFamily="65" charset="-120"/>
              </a:rPr>
              <a:t>，施行公義的審判</a:t>
            </a:r>
            <a:endParaRPr lang="en-US" altLang="zh-TW" sz="48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02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0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400" dirty="0"/>
              <a:t>12:1	</a:t>
            </a:r>
            <a:r>
              <a:rPr lang="zh-TW" altLang="zh-HK" sz="1400" dirty="0"/>
              <a:t>摩 西 娶 了 古 實 女 子 為 妻 ． 米 利 暗 和 亞 倫 、 因 他 所 娶 的 古 實 女 子 、 就 毀 謗 他 、</a:t>
            </a:r>
          </a:p>
          <a:p>
            <a:r>
              <a:rPr lang="en-US" altLang="zh-HK" sz="1400" dirty="0"/>
              <a:t>12:2	</a:t>
            </a:r>
            <a:r>
              <a:rPr lang="zh-TW" altLang="zh-HK" sz="1400" dirty="0"/>
              <a:t>說 、 難 道 耶 和 華 單 與 摩 西 說 話 、 不 也 與 我 們 說 話 麼 ． 這 話 、 耶 和 華 聽 見 了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r>
              <a:rPr lang="en-US" altLang="zh-HK" sz="1400" dirty="0" smtClean="0"/>
              <a:t>12:3</a:t>
            </a:r>
            <a:r>
              <a:rPr lang="en-US" altLang="zh-HK" sz="1400" dirty="0"/>
              <a:t>	</a:t>
            </a:r>
            <a:r>
              <a:rPr lang="zh-TW" altLang="zh-HK" sz="1400" dirty="0"/>
              <a:t>摩 西 為 人 </a:t>
            </a:r>
            <a:r>
              <a:rPr lang="zh-TW" altLang="zh-HK" sz="1400" b="1" dirty="0">
                <a:solidFill>
                  <a:srgbClr val="FF0000"/>
                </a:solidFill>
              </a:rPr>
              <a:t>極 其 謙 和 </a:t>
            </a:r>
            <a:r>
              <a:rPr lang="zh-TW" altLang="zh-HK" sz="1400" dirty="0"/>
              <a:t>、 勝 過 世 上 的 眾 人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endParaRPr lang="zh-TW" altLang="zh-HK" sz="1400" dirty="0"/>
          </a:p>
          <a:p>
            <a:r>
              <a:rPr lang="en-US" altLang="zh-HK" sz="1400" dirty="0"/>
              <a:t>12:4	</a:t>
            </a:r>
            <a:r>
              <a:rPr lang="zh-TW" altLang="zh-HK" sz="1400" dirty="0"/>
              <a:t>耶 和 華 忽 然 對 摩 西 、 亞 倫 、 米 利 暗 說 、 你 們 三 個 人 都 出 來 到 會 幕 這 裡 、 他 們 三 個 人 就 出 來 了 。</a:t>
            </a:r>
          </a:p>
          <a:p>
            <a:r>
              <a:rPr lang="en-US" altLang="zh-HK" sz="1400" dirty="0"/>
              <a:t>12:5	</a:t>
            </a:r>
            <a:r>
              <a:rPr lang="zh-TW" altLang="zh-HK" sz="1400" dirty="0"/>
              <a:t>耶 和 華 在 雲 柱 中 降 臨 、 站 在 會 幕 門 口 、 召 亞 倫 和 米 利 暗 、 二 人 就 出 來 了 。</a:t>
            </a:r>
          </a:p>
          <a:p>
            <a:r>
              <a:rPr lang="en-US" altLang="zh-HK" sz="1400" dirty="0"/>
              <a:t>12:6	</a:t>
            </a:r>
            <a:r>
              <a:rPr lang="zh-TW" altLang="zh-HK" sz="1400" dirty="0"/>
              <a:t>耶 和 華 說 、 你 們 且 聽 我 的 話 、 你 們 中 間 若 有 先 知 、 我 耶 和 華 必 在 異 象 中 向 他 顯 現 、 在 夢 中 與 他 說 話 。</a:t>
            </a:r>
          </a:p>
          <a:p>
            <a:r>
              <a:rPr lang="en-US" altLang="zh-HK" sz="1400" dirty="0"/>
              <a:t>12:7	</a:t>
            </a:r>
            <a:r>
              <a:rPr lang="zh-TW" altLang="zh-HK" sz="1400" dirty="0"/>
              <a:t>我 的 僕 人 摩 西 不 是 這 樣 、 他 是 在 我 全 家 盡 忠 的 。</a:t>
            </a:r>
          </a:p>
          <a:p>
            <a:r>
              <a:rPr lang="en-US" altLang="zh-HK" sz="1400" dirty="0"/>
              <a:t>12:8	</a:t>
            </a:r>
            <a:r>
              <a:rPr lang="zh-TW" altLang="zh-HK" sz="1400" dirty="0"/>
              <a:t>我 要 與 他 面 對 面 說 話 、 乃 是 明 說 、 不 用 謎 語 、 並 且 他 必 見 我 的 形 像 ． 你 們 毀 謗 我 的 僕 人 摩 西 、 為 何 不 懼 怕 呢 </a:t>
            </a:r>
            <a:r>
              <a:rPr lang="zh-TW" altLang="zh-HK" sz="1400" dirty="0" smtClean="0"/>
              <a:t>。</a:t>
            </a:r>
            <a:endParaRPr lang="en-US" altLang="zh-TW" sz="1400" dirty="0" smtClean="0"/>
          </a:p>
          <a:p>
            <a:endParaRPr lang="zh-TW" altLang="zh-HK" sz="1400" dirty="0"/>
          </a:p>
          <a:p>
            <a:r>
              <a:rPr lang="en-US" altLang="zh-HK" sz="1400" dirty="0" smtClean="0"/>
              <a:t>12:9</a:t>
            </a:r>
            <a:r>
              <a:rPr lang="en-US" altLang="zh-HK" sz="1400" dirty="0"/>
              <a:t>	</a:t>
            </a:r>
            <a:r>
              <a:rPr lang="zh-TW" altLang="zh-HK" sz="1400" b="1" dirty="0">
                <a:solidFill>
                  <a:srgbClr val="FF0000"/>
                </a:solidFill>
              </a:rPr>
              <a:t>耶 和 華 就 向 他 們 二 人 發 怒 而 去 </a:t>
            </a:r>
            <a:r>
              <a:rPr lang="zh-TW" altLang="zh-HK" sz="1400" b="1" dirty="0" smtClean="0">
                <a:solidFill>
                  <a:srgbClr val="FF0000"/>
                </a:solidFill>
              </a:rPr>
              <a:t>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r>
              <a:rPr lang="en-US" altLang="zh-HK" sz="1400" dirty="0" smtClean="0"/>
              <a:t>12:10</a:t>
            </a:r>
            <a:r>
              <a:rPr lang="en-US" altLang="zh-HK" sz="1400" dirty="0"/>
              <a:t>	</a:t>
            </a:r>
            <a:r>
              <a:rPr lang="zh-TW" altLang="zh-HK" sz="1400" b="1" dirty="0">
                <a:solidFill>
                  <a:srgbClr val="FF0000"/>
                </a:solidFill>
              </a:rPr>
              <a:t>雲 彩 從 會 幕 上 挪 開 了 、 不 料 、 米 利 暗 長 了 大 痲 瘋 </a:t>
            </a:r>
            <a:r>
              <a:rPr lang="zh-TW" altLang="zh-HK" sz="1400" dirty="0"/>
              <a:t>、</a:t>
            </a:r>
          </a:p>
          <a:p>
            <a:r>
              <a:rPr lang="en-US" altLang="zh-HK" sz="1400" dirty="0"/>
              <a:t>12:11	</a:t>
            </a:r>
            <a:r>
              <a:rPr lang="zh-TW" altLang="zh-HK" sz="1400" dirty="0"/>
              <a:t>有 雪 那 樣 白 ． 亞 倫 一 看 米 利 暗 長 了 大 痲 瘋 、 就 對 摩 西 說 、 我 主 阿 、 求 你 不 要 因 我 們 愚 昧 犯 罪 、 便 將 這 罪 加 在 我 們 身 上 。</a:t>
            </a:r>
          </a:p>
          <a:p>
            <a:r>
              <a:rPr lang="en-US" altLang="zh-HK" sz="1400" dirty="0"/>
              <a:t>12:12	</a:t>
            </a:r>
            <a:r>
              <a:rPr lang="zh-TW" altLang="zh-HK" sz="1400" dirty="0"/>
              <a:t>求 你 不 要 使 他 像 那 出 母 腹 、 肉 已 半 爛 的 死 胎 。</a:t>
            </a:r>
          </a:p>
          <a:p>
            <a:r>
              <a:rPr lang="en-US" altLang="zh-HK" sz="1400" dirty="0"/>
              <a:t>12:13	</a:t>
            </a:r>
            <a:r>
              <a:rPr lang="zh-TW" altLang="zh-HK" sz="1400" dirty="0"/>
              <a:t>於 是 </a:t>
            </a:r>
            <a:r>
              <a:rPr lang="zh-TW" altLang="zh-HK" sz="1400" b="1" dirty="0">
                <a:solidFill>
                  <a:srgbClr val="FF0000"/>
                </a:solidFill>
              </a:rPr>
              <a:t>摩 西 哀 求 耶 和 華 </a:t>
            </a:r>
            <a:r>
              <a:rPr lang="zh-TW" altLang="zh-HK" sz="1400" dirty="0"/>
              <a:t>說 、 　 神 阿 、 求 你 醫 治 他 。</a:t>
            </a:r>
          </a:p>
          <a:p>
            <a:r>
              <a:rPr lang="en-US" altLang="zh-HK" sz="1400" dirty="0"/>
              <a:t>12:14	</a:t>
            </a:r>
            <a:r>
              <a:rPr lang="zh-TW" altLang="zh-HK" sz="1400" dirty="0"/>
              <a:t>耶 和 華 對 摩 西 說 、 他 父 親 若 吐 唾 沫 在 他 臉 上 、 他 豈 不 蒙 羞 七 天 麼 ． 現 在 要 </a:t>
            </a:r>
            <a:r>
              <a:rPr lang="zh-TW" altLang="zh-HK" sz="1400" b="1" dirty="0">
                <a:solidFill>
                  <a:srgbClr val="FF0000"/>
                </a:solidFill>
              </a:rPr>
              <a:t>把 他 在 營 外 關 鎖 七 天 </a:t>
            </a:r>
            <a:r>
              <a:rPr lang="zh-TW" altLang="zh-HK" sz="1400" dirty="0"/>
              <a:t>、 然 後 纔 可 以 領 他 進 來 。</a:t>
            </a:r>
          </a:p>
          <a:p>
            <a:r>
              <a:rPr lang="en-US" altLang="zh-HK" sz="1400" dirty="0"/>
              <a:t>12:15	</a:t>
            </a:r>
            <a:r>
              <a:rPr lang="zh-TW" altLang="zh-HK" sz="1400" dirty="0"/>
              <a:t>於 是 米 利 暗 關 鎖 在 營 外 七 天 ． 百 姓 沒 有 行 路 、 直 等 到 把 米 利 暗 領 進 來 。</a:t>
            </a:r>
          </a:p>
          <a:p>
            <a:r>
              <a:rPr lang="en-US" altLang="zh-HK" sz="1400" dirty="0"/>
              <a:t>12:16	</a:t>
            </a:r>
            <a:r>
              <a:rPr lang="zh-TW" altLang="zh-HK" sz="1400" dirty="0"/>
              <a:t>以 後 百 姓 從 哈 洗 錄 起 行 、 在 巴 蘭 的 曠 野 安 營 。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79512" y="771550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79512" y="2715766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544" y="555526"/>
            <a:ext cx="79928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 smtClean="0">
                <a:ea typeface="標楷體" pitchFamily="65" charset="-120"/>
              </a:rPr>
              <a:t>表面控訴，反映內裡的黑暗</a:t>
            </a:r>
            <a:endParaRPr lang="en-US" altLang="zh-TW" sz="4800" dirty="0" smtClean="0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>
                <a:ea typeface="標楷體" pitchFamily="65" charset="-120"/>
              </a:rPr>
              <a:t>暗中天父</a:t>
            </a:r>
            <a:r>
              <a:rPr lang="zh-TW" altLang="en-US" sz="4800" dirty="0" smtClean="0">
                <a:ea typeface="標楷體" pitchFamily="65" charset="-120"/>
              </a:rPr>
              <a:t>，施行公義的審判</a:t>
            </a:r>
            <a:endParaRPr lang="en-US" altLang="zh-TW" sz="4800" dirty="0" smtClean="0"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zh-TW" altLang="en-US" sz="4800" dirty="0" smtClean="0">
                <a:ea typeface="標楷體" pitchFamily="65" charset="-120"/>
              </a:rPr>
              <a:t>謙卑等候，成為忠信的僕人</a:t>
            </a:r>
            <a:endParaRPr lang="zh-TW" altLang="en-US" sz="48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3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887934120_e305b3de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-434922" y="843558"/>
            <a:ext cx="961231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 dirty="0" smtClean="0">
                <a:ea typeface="標楷體" pitchFamily="65" charset="-120"/>
              </a:rPr>
              <a:t>我要忠誠 </a:t>
            </a:r>
            <a:endParaRPr lang="en-US" altLang="zh-TW" sz="6600" b="1" dirty="0" smtClean="0"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600" b="1" dirty="0">
                <a:ea typeface="標楷體" pitchFamily="65" charset="-120"/>
              </a:rPr>
              <a:t>青</a:t>
            </a:r>
            <a:r>
              <a:rPr lang="zh-TW" altLang="en-US" sz="6600" b="1" dirty="0" smtClean="0">
                <a:ea typeface="標楷體" pitchFamily="65" charset="-120"/>
              </a:rPr>
              <a:t>年向上歌</a:t>
            </a:r>
            <a:endParaRPr lang="zh-TW" altLang="en-US" sz="6600" b="1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2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05958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捨</a:t>
            </a:r>
            <a:r>
              <a:rPr lang="zh-TW" altLang="en-US" sz="3600" dirty="0"/>
              <a:t>己愛人，仇敵病苦也愛護</a:t>
            </a:r>
            <a:r>
              <a:rPr lang="zh-TW" altLang="en-US" sz="3600" dirty="0" smtClean="0"/>
              <a:t>；</a:t>
            </a:r>
            <a:endParaRPr lang="en-US" altLang="zh-TW" sz="3600" dirty="0" smtClean="0"/>
          </a:p>
          <a:p>
            <a:r>
              <a:rPr lang="zh-TW" altLang="en-US" sz="3600" dirty="0" smtClean="0"/>
              <a:t>甘心</a:t>
            </a:r>
            <a:r>
              <a:rPr lang="zh-TW" altLang="en-US" sz="3600" dirty="0"/>
              <a:t>施贈，重情義愛心傾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zh-TW" altLang="en-US" sz="3600" dirty="0" smtClean="0"/>
              <a:t>虛</a:t>
            </a:r>
            <a:r>
              <a:rPr lang="zh-TW" altLang="en-US" sz="3600" dirty="0"/>
              <a:t>己恕人，毋忘自己弱點多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zh-TW" altLang="en-US" sz="3600" dirty="0" smtClean="0"/>
              <a:t>我</a:t>
            </a:r>
            <a:r>
              <a:rPr lang="zh-TW" altLang="en-US" sz="3600" dirty="0"/>
              <a:t>要膽壯，像祢捨身發光</a:t>
            </a:r>
            <a:r>
              <a:rPr lang="zh-TW" altLang="en-US" sz="3600" dirty="0" smtClean="0"/>
              <a:t>；</a:t>
            </a:r>
            <a:endParaRPr lang="en-US" altLang="zh-TW" sz="3600" dirty="0" smtClean="0"/>
          </a:p>
          <a:p>
            <a:r>
              <a:rPr lang="zh-TW" altLang="en-US" sz="3600" dirty="0" smtClean="0"/>
              <a:t>我</a:t>
            </a:r>
            <a:r>
              <a:rPr lang="zh-TW" altLang="en-US" sz="3600" dirty="0"/>
              <a:t>要膽壯，像祢捨己助人。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648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æ°æ¸è¨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 b="5300"/>
          <a:stretch/>
        </p:blipFill>
        <p:spPr bwMode="auto">
          <a:xfrm>
            <a:off x="-26776" y="0"/>
            <a:ext cx="9170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7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1139826" y="191426"/>
            <a:ext cx="696118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TW" altLang="en-US" sz="2400" dirty="0">
                <a:latin typeface="Adobe 繁黑體 Std B" pitchFamily="34" charset="-120"/>
                <a:ea typeface="Adobe 繁黑體 Std B" pitchFamily="34" charset="-120"/>
                <a:cs typeface="Arial" charset="0"/>
              </a:rPr>
              <a:t>日間，耶和華在</a:t>
            </a:r>
            <a:r>
              <a:rPr kumimoji="0" lang="zh-TW" altLang="en-US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雲柱</a:t>
            </a:r>
            <a:r>
              <a:rPr kumimoji="0" lang="zh-TW" altLang="en-US" sz="2400" dirty="0">
                <a:latin typeface="Adobe 繁黑體 Std B" pitchFamily="34" charset="-120"/>
                <a:ea typeface="Adobe 繁黑體 Std B" pitchFamily="34" charset="-120"/>
                <a:cs typeface="Arial" charset="0"/>
              </a:rPr>
              <a:t>中領他們的路；夜間，在</a:t>
            </a:r>
            <a:r>
              <a:rPr kumimoji="0" lang="zh-TW" altLang="en-US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火柱</a:t>
            </a:r>
            <a:r>
              <a:rPr kumimoji="0" lang="zh-TW" altLang="en-US" sz="2400" dirty="0">
                <a:latin typeface="Adobe 繁黑體 Std B" pitchFamily="34" charset="-120"/>
                <a:ea typeface="Adobe 繁黑體 Std B" pitchFamily="34" charset="-120"/>
                <a:cs typeface="Arial" charset="0"/>
              </a:rPr>
              <a:t>中光照他們，使他們日夜都可以行走。日間雲柱，夜間火柱，總不離開百姓的面前。</a:t>
            </a:r>
            <a:r>
              <a:rPr kumimoji="0" lang="en-US" altLang="zh-TW" sz="2400" dirty="0">
                <a:solidFill>
                  <a:schemeClr val="bg2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(</a:t>
            </a:r>
            <a:r>
              <a:rPr kumimoji="0" lang="zh-TW" altLang="en-US" sz="2400" dirty="0">
                <a:solidFill>
                  <a:schemeClr val="bg2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出</a:t>
            </a:r>
            <a:r>
              <a:rPr kumimoji="0" lang="en-US" altLang="zh-TW" sz="2400" dirty="0">
                <a:solidFill>
                  <a:schemeClr val="bg2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13:21-22)</a:t>
            </a:r>
          </a:p>
        </p:txBody>
      </p:sp>
      <p:pic>
        <p:nvPicPr>
          <p:cNvPr id="652291" name="Picture 3" descr="004-moses-red-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4"/>
          <a:stretch>
            <a:fillRect/>
          </a:stretch>
        </p:blipFill>
        <p:spPr bwMode="auto">
          <a:xfrm>
            <a:off x="0" y="1600200"/>
            <a:ext cx="4572000" cy="2322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292" name="Picture 4" descr="Book_of_Exodus_Chapter_15-12_(Bible_Illustrations_by_Sweet_Media)_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>
            <a:fillRect/>
          </a:stretch>
        </p:blipFill>
        <p:spPr bwMode="auto">
          <a:xfrm>
            <a:off x="4572000" y="1600200"/>
            <a:ext cx="4572000" cy="2322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335088" y="4110037"/>
            <a:ext cx="676592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TW" altLang="en-US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雲柱、火柱：象徵神的同在</a:t>
            </a:r>
            <a:r>
              <a:rPr kumimoji="0" lang="en-US" altLang="zh-TW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(</a:t>
            </a:r>
            <a:r>
              <a:rPr kumimoji="0" lang="en-US" altLang="zh-TW" sz="24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God’s Presence</a:t>
            </a:r>
            <a:r>
              <a:rPr kumimoji="0" lang="en-US" altLang="zh-TW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)</a:t>
            </a:r>
            <a:r>
              <a:rPr kumimoji="0" lang="zh-TW" altLang="en-US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，此處指可感知的神之臨在</a:t>
            </a:r>
            <a:r>
              <a:rPr kumimoji="0" lang="en-US" altLang="zh-TW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(</a:t>
            </a:r>
            <a:r>
              <a:rPr kumimoji="0" lang="en-US" altLang="zh-TW" sz="24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visitation</a:t>
            </a:r>
            <a:r>
              <a:rPr kumimoji="0" lang="en-US" altLang="zh-TW" sz="2400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)</a:t>
            </a:r>
            <a:r>
              <a:rPr kumimoji="0" lang="zh-TW" altLang="en-US" sz="2400" dirty="0">
                <a:solidFill>
                  <a:srgbClr val="663300"/>
                </a:solidFill>
                <a:latin typeface="Adobe 繁黑體 Std B" pitchFamily="34" charset="-120"/>
                <a:ea typeface="Adobe 繁黑體 Std B" pitchFamily="34" charset="-120"/>
                <a:cs typeface="Arial" charset="0"/>
              </a:rPr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23348" r="10281" b="30444"/>
          <a:stretch/>
        </p:blipFill>
        <p:spPr bwMode="auto">
          <a:xfrm>
            <a:off x="-1365" y="0"/>
            <a:ext cx="91453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228600" y="492919"/>
            <a:ext cx="3124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這嗎哪彷彿芫荽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子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好像珍珠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百姓周圍行走，把嗎哪收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起來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endParaRPr lang="zh-TW" altLang="en-US" sz="2000" dirty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384091" name="Group 91"/>
          <p:cNvGrpSpPr>
            <a:grpSpLocks noChangeAspect="1"/>
          </p:cNvGrpSpPr>
          <p:nvPr/>
        </p:nvGrpSpPr>
        <p:grpSpPr bwMode="auto">
          <a:xfrm>
            <a:off x="4000500" y="0"/>
            <a:ext cx="5143500" cy="5142310"/>
            <a:chOff x="3323" y="0"/>
            <a:chExt cx="2437" cy="3249"/>
          </a:xfrm>
        </p:grpSpPr>
        <p:pic>
          <p:nvPicPr>
            <p:cNvPr id="384005" name="Picture 5" descr="Coriander-seeds-in-h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" y="0"/>
              <a:ext cx="2437" cy="3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4007" name="Group 7"/>
            <p:cNvGrpSpPr>
              <a:grpSpLocks noChangeAspect="1"/>
            </p:cNvGrpSpPr>
            <p:nvPr/>
          </p:nvGrpSpPr>
          <p:grpSpPr bwMode="auto">
            <a:xfrm>
              <a:off x="4056" y="929"/>
              <a:ext cx="1387" cy="1951"/>
              <a:chOff x="4056" y="929"/>
              <a:chExt cx="1387" cy="1951"/>
            </a:xfrm>
          </p:grpSpPr>
          <p:sp>
            <p:nvSpPr>
              <p:cNvPr id="384008" name="Oval 8"/>
              <p:cNvSpPr>
                <a:spLocks noChangeAspect="1" noChangeArrowheads="1"/>
              </p:cNvSpPr>
              <p:nvPr/>
            </p:nvSpPr>
            <p:spPr bwMode="auto">
              <a:xfrm>
                <a:off x="4573" y="2084"/>
                <a:ext cx="112" cy="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09" name="Oval 9"/>
              <p:cNvSpPr>
                <a:spLocks noChangeAspect="1" noChangeArrowheads="1"/>
              </p:cNvSpPr>
              <p:nvPr/>
            </p:nvSpPr>
            <p:spPr bwMode="auto">
              <a:xfrm>
                <a:off x="4495" y="2003"/>
                <a:ext cx="107" cy="11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0" name="Oval 10"/>
              <p:cNvSpPr>
                <a:spLocks noChangeAspect="1" noChangeArrowheads="1"/>
              </p:cNvSpPr>
              <p:nvPr/>
            </p:nvSpPr>
            <p:spPr bwMode="auto">
              <a:xfrm>
                <a:off x="4580" y="1866"/>
                <a:ext cx="96" cy="1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1" name="Oval 11"/>
              <p:cNvSpPr>
                <a:spLocks noChangeAspect="1" noChangeArrowheads="1"/>
              </p:cNvSpPr>
              <p:nvPr/>
            </p:nvSpPr>
            <p:spPr bwMode="auto">
              <a:xfrm>
                <a:off x="4517" y="1727"/>
                <a:ext cx="114" cy="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2" name="Oval 12"/>
              <p:cNvSpPr>
                <a:spLocks noChangeAspect="1" noChangeArrowheads="1"/>
              </p:cNvSpPr>
              <p:nvPr/>
            </p:nvSpPr>
            <p:spPr bwMode="auto">
              <a:xfrm>
                <a:off x="4488" y="1802"/>
                <a:ext cx="108" cy="10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3" name="Oval 13"/>
              <p:cNvSpPr>
                <a:spLocks noChangeAspect="1" noChangeArrowheads="1"/>
              </p:cNvSpPr>
              <p:nvPr/>
            </p:nvSpPr>
            <p:spPr bwMode="auto">
              <a:xfrm>
                <a:off x="4606" y="1756"/>
                <a:ext cx="120" cy="11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4" name="Oval 14"/>
              <p:cNvSpPr>
                <a:spLocks noChangeAspect="1" noChangeArrowheads="1"/>
              </p:cNvSpPr>
              <p:nvPr/>
            </p:nvSpPr>
            <p:spPr bwMode="auto">
              <a:xfrm>
                <a:off x="4547" y="1909"/>
                <a:ext cx="119" cy="1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5" name="Oval 15"/>
              <p:cNvSpPr>
                <a:spLocks noChangeAspect="1" noChangeArrowheads="1"/>
              </p:cNvSpPr>
              <p:nvPr/>
            </p:nvSpPr>
            <p:spPr bwMode="auto">
              <a:xfrm>
                <a:off x="4441" y="1894"/>
                <a:ext cx="113" cy="12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6" name="Oval 16"/>
              <p:cNvSpPr>
                <a:spLocks noChangeAspect="1" noChangeArrowheads="1"/>
              </p:cNvSpPr>
              <p:nvPr/>
            </p:nvSpPr>
            <p:spPr bwMode="auto">
              <a:xfrm>
                <a:off x="4570" y="2284"/>
                <a:ext cx="109" cy="10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7" name="Oval 17"/>
              <p:cNvSpPr>
                <a:spLocks noChangeAspect="1" noChangeArrowheads="1"/>
              </p:cNvSpPr>
              <p:nvPr/>
            </p:nvSpPr>
            <p:spPr bwMode="auto">
              <a:xfrm>
                <a:off x="4520" y="2188"/>
                <a:ext cx="113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8" name="Oval 18"/>
              <p:cNvSpPr>
                <a:spLocks noChangeAspect="1" noChangeArrowheads="1"/>
              </p:cNvSpPr>
              <p:nvPr/>
            </p:nvSpPr>
            <p:spPr bwMode="auto">
              <a:xfrm>
                <a:off x="4400" y="2132"/>
                <a:ext cx="130" cy="13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19" name="Oval 19"/>
              <p:cNvSpPr>
                <a:spLocks noChangeAspect="1" noChangeArrowheads="1"/>
              </p:cNvSpPr>
              <p:nvPr/>
            </p:nvSpPr>
            <p:spPr bwMode="auto">
              <a:xfrm>
                <a:off x="4370" y="2008"/>
                <a:ext cx="135" cy="1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0" name="Oval 20"/>
              <p:cNvSpPr>
                <a:spLocks noChangeAspect="1" noChangeArrowheads="1"/>
              </p:cNvSpPr>
              <p:nvPr/>
            </p:nvSpPr>
            <p:spPr bwMode="auto">
              <a:xfrm>
                <a:off x="4300" y="2129"/>
                <a:ext cx="118" cy="11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1" name="Oval 21"/>
              <p:cNvSpPr>
                <a:spLocks noChangeAspect="1" noChangeArrowheads="1"/>
              </p:cNvSpPr>
              <p:nvPr/>
            </p:nvSpPr>
            <p:spPr bwMode="auto">
              <a:xfrm>
                <a:off x="4337" y="2245"/>
                <a:ext cx="121" cy="1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2" name="Oval 22"/>
              <p:cNvSpPr>
                <a:spLocks noChangeAspect="1" noChangeArrowheads="1"/>
              </p:cNvSpPr>
              <p:nvPr/>
            </p:nvSpPr>
            <p:spPr bwMode="auto">
              <a:xfrm>
                <a:off x="4358" y="1797"/>
                <a:ext cx="119" cy="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3" name="Oval 23"/>
              <p:cNvSpPr>
                <a:spLocks noChangeAspect="1" noChangeArrowheads="1"/>
              </p:cNvSpPr>
              <p:nvPr/>
            </p:nvSpPr>
            <p:spPr bwMode="auto">
              <a:xfrm>
                <a:off x="4312" y="1908"/>
                <a:ext cx="12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4" name="Oval 24"/>
              <p:cNvSpPr>
                <a:spLocks noChangeAspect="1" noChangeArrowheads="1"/>
              </p:cNvSpPr>
              <p:nvPr/>
            </p:nvSpPr>
            <p:spPr bwMode="auto">
              <a:xfrm>
                <a:off x="4254" y="2016"/>
                <a:ext cx="122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5" name="Oval 25"/>
              <p:cNvSpPr>
                <a:spLocks noChangeAspect="1" noChangeArrowheads="1"/>
              </p:cNvSpPr>
              <p:nvPr/>
            </p:nvSpPr>
            <p:spPr bwMode="auto">
              <a:xfrm>
                <a:off x="4176" y="1909"/>
                <a:ext cx="120" cy="14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6" name="Oval 26"/>
              <p:cNvSpPr>
                <a:spLocks noChangeAspect="1" noChangeArrowheads="1"/>
              </p:cNvSpPr>
              <p:nvPr/>
            </p:nvSpPr>
            <p:spPr bwMode="auto">
              <a:xfrm>
                <a:off x="4056" y="1901"/>
                <a:ext cx="109" cy="10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7" name="Oval 27"/>
              <p:cNvSpPr>
                <a:spLocks noChangeAspect="1" noChangeArrowheads="1"/>
              </p:cNvSpPr>
              <p:nvPr/>
            </p:nvSpPr>
            <p:spPr bwMode="auto">
              <a:xfrm>
                <a:off x="4126" y="1798"/>
                <a:ext cx="106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8" name="Oval 28"/>
              <p:cNvSpPr>
                <a:spLocks noChangeAspect="1" noChangeArrowheads="1"/>
              </p:cNvSpPr>
              <p:nvPr/>
            </p:nvSpPr>
            <p:spPr bwMode="auto">
              <a:xfrm>
                <a:off x="4248" y="1727"/>
                <a:ext cx="124" cy="1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29" name="Oval 29"/>
              <p:cNvSpPr>
                <a:spLocks noChangeAspect="1" noChangeArrowheads="1"/>
              </p:cNvSpPr>
              <p:nvPr/>
            </p:nvSpPr>
            <p:spPr bwMode="auto">
              <a:xfrm>
                <a:off x="4424" y="1109"/>
                <a:ext cx="98" cy="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0" name="Oval 30"/>
              <p:cNvSpPr>
                <a:spLocks noChangeAspect="1" noChangeArrowheads="1"/>
              </p:cNvSpPr>
              <p:nvPr/>
            </p:nvSpPr>
            <p:spPr bwMode="auto">
              <a:xfrm>
                <a:off x="4425" y="996"/>
                <a:ext cx="111" cy="12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1" name="Oval 31"/>
              <p:cNvSpPr>
                <a:spLocks noChangeAspect="1" noChangeArrowheads="1"/>
              </p:cNvSpPr>
              <p:nvPr/>
            </p:nvSpPr>
            <p:spPr bwMode="auto">
              <a:xfrm>
                <a:off x="4290" y="1136"/>
                <a:ext cx="107" cy="10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2" name="Oval 32"/>
              <p:cNvSpPr>
                <a:spLocks noChangeAspect="1" noChangeArrowheads="1"/>
              </p:cNvSpPr>
              <p:nvPr/>
            </p:nvSpPr>
            <p:spPr bwMode="auto">
              <a:xfrm>
                <a:off x="4477" y="1147"/>
                <a:ext cx="108" cy="1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3" name="Oval 33"/>
              <p:cNvSpPr>
                <a:spLocks noChangeAspect="1" noChangeArrowheads="1"/>
              </p:cNvSpPr>
              <p:nvPr/>
            </p:nvSpPr>
            <p:spPr bwMode="auto">
              <a:xfrm>
                <a:off x="4475" y="1274"/>
                <a:ext cx="97" cy="9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4" name="Oval 34"/>
              <p:cNvSpPr>
                <a:spLocks noChangeAspect="1" noChangeArrowheads="1"/>
              </p:cNvSpPr>
              <p:nvPr/>
            </p:nvSpPr>
            <p:spPr bwMode="auto">
              <a:xfrm>
                <a:off x="4404" y="1225"/>
                <a:ext cx="106" cy="11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5" name="Oval 35"/>
              <p:cNvSpPr>
                <a:spLocks noChangeAspect="1" noChangeArrowheads="1"/>
              </p:cNvSpPr>
              <p:nvPr/>
            </p:nvSpPr>
            <p:spPr bwMode="auto">
              <a:xfrm>
                <a:off x="4572" y="1272"/>
                <a:ext cx="102" cy="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6" name="Oval 36"/>
              <p:cNvSpPr>
                <a:spLocks noChangeAspect="1" noChangeArrowheads="1"/>
              </p:cNvSpPr>
              <p:nvPr/>
            </p:nvSpPr>
            <p:spPr bwMode="auto">
              <a:xfrm>
                <a:off x="4565" y="1177"/>
                <a:ext cx="114" cy="11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7" name="Oval 37"/>
              <p:cNvSpPr>
                <a:spLocks noChangeAspect="1" noChangeArrowheads="1"/>
              </p:cNvSpPr>
              <p:nvPr/>
            </p:nvSpPr>
            <p:spPr bwMode="auto">
              <a:xfrm>
                <a:off x="4523" y="1349"/>
                <a:ext cx="128" cy="1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8" name="Oval 38"/>
              <p:cNvSpPr>
                <a:spLocks noChangeAspect="1" noChangeArrowheads="1"/>
              </p:cNvSpPr>
              <p:nvPr/>
            </p:nvSpPr>
            <p:spPr bwMode="auto">
              <a:xfrm>
                <a:off x="4640" y="1321"/>
                <a:ext cx="111" cy="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39" name="Oval 39"/>
              <p:cNvSpPr>
                <a:spLocks noChangeAspect="1" noChangeArrowheads="1"/>
              </p:cNvSpPr>
              <p:nvPr/>
            </p:nvSpPr>
            <p:spPr bwMode="auto">
              <a:xfrm>
                <a:off x="4524" y="1461"/>
                <a:ext cx="108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0" name="Oval 40"/>
              <p:cNvSpPr>
                <a:spLocks noChangeAspect="1" noChangeArrowheads="1"/>
              </p:cNvSpPr>
              <p:nvPr/>
            </p:nvSpPr>
            <p:spPr bwMode="auto">
              <a:xfrm>
                <a:off x="4884" y="1150"/>
                <a:ext cx="88" cy="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1" name="Oval 41"/>
              <p:cNvSpPr>
                <a:spLocks noChangeAspect="1" noChangeArrowheads="1"/>
              </p:cNvSpPr>
              <p:nvPr/>
            </p:nvSpPr>
            <p:spPr bwMode="auto">
              <a:xfrm>
                <a:off x="4789" y="1160"/>
                <a:ext cx="125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2" name="Oval 42"/>
              <p:cNvSpPr>
                <a:spLocks noChangeAspect="1" noChangeArrowheads="1"/>
              </p:cNvSpPr>
              <p:nvPr/>
            </p:nvSpPr>
            <p:spPr bwMode="auto">
              <a:xfrm>
                <a:off x="4935" y="929"/>
                <a:ext cx="118" cy="11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3" name="Oval 43"/>
              <p:cNvSpPr>
                <a:spLocks noChangeAspect="1" noChangeArrowheads="1"/>
              </p:cNvSpPr>
              <p:nvPr/>
            </p:nvSpPr>
            <p:spPr bwMode="auto">
              <a:xfrm>
                <a:off x="4895" y="1042"/>
                <a:ext cx="127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4" name="Oval 44"/>
              <p:cNvSpPr>
                <a:spLocks noChangeAspect="1" noChangeArrowheads="1"/>
              </p:cNvSpPr>
              <p:nvPr/>
            </p:nvSpPr>
            <p:spPr bwMode="auto">
              <a:xfrm>
                <a:off x="4806" y="1288"/>
                <a:ext cx="108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5" name="Oval 45"/>
              <p:cNvSpPr>
                <a:spLocks noChangeAspect="1" noChangeArrowheads="1"/>
              </p:cNvSpPr>
              <p:nvPr/>
            </p:nvSpPr>
            <p:spPr bwMode="auto">
              <a:xfrm>
                <a:off x="4892" y="1382"/>
                <a:ext cx="105" cy="1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6" name="Oval 46"/>
              <p:cNvSpPr>
                <a:spLocks noChangeAspect="1" noChangeArrowheads="1"/>
              </p:cNvSpPr>
              <p:nvPr/>
            </p:nvSpPr>
            <p:spPr bwMode="auto">
              <a:xfrm>
                <a:off x="4717" y="1387"/>
                <a:ext cx="156" cy="12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7" name="Oval 47"/>
              <p:cNvSpPr>
                <a:spLocks noChangeAspect="1" noChangeArrowheads="1"/>
              </p:cNvSpPr>
              <p:nvPr/>
            </p:nvSpPr>
            <p:spPr bwMode="auto">
              <a:xfrm>
                <a:off x="4962" y="1448"/>
                <a:ext cx="102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8" name="Oval 48"/>
              <p:cNvSpPr>
                <a:spLocks noChangeAspect="1" noChangeArrowheads="1"/>
              </p:cNvSpPr>
              <p:nvPr/>
            </p:nvSpPr>
            <p:spPr bwMode="auto">
              <a:xfrm>
                <a:off x="4878" y="1453"/>
                <a:ext cx="98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49" name="Oval 49"/>
              <p:cNvSpPr>
                <a:spLocks noChangeAspect="1" noChangeArrowheads="1"/>
              </p:cNvSpPr>
              <p:nvPr/>
            </p:nvSpPr>
            <p:spPr bwMode="auto">
              <a:xfrm>
                <a:off x="4952" y="1541"/>
                <a:ext cx="112" cy="11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0" name="Oval 50"/>
              <p:cNvSpPr>
                <a:spLocks noChangeAspect="1" noChangeArrowheads="1"/>
              </p:cNvSpPr>
              <p:nvPr/>
            </p:nvSpPr>
            <p:spPr bwMode="auto">
              <a:xfrm>
                <a:off x="4528" y="1560"/>
                <a:ext cx="94" cy="9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1" name="Oval 51"/>
              <p:cNvSpPr>
                <a:spLocks noChangeAspect="1" noChangeArrowheads="1"/>
              </p:cNvSpPr>
              <p:nvPr/>
            </p:nvSpPr>
            <p:spPr bwMode="auto">
              <a:xfrm>
                <a:off x="4459" y="1633"/>
                <a:ext cx="120" cy="10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2" name="Oval 52"/>
              <p:cNvSpPr>
                <a:spLocks noChangeAspect="1" noChangeArrowheads="1"/>
              </p:cNvSpPr>
              <p:nvPr/>
            </p:nvSpPr>
            <p:spPr bwMode="auto">
              <a:xfrm>
                <a:off x="4583" y="1642"/>
                <a:ext cx="134" cy="11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3" name="Oval 53"/>
              <p:cNvSpPr>
                <a:spLocks noChangeAspect="1" noChangeArrowheads="1"/>
              </p:cNvSpPr>
              <p:nvPr/>
            </p:nvSpPr>
            <p:spPr bwMode="auto">
              <a:xfrm>
                <a:off x="4741" y="1993"/>
                <a:ext cx="112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4" name="Oval 54"/>
              <p:cNvSpPr>
                <a:spLocks noChangeAspect="1" noChangeArrowheads="1"/>
              </p:cNvSpPr>
              <p:nvPr/>
            </p:nvSpPr>
            <p:spPr bwMode="auto">
              <a:xfrm>
                <a:off x="4711" y="1808"/>
                <a:ext cx="111" cy="11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5" name="Oval 55"/>
              <p:cNvSpPr>
                <a:spLocks noChangeAspect="1" noChangeArrowheads="1"/>
              </p:cNvSpPr>
              <p:nvPr/>
            </p:nvSpPr>
            <p:spPr bwMode="auto">
              <a:xfrm>
                <a:off x="4667" y="1889"/>
                <a:ext cx="111" cy="12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6" name="Oval 56"/>
              <p:cNvSpPr>
                <a:spLocks noChangeAspect="1" noChangeArrowheads="1"/>
              </p:cNvSpPr>
              <p:nvPr/>
            </p:nvSpPr>
            <p:spPr bwMode="auto">
              <a:xfrm>
                <a:off x="4609" y="1997"/>
                <a:ext cx="133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7" name="Oval 57"/>
              <p:cNvSpPr>
                <a:spLocks noChangeAspect="1" noChangeArrowheads="1"/>
              </p:cNvSpPr>
              <p:nvPr/>
            </p:nvSpPr>
            <p:spPr bwMode="auto">
              <a:xfrm>
                <a:off x="4830" y="2218"/>
                <a:ext cx="94" cy="12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8" name="Oval 58"/>
              <p:cNvSpPr>
                <a:spLocks noChangeAspect="1" noChangeArrowheads="1"/>
              </p:cNvSpPr>
              <p:nvPr/>
            </p:nvSpPr>
            <p:spPr bwMode="auto">
              <a:xfrm>
                <a:off x="4882" y="2286"/>
                <a:ext cx="100" cy="11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59" name="Oval 59"/>
              <p:cNvSpPr>
                <a:spLocks noChangeAspect="1" noChangeArrowheads="1"/>
              </p:cNvSpPr>
              <p:nvPr/>
            </p:nvSpPr>
            <p:spPr bwMode="auto">
              <a:xfrm>
                <a:off x="4776" y="2321"/>
                <a:ext cx="112" cy="1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0" name="Oval 60"/>
              <p:cNvSpPr>
                <a:spLocks noChangeAspect="1" noChangeArrowheads="1"/>
              </p:cNvSpPr>
              <p:nvPr/>
            </p:nvSpPr>
            <p:spPr bwMode="auto">
              <a:xfrm>
                <a:off x="4728" y="2419"/>
                <a:ext cx="120" cy="12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1" name="Oval 61"/>
              <p:cNvSpPr>
                <a:spLocks noChangeAspect="1" noChangeArrowheads="1"/>
              </p:cNvSpPr>
              <p:nvPr/>
            </p:nvSpPr>
            <p:spPr bwMode="auto">
              <a:xfrm>
                <a:off x="4640" y="2474"/>
                <a:ext cx="108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2" name="Oval 62"/>
              <p:cNvSpPr>
                <a:spLocks noChangeAspect="1" noChangeArrowheads="1"/>
              </p:cNvSpPr>
              <p:nvPr/>
            </p:nvSpPr>
            <p:spPr bwMode="auto">
              <a:xfrm>
                <a:off x="4727" y="2522"/>
                <a:ext cx="120" cy="11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3" name="Oval 63"/>
              <p:cNvSpPr>
                <a:spLocks noChangeAspect="1" noChangeArrowheads="1"/>
              </p:cNvSpPr>
              <p:nvPr/>
            </p:nvSpPr>
            <p:spPr bwMode="auto">
              <a:xfrm>
                <a:off x="4747" y="2631"/>
                <a:ext cx="145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4" name="Oval 64"/>
              <p:cNvSpPr>
                <a:spLocks noChangeAspect="1" noChangeArrowheads="1"/>
              </p:cNvSpPr>
              <p:nvPr/>
            </p:nvSpPr>
            <p:spPr bwMode="auto">
              <a:xfrm>
                <a:off x="4548" y="2496"/>
                <a:ext cx="112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5" name="Oval 65"/>
              <p:cNvSpPr>
                <a:spLocks noChangeAspect="1" noChangeArrowheads="1"/>
              </p:cNvSpPr>
              <p:nvPr/>
            </p:nvSpPr>
            <p:spPr bwMode="auto">
              <a:xfrm>
                <a:off x="4741" y="2231"/>
                <a:ext cx="102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6" name="Oval 66"/>
              <p:cNvSpPr>
                <a:spLocks noChangeAspect="1" noChangeArrowheads="1"/>
              </p:cNvSpPr>
              <p:nvPr/>
            </p:nvSpPr>
            <p:spPr bwMode="auto">
              <a:xfrm>
                <a:off x="4962" y="2345"/>
                <a:ext cx="115" cy="10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7" name="Oval 67"/>
              <p:cNvSpPr>
                <a:spLocks noChangeAspect="1" noChangeArrowheads="1"/>
              </p:cNvSpPr>
              <p:nvPr/>
            </p:nvSpPr>
            <p:spPr bwMode="auto">
              <a:xfrm>
                <a:off x="4894" y="2159"/>
                <a:ext cx="121" cy="13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8" name="Oval 68"/>
              <p:cNvSpPr>
                <a:spLocks noChangeAspect="1" noChangeArrowheads="1"/>
              </p:cNvSpPr>
              <p:nvPr/>
            </p:nvSpPr>
            <p:spPr bwMode="auto">
              <a:xfrm>
                <a:off x="4542" y="2383"/>
                <a:ext cx="124" cy="12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69" name="Oval 69"/>
              <p:cNvSpPr>
                <a:spLocks noChangeAspect="1" noChangeArrowheads="1"/>
              </p:cNvSpPr>
              <p:nvPr/>
            </p:nvSpPr>
            <p:spPr bwMode="auto">
              <a:xfrm>
                <a:off x="4664" y="2107"/>
                <a:ext cx="119" cy="12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0" name="Oval 70"/>
              <p:cNvSpPr>
                <a:spLocks noChangeAspect="1" noChangeArrowheads="1"/>
              </p:cNvSpPr>
              <p:nvPr/>
            </p:nvSpPr>
            <p:spPr bwMode="auto">
              <a:xfrm>
                <a:off x="4879" y="2028"/>
                <a:ext cx="130" cy="1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1" name="Oval 71"/>
              <p:cNvSpPr>
                <a:spLocks noChangeAspect="1" noChangeArrowheads="1"/>
              </p:cNvSpPr>
              <p:nvPr/>
            </p:nvSpPr>
            <p:spPr bwMode="auto">
              <a:xfrm>
                <a:off x="4908" y="1914"/>
                <a:ext cx="137" cy="13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2" name="Oval 72"/>
              <p:cNvSpPr>
                <a:spLocks noChangeAspect="1" noChangeArrowheads="1"/>
              </p:cNvSpPr>
              <p:nvPr/>
            </p:nvSpPr>
            <p:spPr bwMode="auto">
              <a:xfrm>
                <a:off x="4936" y="1819"/>
                <a:ext cx="106" cy="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3" name="Oval 73"/>
              <p:cNvSpPr>
                <a:spLocks noChangeAspect="1" noChangeArrowheads="1"/>
              </p:cNvSpPr>
              <p:nvPr/>
            </p:nvSpPr>
            <p:spPr bwMode="auto">
              <a:xfrm>
                <a:off x="4824" y="2396"/>
                <a:ext cx="134" cy="1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4" name="Oval 74"/>
              <p:cNvSpPr>
                <a:spLocks noChangeAspect="1" noChangeArrowheads="1"/>
              </p:cNvSpPr>
              <p:nvPr/>
            </p:nvSpPr>
            <p:spPr bwMode="auto">
              <a:xfrm>
                <a:off x="4844" y="2531"/>
                <a:ext cx="123" cy="15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5" name="Oval 75"/>
              <p:cNvSpPr>
                <a:spLocks noChangeAspect="1" noChangeArrowheads="1"/>
              </p:cNvSpPr>
              <p:nvPr/>
            </p:nvSpPr>
            <p:spPr bwMode="auto">
              <a:xfrm>
                <a:off x="4955" y="2512"/>
                <a:ext cx="143" cy="13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6" name="Oval 76"/>
              <p:cNvSpPr>
                <a:spLocks noChangeAspect="1" noChangeArrowheads="1"/>
              </p:cNvSpPr>
              <p:nvPr/>
            </p:nvSpPr>
            <p:spPr bwMode="auto">
              <a:xfrm>
                <a:off x="4639" y="2582"/>
                <a:ext cx="137" cy="1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7" name="Oval 77"/>
              <p:cNvSpPr>
                <a:spLocks noChangeAspect="1" noChangeArrowheads="1"/>
              </p:cNvSpPr>
              <p:nvPr/>
            </p:nvSpPr>
            <p:spPr bwMode="auto">
              <a:xfrm>
                <a:off x="4499" y="2589"/>
                <a:ext cx="141" cy="1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8" name="Oval 78"/>
              <p:cNvSpPr>
                <a:spLocks noChangeAspect="1" noChangeArrowheads="1"/>
              </p:cNvSpPr>
              <p:nvPr/>
            </p:nvSpPr>
            <p:spPr bwMode="auto">
              <a:xfrm>
                <a:off x="4640" y="2713"/>
                <a:ext cx="136" cy="16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79" name="Oval 79"/>
              <p:cNvSpPr>
                <a:spLocks noChangeAspect="1" noChangeArrowheads="1"/>
              </p:cNvSpPr>
              <p:nvPr/>
            </p:nvSpPr>
            <p:spPr bwMode="auto">
              <a:xfrm>
                <a:off x="4458" y="2282"/>
                <a:ext cx="120" cy="14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0" name="Oval 80"/>
              <p:cNvSpPr>
                <a:spLocks noChangeAspect="1" noChangeArrowheads="1"/>
              </p:cNvSpPr>
              <p:nvPr/>
            </p:nvSpPr>
            <p:spPr bwMode="auto">
              <a:xfrm>
                <a:off x="4434" y="2414"/>
                <a:ext cx="121" cy="12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1" name="Oval 81"/>
              <p:cNvSpPr>
                <a:spLocks noChangeAspect="1" noChangeArrowheads="1"/>
              </p:cNvSpPr>
              <p:nvPr/>
            </p:nvSpPr>
            <p:spPr bwMode="auto">
              <a:xfrm>
                <a:off x="4972" y="2245"/>
                <a:ext cx="133" cy="12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2" name="Oval 82"/>
              <p:cNvSpPr>
                <a:spLocks noChangeAspect="1" noChangeArrowheads="1"/>
              </p:cNvSpPr>
              <p:nvPr/>
            </p:nvSpPr>
            <p:spPr bwMode="auto">
              <a:xfrm>
                <a:off x="5047" y="2380"/>
                <a:ext cx="121" cy="1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3" name="Oval 83"/>
              <p:cNvSpPr>
                <a:spLocks noChangeAspect="1" noChangeArrowheads="1"/>
              </p:cNvSpPr>
              <p:nvPr/>
            </p:nvSpPr>
            <p:spPr bwMode="auto">
              <a:xfrm>
                <a:off x="5316" y="1583"/>
                <a:ext cx="127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4" name="Oval 84"/>
              <p:cNvSpPr>
                <a:spLocks noChangeAspect="1" noChangeArrowheads="1"/>
              </p:cNvSpPr>
              <p:nvPr/>
            </p:nvSpPr>
            <p:spPr bwMode="auto">
              <a:xfrm>
                <a:off x="4470" y="2090"/>
                <a:ext cx="132" cy="1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5" name="Oval 85"/>
              <p:cNvSpPr>
                <a:spLocks noChangeAspect="1" noChangeArrowheads="1"/>
              </p:cNvSpPr>
              <p:nvPr/>
            </p:nvSpPr>
            <p:spPr bwMode="auto">
              <a:xfrm>
                <a:off x="4958" y="1339"/>
                <a:ext cx="131" cy="12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6" name="Oval 86"/>
              <p:cNvSpPr>
                <a:spLocks noChangeAspect="1" noChangeArrowheads="1"/>
              </p:cNvSpPr>
              <p:nvPr/>
            </p:nvSpPr>
            <p:spPr bwMode="auto">
              <a:xfrm>
                <a:off x="4703" y="1235"/>
                <a:ext cx="122" cy="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7" name="Oval 87"/>
              <p:cNvSpPr>
                <a:spLocks noChangeAspect="1" noChangeArrowheads="1"/>
              </p:cNvSpPr>
              <p:nvPr/>
            </p:nvSpPr>
            <p:spPr bwMode="auto">
              <a:xfrm>
                <a:off x="4621" y="1414"/>
                <a:ext cx="107" cy="11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8" name="Oval 88"/>
              <p:cNvSpPr>
                <a:spLocks noChangeAspect="1" noChangeArrowheads="1"/>
              </p:cNvSpPr>
              <p:nvPr/>
            </p:nvSpPr>
            <p:spPr bwMode="auto">
              <a:xfrm>
                <a:off x="4786" y="2098"/>
                <a:ext cx="123" cy="1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89" name="Oval 89"/>
              <p:cNvSpPr>
                <a:spLocks noChangeAspect="1" noChangeArrowheads="1"/>
              </p:cNvSpPr>
              <p:nvPr/>
            </p:nvSpPr>
            <p:spPr bwMode="auto">
              <a:xfrm>
                <a:off x="4640" y="2225"/>
                <a:ext cx="106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84090" name="Oval 90"/>
              <p:cNvSpPr>
                <a:spLocks noChangeAspect="1" noChangeArrowheads="1"/>
              </p:cNvSpPr>
              <p:nvPr/>
            </p:nvSpPr>
            <p:spPr bwMode="auto">
              <a:xfrm>
                <a:off x="4652" y="2346"/>
                <a:ext cx="141" cy="14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</p:grpSp>
      </p:grpSp>
      <p:sp>
        <p:nvSpPr>
          <p:cNvPr id="384092" name="Rectangle 92"/>
          <p:cNvSpPr>
            <a:spLocks noChangeArrowheads="1"/>
          </p:cNvSpPr>
          <p:nvPr/>
        </p:nvSpPr>
        <p:spPr bwMode="auto">
          <a:xfrm>
            <a:off x="7845366" y="4629150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zh-TW" altLang="en-US" sz="2400">
                <a:ea typeface="SimHei" pitchFamily="49" charset="-122"/>
              </a:rPr>
              <a:t>嗎哪</a:t>
            </a:r>
          </a:p>
        </p:txBody>
      </p:sp>
    </p:spTree>
    <p:extLst>
      <p:ext uri="{BB962C8B-B14F-4D97-AF65-F5344CB8AC3E}">
        <p14:creationId xmlns:p14="http://schemas.microsoft.com/office/powerpoint/2010/main" val="5035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552" y="915566"/>
            <a:ext cx="8229600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TW" sz="7600" dirty="0" smtClean="0">
                <a:ea typeface="標楷體" pitchFamily="65" charset="-120"/>
              </a:rPr>
              <a:t>1.</a:t>
            </a:r>
            <a:r>
              <a:rPr lang="zh-TW" altLang="en-US" sz="7600" dirty="0" smtClean="0">
                <a:ea typeface="標楷體" pitchFamily="65" charset="-120"/>
              </a:rPr>
              <a:t> 各按各職的</a:t>
            </a:r>
            <a:r>
              <a:rPr lang="zh-TW" altLang="en-US" sz="7600" dirty="0">
                <a:ea typeface="標楷體" pitchFamily="65" charset="-120"/>
              </a:rPr>
              <a:t>召命</a:t>
            </a:r>
            <a:endParaRPr lang="en-US" altLang="zh-TW" sz="76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sz="7600" dirty="0" smtClean="0">
                <a:ea typeface="標楷體" pitchFamily="65" charset="-120"/>
              </a:rPr>
              <a:t>2.</a:t>
            </a:r>
            <a:r>
              <a:rPr lang="zh-TW" altLang="en-US" sz="7600" dirty="0" smtClean="0">
                <a:ea typeface="標楷體" pitchFamily="65" charset="-120"/>
              </a:rPr>
              <a:t> 雲柱火柱的蔭庇</a:t>
            </a:r>
            <a:endParaRPr lang="en-US" altLang="zh-TW" sz="76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sz="7600" dirty="0">
                <a:ea typeface="標楷體" pitchFamily="65" charset="-120"/>
              </a:rPr>
              <a:t>3</a:t>
            </a:r>
            <a:r>
              <a:rPr lang="en-US" altLang="zh-TW" sz="7600" dirty="0" smtClean="0">
                <a:ea typeface="標楷體" pitchFamily="65" charset="-120"/>
              </a:rPr>
              <a:t>.</a:t>
            </a:r>
            <a:r>
              <a:rPr lang="zh-TW" altLang="en-US" sz="7600" dirty="0" smtClean="0">
                <a:ea typeface="標楷體" pitchFamily="65" charset="-120"/>
              </a:rPr>
              <a:t> </a:t>
            </a:r>
            <a:r>
              <a:rPr lang="zh-TW" altLang="en-US" sz="7600" dirty="0">
                <a:ea typeface="標楷體" pitchFamily="65" charset="-120"/>
              </a:rPr>
              <a:t>渾然不覺的嗎哪</a:t>
            </a:r>
          </a:p>
        </p:txBody>
      </p:sp>
    </p:spTree>
    <p:extLst>
      <p:ext uri="{BB962C8B-B14F-4D97-AF65-F5344CB8AC3E}">
        <p14:creationId xmlns:p14="http://schemas.microsoft.com/office/powerpoint/2010/main" val="338631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 t="19112" r="23565" b="25102"/>
          <a:stretch/>
        </p:blipFill>
        <p:spPr bwMode="auto">
          <a:xfrm>
            <a:off x="2424" y="0"/>
            <a:ext cx="914157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1043608" y="3003798"/>
            <a:ext cx="2520280" cy="19956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98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285750"/>
            <a:ext cx="8229600" cy="30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7600" dirty="0">
                <a:ea typeface="標楷體" pitchFamily="65" charset="-120"/>
              </a:rPr>
              <a:t>克勝嫉妒</a:t>
            </a:r>
            <a:endParaRPr lang="zh-TW" altLang="zh-HK" sz="7600" dirty="0">
              <a:ea typeface="標楷體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6600" dirty="0">
                <a:ea typeface="標楷體" pitchFamily="65" charset="-120"/>
              </a:rPr>
              <a:t>民數記</a:t>
            </a:r>
            <a:endParaRPr lang="zh-TW" altLang="zh-HK" sz="6600" dirty="0">
              <a:ea typeface="標楷體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TW" sz="6600" dirty="0">
                <a:ea typeface="標楷體" pitchFamily="65" charset="-120"/>
              </a:rPr>
              <a:t>11</a:t>
            </a:r>
            <a:r>
              <a:rPr lang="zh-TW" altLang="en-US" sz="6600" dirty="0">
                <a:ea typeface="標楷體" pitchFamily="65" charset="-120"/>
              </a:rPr>
              <a:t>章</a:t>
            </a:r>
            <a:r>
              <a:rPr lang="en-US" altLang="zh-TW" sz="6600" dirty="0">
                <a:ea typeface="標楷體" pitchFamily="65" charset="-120"/>
              </a:rPr>
              <a:t>24-30</a:t>
            </a:r>
            <a:r>
              <a:rPr lang="zh-TW" altLang="en-US" sz="6600" dirty="0">
                <a:ea typeface="標楷體" pitchFamily="65" charset="-120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424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4558</TotalTime>
  <Words>737</Words>
  <Application>Microsoft Office PowerPoint</Application>
  <PresentationFormat>如螢幕大小 (16:9)</PresentationFormat>
  <Paragraphs>162</Paragraphs>
  <Slides>39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氣流</vt:lpstr>
      <vt:lpstr>民數記第九講：12章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 Ho</dc:creator>
  <cp:lastModifiedBy>Shirley01</cp:lastModifiedBy>
  <cp:revision>299</cp:revision>
  <cp:lastPrinted>2018-05-08T08:27:26Z</cp:lastPrinted>
  <dcterms:created xsi:type="dcterms:W3CDTF">2018-02-28T01:54:56Z</dcterms:created>
  <dcterms:modified xsi:type="dcterms:W3CDTF">2018-11-16T02:49:51Z</dcterms:modified>
</cp:coreProperties>
</file>