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8">
  <p:sldMasterIdLst>
    <p:sldMasterId id="2147484020" r:id="rId1"/>
  </p:sldMasterIdLst>
  <p:notesMasterIdLst>
    <p:notesMasterId r:id="rId93"/>
  </p:notesMasterIdLst>
  <p:handoutMasterIdLst>
    <p:handoutMasterId r:id="rId94"/>
  </p:handoutMasterIdLst>
  <p:sldIdLst>
    <p:sldId id="405" r:id="rId2"/>
    <p:sldId id="418" r:id="rId3"/>
    <p:sldId id="463" r:id="rId4"/>
    <p:sldId id="501" r:id="rId5"/>
    <p:sldId id="464" r:id="rId6"/>
    <p:sldId id="466" r:id="rId7"/>
    <p:sldId id="465" r:id="rId8"/>
    <p:sldId id="467" r:id="rId9"/>
    <p:sldId id="468" r:id="rId10"/>
    <p:sldId id="469" r:id="rId11"/>
    <p:sldId id="470" r:id="rId12"/>
    <p:sldId id="471" r:id="rId13"/>
    <p:sldId id="472" r:id="rId14"/>
    <p:sldId id="473" r:id="rId15"/>
    <p:sldId id="474" r:id="rId16"/>
    <p:sldId id="475" r:id="rId17"/>
    <p:sldId id="476" r:id="rId18"/>
    <p:sldId id="477" r:id="rId19"/>
    <p:sldId id="478" r:id="rId20"/>
    <p:sldId id="479" r:id="rId21"/>
    <p:sldId id="502" r:id="rId22"/>
    <p:sldId id="503" r:id="rId23"/>
    <p:sldId id="504" r:id="rId24"/>
    <p:sldId id="505" r:id="rId25"/>
    <p:sldId id="506" r:id="rId26"/>
    <p:sldId id="507" r:id="rId27"/>
    <p:sldId id="482" r:id="rId28"/>
    <p:sldId id="564" r:id="rId29"/>
    <p:sldId id="483" r:id="rId30"/>
    <p:sldId id="484" r:id="rId31"/>
    <p:sldId id="485" r:id="rId32"/>
    <p:sldId id="489" r:id="rId33"/>
    <p:sldId id="486" r:id="rId34"/>
    <p:sldId id="487" r:id="rId35"/>
    <p:sldId id="488" r:id="rId36"/>
    <p:sldId id="490" r:id="rId37"/>
    <p:sldId id="491" r:id="rId38"/>
    <p:sldId id="494" r:id="rId39"/>
    <p:sldId id="493" r:id="rId40"/>
    <p:sldId id="510" r:id="rId41"/>
    <p:sldId id="511" r:id="rId42"/>
    <p:sldId id="517" r:id="rId43"/>
    <p:sldId id="518" r:id="rId44"/>
    <p:sldId id="520" r:id="rId45"/>
    <p:sldId id="532" r:id="rId46"/>
    <p:sldId id="533" r:id="rId47"/>
    <p:sldId id="534" r:id="rId48"/>
    <p:sldId id="521" r:id="rId49"/>
    <p:sldId id="522" r:id="rId50"/>
    <p:sldId id="531" r:id="rId51"/>
    <p:sldId id="519" r:id="rId52"/>
    <p:sldId id="514" r:id="rId53"/>
    <p:sldId id="529" r:id="rId54"/>
    <p:sldId id="526" r:id="rId55"/>
    <p:sldId id="528" r:id="rId56"/>
    <p:sldId id="558" r:id="rId57"/>
    <p:sldId id="527" r:id="rId58"/>
    <p:sldId id="535" r:id="rId59"/>
    <p:sldId id="536" r:id="rId60"/>
    <p:sldId id="553" r:id="rId61"/>
    <p:sldId id="537" r:id="rId62"/>
    <p:sldId id="543" r:id="rId63"/>
    <p:sldId id="538" r:id="rId64"/>
    <p:sldId id="539" r:id="rId65"/>
    <p:sldId id="540" r:id="rId66"/>
    <p:sldId id="559" r:id="rId67"/>
    <p:sldId id="541" r:id="rId68"/>
    <p:sldId id="548" r:id="rId69"/>
    <p:sldId id="544" r:id="rId70"/>
    <p:sldId id="525" r:id="rId71"/>
    <p:sldId id="530" r:id="rId72"/>
    <p:sldId id="552" r:id="rId73"/>
    <p:sldId id="545" r:id="rId74"/>
    <p:sldId id="550" r:id="rId75"/>
    <p:sldId id="554" r:id="rId76"/>
    <p:sldId id="555" r:id="rId77"/>
    <p:sldId id="546" r:id="rId78"/>
    <p:sldId id="560" r:id="rId79"/>
    <p:sldId id="547" r:id="rId80"/>
    <p:sldId id="551" r:id="rId81"/>
    <p:sldId id="542" r:id="rId82"/>
    <p:sldId id="523" r:id="rId83"/>
    <p:sldId id="524" r:id="rId84"/>
    <p:sldId id="512" r:id="rId85"/>
    <p:sldId id="557" r:id="rId86"/>
    <p:sldId id="549" r:id="rId87"/>
    <p:sldId id="561" r:id="rId88"/>
    <p:sldId id="563" r:id="rId89"/>
    <p:sldId id="562" r:id="rId90"/>
    <p:sldId id="498" r:id="rId91"/>
    <p:sldId id="500" r:id="rId92"/>
  </p:sldIdLst>
  <p:sldSz cx="9144000" cy="5143500" type="screen16x9"/>
  <p:notesSz cx="6797675" cy="9926638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3C03"/>
    <a:srgbClr val="FDD1B1"/>
    <a:srgbClr val="B83D68"/>
    <a:srgbClr val="FBCD79"/>
    <a:srgbClr val="5BD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06799F8-075E-4A3A-A7F6-7FBC6576F1A4}" styleName="佈景主題樣式 2 - 輔色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4B1156A-380E-4F78-BDF5-A606A8083BF9}" styleName="中等深淺樣式 4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2" autoAdjust="0"/>
    <p:restoredTop sz="79802" autoAdjust="0"/>
  </p:normalViewPr>
  <p:slideViewPr>
    <p:cSldViewPr>
      <p:cViewPr>
        <p:scale>
          <a:sx n="95" d="100"/>
          <a:sy n="95" d="100"/>
        </p:scale>
        <p:origin x="-450" y="-3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0BABB-DE25-4F88-B90E-8B8903306C21}" type="datetimeFigureOut">
              <a:rPr lang="zh-HK" altLang="en-US" smtClean="0"/>
              <a:t>27/9/2018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E15A3B-7D5A-4757-9F4B-A3E13657FC3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66157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F3417D-F6B0-46B4-8EE9-CEAE0AA56760}" type="datetimeFigureOut">
              <a:rPr lang="zh-HK" altLang="en-US" smtClean="0"/>
              <a:t>27/9/2018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1D791-9828-47B0-B41B-39E1D6F6BB6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54191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E4F8C8-727B-432F-AD4E-B1D10CDF2818}" type="slidenum">
              <a:rPr lang="zh-TW" altLang="en-US"/>
              <a:pPr/>
              <a:t>3</a:t>
            </a:fld>
            <a:endParaRPr lang="en-US" altLang="zh-TW"/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1D791-9828-47B0-B41B-39E1D6F6BB6A}" type="slidenum">
              <a:rPr lang="zh-HK" altLang="en-US" smtClean="0"/>
              <a:t>83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35274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925497-C9E8-482A-A058-7A4AFE15871D}" type="slidenum">
              <a:rPr lang="zh-TW" altLang="en-US"/>
              <a:pPr/>
              <a:t>4</a:t>
            </a:fld>
            <a:endParaRPr lang="en-US" altLang="zh-TW"/>
          </a:p>
        </p:txBody>
      </p:sp>
      <p:sp>
        <p:nvSpPr>
          <p:cNvPr id="42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5B111F-37CD-4FCA-AE7C-246F7D258286}" type="slidenum">
              <a:rPr lang="zh-TW" altLang="en-US"/>
              <a:pPr/>
              <a:t>21</a:t>
            </a:fld>
            <a:endParaRPr lang="en-US" altLang="zh-TW"/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FDF9C8-0AB0-492E-8CBC-41F2786AD31C}" type="slidenum">
              <a:rPr lang="zh-TW" altLang="en-US"/>
              <a:pPr/>
              <a:t>22</a:t>
            </a:fld>
            <a:endParaRPr lang="en-US" altLang="zh-TW"/>
          </a:p>
        </p:txBody>
      </p:sp>
      <p:sp>
        <p:nvSpPr>
          <p:cNvPr id="43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B044D7-B86C-45D7-B9AD-64254467E4C0}" type="slidenum">
              <a:rPr lang="zh-TW" altLang="en-US"/>
              <a:pPr/>
              <a:t>23</a:t>
            </a:fld>
            <a:endParaRPr lang="en-US" altLang="zh-TW"/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182A4C-B586-4226-AAA5-2CF3DC25BA59}" type="slidenum">
              <a:rPr lang="zh-TW" altLang="en-US"/>
              <a:pPr/>
              <a:t>24</a:t>
            </a:fld>
            <a:endParaRPr lang="en-US" altLang="zh-TW"/>
          </a:p>
        </p:txBody>
      </p:sp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3E8225-832B-4287-8437-52EB7EC2444F}" type="slidenum">
              <a:rPr lang="zh-TW" altLang="en-US"/>
              <a:pPr/>
              <a:t>25</a:t>
            </a:fld>
            <a:endParaRPr lang="en-US" altLang="zh-TW"/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EBE6F0-AAB1-4DDA-BB69-24530027A1A5}" type="slidenum">
              <a:rPr lang="zh-TW" altLang="en-US"/>
              <a:pPr/>
              <a:t>26</a:t>
            </a:fld>
            <a:endParaRPr lang="en-US" altLang="zh-TW"/>
          </a:p>
        </p:txBody>
      </p:sp>
      <p:sp>
        <p:nvSpPr>
          <p:cNvPr id="434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34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E4F8C8-727B-432F-AD4E-B1D10CDF2818}" type="slidenum">
              <a:rPr lang="zh-TW" altLang="en-US"/>
              <a:pPr/>
              <a:t>28</a:t>
            </a:fld>
            <a:endParaRPr lang="en-US" altLang="zh-TW"/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27/9/2018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5916"/>
            <a:ext cx="7772400" cy="1102519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27/9/2018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27/9/2018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27/9/2018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200150"/>
            <a:ext cx="7924800" cy="30861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721894"/>
            <a:ext cx="7885113" cy="1021556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2596754"/>
            <a:ext cx="7885113" cy="1125140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27/9/2018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200150"/>
            <a:ext cx="3733800" cy="30861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200150"/>
            <a:ext cx="3733800" cy="30861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27/9/2018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57350"/>
            <a:ext cx="3733800" cy="26289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57350"/>
            <a:ext cx="3733800" cy="26289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00150"/>
            <a:ext cx="3733800" cy="431006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200150"/>
            <a:ext cx="3733800" cy="431006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27/9/2018</a:t>
            </a:fld>
            <a:endParaRPr lang="zh-HK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27/9/2018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27/9/2018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085850"/>
            <a:ext cx="4648200" cy="32004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085850"/>
            <a:ext cx="2971800" cy="82296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1910919"/>
            <a:ext cx="2971800" cy="2375332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27/9/2018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85850"/>
            <a:ext cx="2971800" cy="82296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085850"/>
            <a:ext cx="3419856" cy="260604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910918"/>
            <a:ext cx="2971800" cy="1803832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27/9/2018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05979"/>
            <a:ext cx="7924800" cy="8572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00151"/>
            <a:ext cx="79248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4767263"/>
            <a:ext cx="1524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C5A998EF-58D7-43F9-AA25-41587B60630A}" type="datetimeFigureOut">
              <a:rPr lang="zh-HK" altLang="en-US" smtClean="0"/>
              <a:t>27/9/2018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4767263"/>
            <a:ext cx="990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www.google.com.hk/url?sa=i&amp;rct=j&amp;q=&amp;esrc=s&amp;frm=1&amp;source=images&amp;cd=&amp;cad=rja&amp;docid=bkLLqyUgVjbX_M&amp;tbnid=DGooy5ayhys0OM:&amp;ved=0CAUQjRw&amp;url=http://quchao415.blog.163.com/blog/static/7158563201061824752323/&amp;ei=xdpLUufkE8fYigevp4DoBw&amp;psig=AFQjCNGpHoLZggsAqxt2DgoXq-c2Oik-9A&amp;ust=1380789282849783" TargetMode="Externa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hyperlink" Target="http://hk.wrs.yahoo.com/_ylt=A8tU33Hn6WBHXoMA9iu.ygt./SIG=12ad3s1rg/EXP=1197620071/**http:/static.flickr.com/1123/887934120_e305b3de62.jpg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611560" y="2067694"/>
            <a:ext cx="6480048" cy="1314450"/>
          </a:xfrm>
        </p:spPr>
        <p:txBody>
          <a:bodyPr>
            <a:noAutofit/>
          </a:bodyPr>
          <a:lstStyle/>
          <a:p>
            <a:pPr algn="l"/>
            <a:r>
              <a:rPr lang="zh-TW" altLang="en-US" sz="4400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人活著不是單靠食物</a:t>
            </a:r>
            <a:endParaRPr lang="zh-HK" altLang="en-US" sz="4400" dirty="0"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1980728" y="555526"/>
            <a:ext cx="7851648" cy="1371600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2060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民數記第八講</a:t>
            </a:r>
            <a:endParaRPr lang="zh-HK" altLang="en-US" dirty="0">
              <a:solidFill>
                <a:srgbClr val="002060"/>
              </a:solidFill>
              <a:latin typeface="華康正顏楷體W5" panose="03000509000000000000" pitchFamily="65" charset="-120"/>
              <a:ea typeface="華康正顏楷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1633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539552" y="267494"/>
            <a:ext cx="81724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b="1" dirty="0">
                <a:latin typeface="Adobe 繁黑體 Std B" pitchFamily="34" charset="-120"/>
                <a:ea typeface="Adobe 繁黑體 Std B" pitchFamily="34" charset="-120"/>
              </a:rPr>
              <a:t>申命記 </a:t>
            </a:r>
            <a:r>
              <a:rPr lang="en-US" altLang="zh-TW" b="1" dirty="0">
                <a:latin typeface="Adobe 繁黑體 Std B" pitchFamily="34" charset="-120"/>
                <a:ea typeface="Adobe 繁黑體 Std B" pitchFamily="34" charset="-120"/>
              </a:rPr>
              <a:t>8:1</a:t>
            </a:r>
            <a:r>
              <a:rPr lang="zh-TW" altLang="en-US" b="1" dirty="0">
                <a:latin typeface="Adobe 繁黑體 Std B" pitchFamily="34" charset="-120"/>
                <a:ea typeface="Adobe 繁黑體 Std B" pitchFamily="34" charset="-120"/>
              </a:rPr>
              <a:t> </a:t>
            </a:r>
            <a:r>
              <a:rPr lang="en-US" altLang="zh-TW" b="1" dirty="0">
                <a:latin typeface="Adobe 繁黑體 Std B" pitchFamily="34" charset="-120"/>
                <a:ea typeface="Adobe 繁黑體 Std B" pitchFamily="34" charset="-120"/>
              </a:rPr>
              <a:t>– 5</a:t>
            </a:r>
            <a:r>
              <a:rPr lang="zh-TW" altLang="en-US" b="1" dirty="0">
                <a:latin typeface="Adobe 繁黑體 Std B" pitchFamily="34" charset="-120"/>
                <a:ea typeface="Adobe 繁黑體 Std B" pitchFamily="34" charset="-120"/>
              </a:rPr>
              <a:t>：</a:t>
            </a:r>
            <a:r>
              <a:rPr lang="en-US" altLang="zh-TW" dirty="0">
                <a:latin typeface="Adobe 繁黑體 Std B" pitchFamily="34" charset="-120"/>
                <a:ea typeface="Adobe 繁黑體 Std B" pitchFamily="34" charset="-120"/>
              </a:rPr>
              <a:t>	  </a:t>
            </a:r>
          </a:p>
          <a:p>
            <a:pPr eaLnBrk="1" hangingPunct="1"/>
            <a:r>
              <a:rPr lang="zh-TW" altLang="zh-TW" dirty="0">
                <a:latin typeface="Adobe 繁黑體 Std B" pitchFamily="34" charset="-120"/>
                <a:ea typeface="Adobe 繁黑體 Std B" pitchFamily="34" charset="-120"/>
              </a:rPr>
              <a:t>「我今日所吩咐的一切誡命，你們要謹守遵行，好叫你們存活，人數增多，且進去得耶和華向你們列祖起誓應許的那地。你也要記念耶和華你的</a:t>
            </a:r>
            <a:r>
              <a:rPr lang="zh-TW" altLang="zh-TW" b="1" dirty="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</a:rPr>
              <a:t>神在曠野引導你這四十年</a:t>
            </a:r>
            <a:r>
              <a:rPr lang="zh-TW" altLang="zh-TW" dirty="0">
                <a:latin typeface="Adobe 繁黑體 Std B" pitchFamily="34" charset="-120"/>
                <a:ea typeface="Adobe 繁黑體 Std B" pitchFamily="34" charset="-120"/>
              </a:rPr>
              <a:t>，是要</a:t>
            </a:r>
            <a:r>
              <a:rPr lang="zh-TW" altLang="zh-TW" b="1" dirty="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</a:rPr>
              <a:t>苦煉</a:t>
            </a:r>
            <a:r>
              <a:rPr lang="zh-TW" altLang="zh-TW" dirty="0">
                <a:latin typeface="Adobe 繁黑體 Std B" pitchFamily="34" charset="-120"/>
                <a:ea typeface="Adobe 繁黑體 Std B" pitchFamily="34" charset="-120"/>
              </a:rPr>
              <a:t>你，</a:t>
            </a:r>
            <a:r>
              <a:rPr lang="zh-TW" altLang="zh-TW" b="1" dirty="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</a:rPr>
              <a:t>試驗</a:t>
            </a:r>
            <a:r>
              <a:rPr lang="zh-TW" altLang="zh-TW" dirty="0">
                <a:latin typeface="Adobe 繁黑體 Std B" pitchFamily="34" charset="-120"/>
                <a:ea typeface="Adobe 繁黑體 Std B" pitchFamily="34" charset="-120"/>
              </a:rPr>
              <a:t>你，要</a:t>
            </a:r>
            <a:r>
              <a:rPr lang="zh-TW" altLang="zh-TW" b="1" dirty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rPr>
              <a:t>知道</a:t>
            </a:r>
            <a:r>
              <a:rPr lang="zh-TW" altLang="zh-TW" dirty="0">
                <a:latin typeface="Adobe 繁黑體 Std B" pitchFamily="34" charset="-120"/>
                <a:ea typeface="Adobe 繁黑體 Std B" pitchFamily="34" charset="-120"/>
              </a:rPr>
              <a:t>你心內如何，肯守他的誡命不肯。他苦煉你，任你飢餓，將你和你列祖所不認識的嗎哪賜給你吃，使你</a:t>
            </a:r>
            <a:r>
              <a:rPr lang="zh-TW" altLang="zh-TW" b="1" dirty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rPr>
              <a:t>知道</a:t>
            </a:r>
            <a:r>
              <a:rPr lang="zh-TW" altLang="zh-TW" dirty="0">
                <a:latin typeface="Adobe 繁黑體 Std B" pitchFamily="34" charset="-120"/>
                <a:ea typeface="Adobe 繁黑體 Std B" pitchFamily="34" charset="-120"/>
              </a:rPr>
              <a:t>，人活著不是單靠食物，乃是靠耶和華口裡所出的一切話。這四十年，你的衣服沒有穿破，你的腳也沒有腫。你當心裡</a:t>
            </a:r>
            <a:r>
              <a:rPr lang="zh-TW" altLang="zh-TW" b="1" dirty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rPr>
              <a:t>思想</a:t>
            </a:r>
            <a:r>
              <a:rPr lang="zh-TW" altLang="zh-TW" dirty="0">
                <a:latin typeface="Adobe 繁黑體 Std B" pitchFamily="34" charset="-120"/>
                <a:ea typeface="Adobe 繁黑體 Std B" pitchFamily="34" charset="-120"/>
              </a:rPr>
              <a:t>，耶和華你神管教你，好像人管教兒子一樣。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8" t="23268" r="9992" b="31337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870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矩形 3"/>
          <p:cNvSpPr>
            <a:spLocks noChangeArrowheads="1"/>
          </p:cNvSpPr>
          <p:nvPr/>
        </p:nvSpPr>
        <p:spPr bwMode="auto">
          <a:xfrm>
            <a:off x="467544" y="415498"/>
            <a:ext cx="83307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b="1" u="sng" dirty="0">
                <a:latin typeface="Adobe 繁黑體 Std B" pitchFamily="34" charset="-120"/>
                <a:ea typeface="Adobe 繁黑體 Std B" pitchFamily="34" charset="-120"/>
              </a:rPr>
              <a:t>8:2</a:t>
            </a:r>
            <a:r>
              <a:rPr lang="zh-TW" altLang="en-US" b="1" u="sng" dirty="0">
                <a:latin typeface="Adobe 繁黑體 Std B" pitchFamily="34" charset="-120"/>
                <a:ea typeface="Adobe 繁黑體 Std B" pitchFamily="34" charset="-120"/>
              </a:rPr>
              <a:t>  </a:t>
            </a:r>
            <a:r>
              <a:rPr lang="zh-TW" altLang="zh-TW" dirty="0">
                <a:latin typeface="Adobe 繁黑體 Std B" pitchFamily="34" charset="-120"/>
                <a:ea typeface="Adobe 繁黑體 Std B" pitchFamily="34" charset="-120"/>
              </a:rPr>
              <a:t>你也要記念耶和華你的神在曠野引導你這四十年，是要苦煉你，</a:t>
            </a:r>
            <a:r>
              <a:rPr lang="zh-TW" altLang="zh-TW" b="1" dirty="0">
                <a:solidFill>
                  <a:srgbClr val="002060"/>
                </a:solidFill>
                <a:latin typeface="Adobe 繁黑體 Std B" pitchFamily="34" charset="-120"/>
                <a:ea typeface="Adobe 繁黑體 Std B" pitchFamily="34" charset="-120"/>
              </a:rPr>
              <a:t>試驗</a:t>
            </a:r>
            <a:r>
              <a:rPr lang="zh-TW" altLang="zh-TW" dirty="0">
                <a:latin typeface="Adobe 繁黑體 Std B" pitchFamily="34" charset="-120"/>
                <a:ea typeface="Adobe 繁黑體 Std B" pitchFamily="34" charset="-120"/>
              </a:rPr>
              <a:t>你，要</a:t>
            </a:r>
            <a:r>
              <a:rPr lang="zh-TW" altLang="zh-TW" b="1" dirty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rPr>
              <a:t>知道你心內如何，肯守他的誡命不肯</a:t>
            </a:r>
            <a:r>
              <a:rPr lang="zh-TW" altLang="zh-TW" dirty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rPr>
              <a:t>。</a:t>
            </a:r>
            <a:endParaRPr lang="zh-TW" altLang="en-US" dirty="0">
              <a:solidFill>
                <a:srgbClr val="C0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8195" name="Picture 4" descr="http://forum.hkot.net/download/file.php?avatar=42_12567902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297064"/>
            <a:ext cx="6286500" cy="3583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圓角矩形 5"/>
          <p:cNvSpPr/>
          <p:nvPr/>
        </p:nvSpPr>
        <p:spPr>
          <a:xfrm>
            <a:off x="495767" y="1491630"/>
            <a:ext cx="992064" cy="3075781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36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第一個知道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3" t="22968" r="10805" b="30636"/>
          <a:stretch/>
        </p:blipFill>
        <p:spPr bwMode="auto">
          <a:xfrm>
            <a:off x="-55892" y="0"/>
            <a:ext cx="919989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88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雲朵形 1"/>
          <p:cNvSpPr/>
          <p:nvPr/>
        </p:nvSpPr>
        <p:spPr>
          <a:xfrm>
            <a:off x="1331640" y="699542"/>
            <a:ext cx="6308179" cy="3330402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5400" b="1" dirty="0">
                <a:solidFill>
                  <a:srgbClr val="002060"/>
                </a:solidFill>
                <a:latin typeface="Adobe 繁黑體 Std B" pitchFamily="34" charset="-120"/>
                <a:ea typeface="Adobe 繁黑體 Std B" pitchFamily="34" charset="-120"/>
              </a:rPr>
              <a:t>臨急抱 </a:t>
            </a:r>
            <a:r>
              <a:rPr lang="en-US" altLang="zh-TW" sz="5400" b="1" dirty="0">
                <a:solidFill>
                  <a:srgbClr val="002060"/>
                </a:solidFill>
                <a:latin typeface="Adobe 繁黑體 Std B" pitchFamily="34" charset="-120"/>
                <a:ea typeface="Adobe 繁黑體 Std B" pitchFamily="34" charset="-120"/>
              </a:rPr>
              <a:t>?????</a:t>
            </a:r>
            <a:endParaRPr lang="zh-TW" altLang="en-US" sz="5400" b="1" dirty="0">
              <a:solidFill>
                <a:srgbClr val="00206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7" t="22763" r="11622" b="31163"/>
          <a:stretch/>
        </p:blipFill>
        <p:spPr bwMode="auto">
          <a:xfrm>
            <a:off x="22574" y="-18230"/>
            <a:ext cx="9121425" cy="516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774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http://4.bp.blogspot.com/_TgXHDdNkHv8/SaF9clterZI/AAAAAAAAKy0/r5MeUBlO-To/s400/man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6" y="0"/>
            <a:ext cx="42576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矩形 3"/>
          <p:cNvSpPr>
            <a:spLocks noChangeArrowheads="1"/>
          </p:cNvSpPr>
          <p:nvPr/>
        </p:nvSpPr>
        <p:spPr bwMode="auto">
          <a:xfrm>
            <a:off x="526864" y="1425507"/>
            <a:ext cx="3923927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2800" b="1" u="sng" dirty="0">
                <a:latin typeface="Adobe 繁黑體 Std B" pitchFamily="34" charset="-120"/>
                <a:ea typeface="Adobe 繁黑體 Std B" pitchFamily="34" charset="-120"/>
              </a:rPr>
              <a:t>申</a:t>
            </a:r>
            <a:r>
              <a:rPr lang="en-US" altLang="zh-TW" sz="2800" b="1" u="sng" dirty="0">
                <a:latin typeface="Adobe 繁黑體 Std B" pitchFamily="34" charset="-120"/>
                <a:ea typeface="Adobe 繁黑體 Std B" pitchFamily="34" charset="-120"/>
              </a:rPr>
              <a:t>8:3</a:t>
            </a:r>
          </a:p>
          <a:p>
            <a:pPr eaLnBrk="1" hangingPunct="1"/>
            <a:r>
              <a:rPr lang="zh-TW" altLang="en-US" sz="2800" dirty="0">
                <a:latin typeface="Adobe 繁黑體 Std B" pitchFamily="34" charset="-120"/>
                <a:ea typeface="Adobe 繁黑體 Std B" pitchFamily="34" charset="-120"/>
              </a:rPr>
              <a:t>他苦煉你，</a:t>
            </a:r>
            <a:r>
              <a:rPr lang="zh-TW" altLang="en-US" sz="2800" b="1" dirty="0">
                <a:solidFill>
                  <a:srgbClr val="002060"/>
                </a:solidFill>
                <a:latin typeface="Adobe 繁黑體 Std B" pitchFamily="34" charset="-120"/>
                <a:ea typeface="Adobe 繁黑體 Std B" pitchFamily="34" charset="-120"/>
              </a:rPr>
              <a:t>任你飢餓</a:t>
            </a:r>
            <a:r>
              <a:rPr lang="zh-TW" altLang="en-US" sz="2800" dirty="0">
                <a:latin typeface="Adobe 繁黑體 Std B" pitchFamily="34" charset="-120"/>
                <a:ea typeface="Adobe 繁黑體 Std B" pitchFamily="34" charset="-120"/>
              </a:rPr>
              <a:t>，將你和你列祖所不認識的嗎哪</a:t>
            </a:r>
            <a:r>
              <a:rPr lang="zh-TW" altLang="en-US" sz="2800" b="1" dirty="0">
                <a:solidFill>
                  <a:srgbClr val="002060"/>
                </a:solidFill>
                <a:latin typeface="Adobe 繁黑體 Std B" pitchFamily="34" charset="-120"/>
                <a:ea typeface="Adobe 繁黑體 Std B" pitchFamily="34" charset="-120"/>
              </a:rPr>
              <a:t>賜給你吃</a:t>
            </a:r>
            <a:r>
              <a:rPr lang="zh-TW" altLang="en-US" sz="2800" dirty="0">
                <a:latin typeface="Adobe 繁黑體 Std B" pitchFamily="34" charset="-120"/>
                <a:ea typeface="Adobe 繁黑體 Std B" pitchFamily="34" charset="-120"/>
              </a:rPr>
              <a:t>，使你</a:t>
            </a:r>
            <a:r>
              <a:rPr lang="zh-TW" altLang="en-US" sz="2800" b="1" u="sng" dirty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rPr>
              <a:t>知道</a:t>
            </a:r>
            <a:r>
              <a:rPr lang="zh-TW" altLang="en-US" sz="2800" b="1" dirty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rPr>
              <a:t>，人活著不是單靠食物，乃是靠耶和華口裡所出的一切話</a:t>
            </a:r>
            <a:r>
              <a:rPr lang="zh-TW" altLang="en-US" sz="2800" dirty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rPr>
              <a:t>。</a:t>
            </a:r>
          </a:p>
        </p:txBody>
      </p:sp>
      <p:sp>
        <p:nvSpPr>
          <p:cNvPr id="5" name="圓角矩形 4"/>
          <p:cNvSpPr/>
          <p:nvPr/>
        </p:nvSpPr>
        <p:spPr>
          <a:xfrm>
            <a:off x="386965" y="483518"/>
            <a:ext cx="4229100" cy="750094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400" b="1" dirty="0">
                <a:solidFill>
                  <a:srgbClr val="002060"/>
                </a:solidFill>
                <a:latin typeface="Adobe 繁黑體 Std B" pitchFamily="34" charset="-120"/>
                <a:ea typeface="Adobe 繁黑體 Std B" pitchFamily="34" charset="-120"/>
              </a:rPr>
              <a:t>第二個知道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5" t="22743" r="10240" b="30830"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25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矩形 1"/>
          <p:cNvSpPr>
            <a:spLocks noChangeArrowheads="1"/>
          </p:cNvSpPr>
          <p:nvPr/>
        </p:nvSpPr>
        <p:spPr bwMode="auto">
          <a:xfrm>
            <a:off x="600077" y="1173182"/>
            <a:ext cx="587547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3200" dirty="0">
                <a:latin typeface="Adobe 繁黑體 Std B" pitchFamily="34" charset="-120"/>
                <a:ea typeface="Adobe 繁黑體 Std B" pitchFamily="34" charset="-120"/>
              </a:rPr>
              <a:t>新約中何處出現？</a:t>
            </a:r>
          </a:p>
        </p:txBody>
      </p:sp>
      <p:pic>
        <p:nvPicPr>
          <p:cNvPr id="11267" name="Picture 2" descr="http://www.jesus-explained.org/images/Simon_Dewey_To_Be_With_God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1258491"/>
            <a:ext cx="6400800" cy="3885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444395" y="339502"/>
            <a:ext cx="8401050" cy="461665"/>
          </a:xfrm>
          <a:prstGeom prst="rect">
            <a:avLst/>
          </a:prstGeom>
          <a:solidFill>
            <a:srgbClr val="FFFF00"/>
          </a:solidFill>
          <a:ln w="7620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 eaLnBrk="1" hangingPunct="1"/>
            <a:r>
              <a:rPr lang="zh-TW" altLang="en-US" b="1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人活著不是單靠食物，乃是靠耶和華口裡所出的一切話。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8" t="23150" r="9784" b="30987"/>
          <a:stretch/>
        </p:blipFill>
        <p:spPr bwMode="auto">
          <a:xfrm>
            <a:off x="16666" y="-10759"/>
            <a:ext cx="9127334" cy="521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602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57200" y="160847"/>
            <a:ext cx="8401050" cy="1323439"/>
          </a:xfrm>
          <a:prstGeom prst="rect">
            <a:avLst/>
          </a:prstGeom>
          <a:solidFill>
            <a:srgbClr val="FFFF00"/>
          </a:solidFill>
          <a:ln w="7620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4000" b="1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生命優次的問題？</a:t>
            </a:r>
            <a:endParaRPr lang="en-US" altLang="zh-TW" sz="4000" b="1" dirty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pPr algn="ctr">
              <a:defRPr/>
            </a:pPr>
            <a:r>
              <a:rPr lang="en-US" altLang="zh-TW" sz="4000" b="1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(Priority ? )</a:t>
            </a:r>
            <a:endParaRPr lang="zh-TW" altLang="en-US" sz="40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2291" name="Picture 2" descr="http://farm3.static.flickr.com/2183/1959298236_0bfe80b76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6" y="1706167"/>
            <a:ext cx="4752975" cy="2850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4" descr="http://iphone4.tw/forums/attachment.php?attachmentid=9058&amp;stc=1&amp;d=12291803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9" b="23750"/>
          <a:stretch>
            <a:fillRect/>
          </a:stretch>
        </p:blipFill>
        <p:spPr bwMode="auto">
          <a:xfrm>
            <a:off x="4133850" y="1735932"/>
            <a:ext cx="4495800" cy="2850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0" t="22316" r="10261" b="31568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326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14450" y="123478"/>
            <a:ext cx="5857875" cy="584775"/>
          </a:xfrm>
          <a:prstGeom prst="rect">
            <a:avLst/>
          </a:prstGeom>
          <a:solidFill>
            <a:srgbClr val="FFFF00"/>
          </a:solidFill>
          <a:ln w="7620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人活著不是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單靠食物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315" name="Picture 2" descr="http://www.fuyinchina.com/upload/2008-12/081208123611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76" y="915566"/>
            <a:ext cx="3695700" cy="369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矩形 3"/>
          <p:cNvSpPr>
            <a:spLocks noChangeArrowheads="1"/>
          </p:cNvSpPr>
          <p:nvPr/>
        </p:nvSpPr>
        <p:spPr bwMode="auto">
          <a:xfrm>
            <a:off x="251520" y="843558"/>
            <a:ext cx="4982532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rPr>
              <a:t>出</a:t>
            </a:r>
            <a:r>
              <a:rPr lang="en-US" altLang="zh-TW" sz="1800" dirty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rPr>
              <a:t>15:24</a:t>
            </a:r>
            <a:r>
              <a:rPr lang="zh-TW" altLang="en-US" sz="1800" dirty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rPr>
              <a:t>  </a:t>
            </a:r>
            <a:r>
              <a:rPr lang="zh-TW" altLang="en-US" sz="1800" dirty="0">
                <a:latin typeface="Adobe 繁黑體 Std B" pitchFamily="34" charset="-120"/>
                <a:ea typeface="Adobe 繁黑體 Std B" pitchFamily="34" charset="-120"/>
              </a:rPr>
              <a:t>百姓就向摩西發怨言，說：「我們喝什麼呢？」</a:t>
            </a:r>
            <a:endParaRPr lang="en-US" altLang="zh-TW" sz="1800" dirty="0">
              <a:latin typeface="Adobe 繁黑體 Std B" pitchFamily="34" charset="-120"/>
              <a:ea typeface="Adobe 繁黑體 Std B" pitchFamily="34" charset="-120"/>
            </a:endParaRPr>
          </a:p>
          <a:p>
            <a:pPr eaLnBrk="1" hangingPunct="1"/>
            <a:r>
              <a:rPr lang="zh-TW" altLang="en-US" sz="1800" dirty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rPr>
              <a:t>出</a:t>
            </a:r>
            <a:r>
              <a:rPr lang="en-US" altLang="zh-TW" sz="1800" dirty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rPr>
              <a:t>16:3</a:t>
            </a:r>
            <a:r>
              <a:rPr lang="zh-TW" altLang="en-US" sz="1800" dirty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rPr>
              <a:t>    </a:t>
            </a:r>
            <a:r>
              <a:rPr lang="zh-TW" altLang="en-US" sz="1800" dirty="0">
                <a:latin typeface="Adobe 繁黑體 Std B" pitchFamily="34" charset="-120"/>
                <a:ea typeface="Adobe 繁黑體 Std B" pitchFamily="34" charset="-120"/>
              </a:rPr>
              <a:t>說：「巴不得我們早死在埃及地、耶和華的手下；那時我們坐在肉鍋旁邊，吃得飽足。你們將我們領出來，到這曠野，是要叫這全會眾都餓死啊！」</a:t>
            </a:r>
            <a:endParaRPr lang="en-US" altLang="zh-TW" sz="1800" dirty="0">
              <a:latin typeface="Adobe 繁黑體 Std B" pitchFamily="34" charset="-120"/>
              <a:ea typeface="Adobe 繁黑體 Std B" pitchFamily="34" charset="-120"/>
            </a:endParaRPr>
          </a:p>
          <a:p>
            <a:pPr eaLnBrk="1" hangingPunct="1"/>
            <a:r>
              <a:rPr lang="zh-TW" altLang="en-US" sz="1800" dirty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rPr>
              <a:t>出</a:t>
            </a:r>
            <a:r>
              <a:rPr lang="en-US" altLang="zh-TW" sz="1800" dirty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rPr>
              <a:t>17:2</a:t>
            </a:r>
            <a:r>
              <a:rPr lang="zh-TW" altLang="en-US" sz="18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  </a:t>
            </a:r>
            <a:r>
              <a:rPr lang="zh-TW" altLang="en-US" sz="1800" dirty="0">
                <a:latin typeface="Adobe 繁黑體 Std B" pitchFamily="34" charset="-120"/>
                <a:ea typeface="Adobe 繁黑體 Std B" pitchFamily="34" charset="-120"/>
              </a:rPr>
              <a:t>所以與摩西爭鬧，說：「給我們水喝吧！」</a:t>
            </a:r>
            <a:endParaRPr lang="en-US" altLang="zh-TW" sz="1800" dirty="0">
              <a:latin typeface="Adobe 繁黑體 Std B" pitchFamily="34" charset="-120"/>
              <a:ea typeface="Adobe 繁黑體 Std B" pitchFamily="34" charset="-120"/>
            </a:endParaRPr>
          </a:p>
          <a:p>
            <a:pPr eaLnBrk="1" hangingPunct="1"/>
            <a:r>
              <a:rPr lang="zh-TW" altLang="en-US" sz="1800" dirty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rPr>
              <a:t>民</a:t>
            </a:r>
            <a:r>
              <a:rPr lang="en-US" altLang="zh-TW" sz="1800" dirty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rPr>
              <a:t>11:4</a:t>
            </a:r>
            <a:r>
              <a:rPr lang="zh-TW" altLang="en-US" sz="18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  </a:t>
            </a:r>
            <a:r>
              <a:rPr lang="zh-TW" altLang="en-US" sz="1800" dirty="0">
                <a:latin typeface="Adobe 繁黑體 Std B" pitchFamily="34" charset="-120"/>
                <a:ea typeface="Adobe 繁黑體 Std B" pitchFamily="34" charset="-120"/>
              </a:rPr>
              <a:t>他們中間的閒雜人大起貪慾的心；以色列人又哭號說：「誰給我們肉吃呢</a:t>
            </a:r>
            <a:r>
              <a:rPr lang="zh-TW" altLang="en-US" sz="1800" dirty="0" smtClean="0">
                <a:latin typeface="Adobe 繁黑體 Std B" pitchFamily="34" charset="-120"/>
                <a:ea typeface="Adobe 繁黑體 Std B" pitchFamily="34" charset="-120"/>
              </a:rPr>
              <a:t>？」</a:t>
            </a:r>
            <a:endParaRPr lang="en-US" altLang="zh-TW" sz="1800" dirty="0">
              <a:latin typeface="Adobe 繁黑體 Std B" pitchFamily="34" charset="-120"/>
              <a:ea typeface="Adobe 繁黑體 Std B" pitchFamily="34" charset="-120"/>
            </a:endParaRPr>
          </a:p>
          <a:p>
            <a:pPr eaLnBrk="1" hangingPunct="1"/>
            <a:r>
              <a:rPr lang="zh-TW" altLang="en-US" sz="1800" dirty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rPr>
              <a:t>民</a:t>
            </a:r>
            <a:r>
              <a:rPr lang="en-US" altLang="zh-TW" sz="1800" dirty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rPr>
              <a:t>20:2</a:t>
            </a:r>
            <a:r>
              <a:rPr lang="zh-TW" altLang="en-US" sz="1800" dirty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rPr>
              <a:t>  會眾沒有水喝，就聚集攻擊摩西、亞倫。</a:t>
            </a:r>
            <a:endParaRPr lang="en-US" altLang="zh-TW" sz="1800" dirty="0">
              <a:solidFill>
                <a:srgbClr val="C00000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pPr eaLnBrk="1" hangingPunct="1"/>
            <a:r>
              <a:rPr lang="zh-TW" altLang="en-US" sz="1800" dirty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rPr>
              <a:t>民</a:t>
            </a:r>
            <a:r>
              <a:rPr lang="en-US" altLang="zh-TW" sz="1800" dirty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rPr>
              <a:t>21:5</a:t>
            </a:r>
            <a:r>
              <a:rPr lang="zh-TW" altLang="en-US" sz="1800" dirty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rPr>
              <a:t>  </a:t>
            </a:r>
            <a:r>
              <a:rPr lang="zh-TW" altLang="en-US" sz="1800" dirty="0">
                <a:latin typeface="Adobe 繁黑體 Std B" pitchFamily="34" charset="-120"/>
                <a:ea typeface="Adobe 繁黑體 Std B" pitchFamily="34" charset="-120"/>
              </a:rPr>
              <a:t>就怨讟神和摩西說：「你們為什麼把我們從埃及領出來、使我們死在曠野呢？這裡沒有糧，沒有水，我們的心厭惡這淡薄的食物。」</a:t>
            </a:r>
            <a:endParaRPr lang="en-US" altLang="zh-TW" sz="1800" dirty="0">
              <a:latin typeface="Adobe 繁黑體 Std B" pitchFamily="34" charset="-120"/>
              <a:ea typeface="Adobe 繁黑體 Std B" pitchFamily="34" charset="-120"/>
            </a:endParaRPr>
          </a:p>
          <a:p>
            <a:pPr eaLnBrk="1" hangingPunct="1"/>
            <a:endParaRPr lang="en-US" altLang="zh-TW" sz="1800" dirty="0">
              <a:latin typeface="Adobe 繁黑體 Std B" pitchFamily="34" charset="-120"/>
              <a:ea typeface="Adobe 繁黑體 Std B" pitchFamily="34" charset="-120"/>
            </a:endParaRPr>
          </a:p>
          <a:p>
            <a:pPr eaLnBrk="1" hangingPunct="1"/>
            <a:endParaRPr lang="zh-TW" altLang="en-US" sz="18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0" t="22592" r="10147" b="30838"/>
          <a:stretch/>
        </p:blipFill>
        <p:spPr bwMode="auto">
          <a:xfrm>
            <a:off x="18902" y="-15805"/>
            <a:ext cx="9125098" cy="510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65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85825" y="471487"/>
            <a:ext cx="7315200" cy="1077218"/>
          </a:xfrm>
          <a:prstGeom prst="rect">
            <a:avLst/>
          </a:prstGeom>
          <a:solidFill>
            <a:srgbClr val="FFFF00"/>
          </a:solidFill>
          <a:ln w="7620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3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食物</a:t>
            </a: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對以色列人來說，</a:t>
            </a:r>
            <a:endParaRPr lang="en-US" altLang="zh-TW" sz="3200" b="1" dirty="0">
              <a:latin typeface="標楷體" pitchFamily="65" charset="-120"/>
              <a:ea typeface="標楷體" pitchFamily="65" charset="-120"/>
            </a:endParaRPr>
          </a:p>
          <a:p>
            <a:pPr algn="ctr">
              <a:defRPr/>
            </a:pP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是</a:t>
            </a:r>
            <a:r>
              <a:rPr lang="zh-TW" altLang="en-US" sz="3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終極關懷 </a:t>
            </a:r>
            <a:r>
              <a:rPr lang="en-US" altLang="zh-TW" sz="3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z="3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生存目的！</a:t>
            </a:r>
            <a:endParaRPr lang="en-US" altLang="zh-TW" sz="3200" b="1" dirty="0"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3" name="群組 6"/>
          <p:cNvGrpSpPr>
            <a:grpSpLocks/>
          </p:cNvGrpSpPr>
          <p:nvPr/>
        </p:nvGrpSpPr>
        <p:grpSpPr bwMode="auto">
          <a:xfrm>
            <a:off x="1971675" y="1556839"/>
            <a:ext cx="5143500" cy="3300413"/>
            <a:chOff x="1943100" y="2457450"/>
            <a:chExt cx="5143500" cy="4400550"/>
          </a:xfrm>
        </p:grpSpPr>
        <p:sp>
          <p:nvSpPr>
            <p:cNvPr id="5" name="向下箭號 4"/>
            <p:cNvSpPr/>
            <p:nvPr/>
          </p:nvSpPr>
          <p:spPr>
            <a:xfrm>
              <a:off x="4029075" y="2457450"/>
              <a:ext cx="771525" cy="13716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1200">
                <a:latin typeface="Adobe 繁黑體 Std B" pitchFamily="34" charset="-120"/>
                <a:ea typeface="Adobe 繁黑體 Std B" pitchFamily="34" charset="-120"/>
              </a:endParaRPr>
            </a:p>
          </p:txBody>
        </p:sp>
        <p:sp>
          <p:nvSpPr>
            <p:cNvPr id="6" name="圓角矩形 5"/>
            <p:cNvSpPr/>
            <p:nvPr/>
          </p:nvSpPr>
          <p:spPr>
            <a:xfrm>
              <a:off x="1943100" y="3886200"/>
              <a:ext cx="5143500" cy="29718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r>
                <a:rPr lang="zh-TW" altLang="en-US" sz="2800" b="1" dirty="0">
                  <a:solidFill>
                    <a:srgbClr val="002060"/>
                  </a:solidFill>
                  <a:latin typeface="Adobe 繁黑體 Std B" pitchFamily="34" charset="-120"/>
                  <a:ea typeface="Adobe 繁黑體 Std B" pitchFamily="34" charset="-120"/>
                </a:rPr>
                <a:t>世人憂慮：</a:t>
              </a:r>
              <a:endParaRPr lang="en-US" altLang="zh-TW" sz="2800" b="1" dirty="0">
                <a:solidFill>
                  <a:srgbClr val="002060"/>
                </a:solidFill>
                <a:latin typeface="Adobe 繁黑體 Std B" pitchFamily="34" charset="-120"/>
                <a:ea typeface="Adobe 繁黑體 Std B" pitchFamily="34" charset="-120"/>
              </a:endParaRPr>
            </a:p>
            <a:p>
              <a:pPr marL="1657350" lvl="2" indent="-742950">
                <a:buFontTx/>
                <a:buAutoNum type="arabicPeriod"/>
                <a:defRPr/>
              </a:pPr>
              <a:r>
                <a:rPr lang="zh-TW" altLang="en-US" sz="2800" b="1" dirty="0">
                  <a:solidFill>
                    <a:srgbClr val="002060"/>
                  </a:solidFill>
                  <a:latin typeface="Adobe 繁黑體 Std B" pitchFamily="34" charset="-120"/>
                  <a:ea typeface="Adobe 繁黑體 Std B" pitchFamily="34" charset="-120"/>
                </a:rPr>
                <a:t>吃甚麼</a:t>
              </a:r>
              <a:endParaRPr lang="en-US" altLang="zh-TW" sz="2800" b="1" dirty="0">
                <a:solidFill>
                  <a:srgbClr val="002060"/>
                </a:solidFill>
                <a:latin typeface="Adobe 繁黑體 Std B" pitchFamily="34" charset="-120"/>
                <a:ea typeface="Adobe 繁黑體 Std B" pitchFamily="34" charset="-120"/>
              </a:endParaRPr>
            </a:p>
            <a:p>
              <a:pPr marL="1657350" lvl="2" indent="-742950">
                <a:buFontTx/>
                <a:buAutoNum type="arabicPeriod"/>
                <a:defRPr/>
              </a:pPr>
              <a:r>
                <a:rPr lang="zh-TW" altLang="en-US" sz="2800" b="1" dirty="0">
                  <a:solidFill>
                    <a:srgbClr val="002060"/>
                  </a:solidFill>
                  <a:latin typeface="Adobe 繁黑體 Std B" pitchFamily="34" charset="-120"/>
                  <a:ea typeface="Adobe 繁黑體 Std B" pitchFamily="34" charset="-120"/>
                </a:rPr>
                <a:t>喝甚麼</a:t>
              </a:r>
              <a:endParaRPr lang="en-US" altLang="zh-TW" sz="2800" b="1" dirty="0">
                <a:solidFill>
                  <a:srgbClr val="002060"/>
                </a:solidFill>
                <a:latin typeface="Adobe 繁黑體 Std B" pitchFamily="34" charset="-120"/>
                <a:ea typeface="Adobe 繁黑體 Std B" pitchFamily="34" charset="-120"/>
              </a:endParaRPr>
            </a:p>
            <a:p>
              <a:pPr marL="1657350" lvl="2" indent="-742950">
                <a:buFontTx/>
                <a:buAutoNum type="arabicPeriod"/>
                <a:defRPr/>
              </a:pPr>
              <a:r>
                <a:rPr lang="zh-TW" altLang="en-US" sz="2800" b="1" dirty="0">
                  <a:solidFill>
                    <a:srgbClr val="002060"/>
                  </a:solidFill>
                  <a:latin typeface="Adobe 繁黑體 Std B" pitchFamily="34" charset="-120"/>
                  <a:ea typeface="Adobe 繁黑體 Std B" pitchFamily="34" charset="-120"/>
                </a:rPr>
                <a:t>穿甚麼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504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/>
          <p:cNvSpPr/>
          <p:nvPr/>
        </p:nvSpPr>
        <p:spPr>
          <a:xfrm>
            <a:off x="400051" y="0"/>
            <a:ext cx="8315325" cy="1350169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3200" b="1" dirty="0">
                <a:solidFill>
                  <a:srgbClr val="002060"/>
                </a:solidFill>
                <a:latin typeface="Adobe 繁黑體 Std B" pitchFamily="34" charset="-120"/>
                <a:ea typeface="Adobe 繁黑體 Std B" pitchFamily="34" charset="-120"/>
              </a:rPr>
              <a:t>你們要先求他的國和他的義，</a:t>
            </a:r>
            <a:endParaRPr lang="en-US" altLang="zh-TW" sz="3200" b="1" dirty="0">
              <a:solidFill>
                <a:srgbClr val="002060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pPr algn="ctr">
              <a:defRPr/>
            </a:pPr>
            <a:r>
              <a:rPr lang="zh-TW" altLang="en-US" sz="3200" b="1" dirty="0">
                <a:solidFill>
                  <a:srgbClr val="002060"/>
                </a:solidFill>
                <a:latin typeface="Adobe 繁黑體 Std B" pitchFamily="34" charset="-120"/>
                <a:ea typeface="Adobe 繁黑體 Std B" pitchFamily="34" charset="-120"/>
              </a:rPr>
              <a:t>這些東西都要加給你們了。</a:t>
            </a:r>
          </a:p>
        </p:txBody>
      </p:sp>
      <p:pic>
        <p:nvPicPr>
          <p:cNvPr id="15363" name="Picture 2" descr="http://2.bp.blogspot.com/_fqkie9HFgRg/SZ7UAXEERmI/AAAAAAAAAFQ/JPUJ6JrNhB4/S1600-R/Living4GodsGlo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1" y="1421606"/>
            <a:ext cx="6645275" cy="3721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8" t="22962" r="10201" b="31488"/>
          <a:stretch/>
        </p:blipFill>
        <p:spPr bwMode="auto">
          <a:xfrm>
            <a:off x="0" y="0"/>
            <a:ext cx="9144000" cy="509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775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矩形 1"/>
          <p:cNvSpPr>
            <a:spLocks noChangeArrowheads="1"/>
          </p:cNvSpPr>
          <p:nvPr/>
        </p:nvSpPr>
        <p:spPr bwMode="auto">
          <a:xfrm>
            <a:off x="1331640" y="411510"/>
            <a:ext cx="77152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3200" b="1" u="sng" dirty="0">
                <a:latin typeface="Adobe 繁黑體 Std B" pitchFamily="34" charset="-120"/>
                <a:ea typeface="Adobe 繁黑體 Std B" pitchFamily="34" charset="-120"/>
              </a:rPr>
              <a:t>申</a:t>
            </a:r>
            <a:r>
              <a:rPr lang="en-US" altLang="zh-TW" sz="3200" b="1" u="sng" dirty="0">
                <a:latin typeface="Adobe 繁黑體 Std B" pitchFamily="34" charset="-120"/>
                <a:ea typeface="Adobe 繁黑體 Std B" pitchFamily="34" charset="-120"/>
              </a:rPr>
              <a:t>8:4-5</a:t>
            </a:r>
            <a:r>
              <a:rPr lang="zh-TW" altLang="en-US" sz="3200" b="1" u="sng" dirty="0">
                <a:latin typeface="Adobe 繁黑體 Std B" pitchFamily="34" charset="-120"/>
                <a:ea typeface="Adobe 繁黑體 Std B" pitchFamily="34" charset="-120"/>
              </a:rPr>
              <a:t>  </a:t>
            </a:r>
            <a:r>
              <a:rPr lang="zh-TW" altLang="zh-TW" sz="3200" dirty="0">
                <a:latin typeface="Adobe 繁黑體 Std B" pitchFamily="34" charset="-120"/>
                <a:ea typeface="Adobe 繁黑體 Std B" pitchFamily="34" charset="-120"/>
              </a:rPr>
              <a:t>這四十年，你的衣服沒有穿破，你的腳也沒有腫。你當心裡</a:t>
            </a:r>
            <a:r>
              <a:rPr lang="zh-TW" altLang="zh-TW" sz="3200" b="1" dirty="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</a:rPr>
              <a:t>思想</a:t>
            </a:r>
            <a:r>
              <a:rPr lang="zh-TW" altLang="zh-TW" sz="3200" dirty="0">
                <a:latin typeface="Adobe 繁黑體 Std B" pitchFamily="34" charset="-120"/>
                <a:ea typeface="Adobe 繁黑體 Std B" pitchFamily="34" charset="-120"/>
              </a:rPr>
              <a:t>，耶和華你神</a:t>
            </a:r>
            <a:r>
              <a:rPr lang="zh-TW" altLang="zh-TW" sz="3200" b="1" dirty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rPr>
              <a:t>管教</a:t>
            </a:r>
            <a:r>
              <a:rPr lang="zh-TW" altLang="zh-TW" sz="3200" dirty="0">
                <a:latin typeface="Adobe 繁黑體 Std B" pitchFamily="34" charset="-120"/>
                <a:ea typeface="Adobe 繁黑體 Std B" pitchFamily="34" charset="-120"/>
              </a:rPr>
              <a:t>你，好像人</a:t>
            </a:r>
            <a:r>
              <a:rPr lang="zh-TW" altLang="zh-TW" sz="3200" b="1" dirty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rPr>
              <a:t>管教</a:t>
            </a:r>
            <a:r>
              <a:rPr lang="zh-TW" altLang="zh-TW" sz="3200" dirty="0">
                <a:latin typeface="Adobe 繁黑體 Std B" pitchFamily="34" charset="-120"/>
                <a:ea typeface="Adobe 繁黑體 Std B" pitchFamily="34" charset="-120"/>
              </a:rPr>
              <a:t>兒子一樣。</a:t>
            </a:r>
          </a:p>
        </p:txBody>
      </p:sp>
      <p:sp>
        <p:nvSpPr>
          <p:cNvPr id="3" name="圓角矩形 2"/>
          <p:cNvSpPr/>
          <p:nvPr/>
        </p:nvSpPr>
        <p:spPr>
          <a:xfrm>
            <a:off x="142876" y="1050131"/>
            <a:ext cx="942975" cy="2828925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32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第三個知道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8630014"/>
              </p:ext>
            </p:extLst>
          </p:nvPr>
        </p:nvGraphicFramePr>
        <p:xfrm>
          <a:off x="1331640" y="2139702"/>
          <a:ext cx="7162800" cy="2628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1400"/>
                <a:gridCol w="3581400"/>
              </a:tblGrid>
              <a:tr h="52578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solidFill>
                            <a:srgbClr val="002060"/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懲罰</a:t>
                      </a:r>
                      <a:endParaRPr lang="zh-TW" altLang="en-US" sz="2800" b="1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solidFill>
                            <a:srgbClr val="002060"/>
                          </a:solidFill>
                          <a:latin typeface="Adobe 繁黑體 Std B" pitchFamily="34" charset="-120"/>
                          <a:ea typeface="Adobe 繁黑體 Std B" pitchFamily="34" charset="-120"/>
                        </a:rPr>
                        <a:t>管教</a:t>
                      </a:r>
                      <a:endParaRPr lang="zh-TW" altLang="en-US" sz="2800" b="1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 marT="34290" marB="34290"/>
                </a:tc>
              </a:tr>
              <a:tr h="52578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出發點：自己</a:t>
                      </a:r>
                      <a:endParaRPr lang="zh-TW" altLang="en-US" sz="2800" b="1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出發點：別人</a:t>
                      </a:r>
                      <a:endParaRPr lang="zh-TW" altLang="en-US" sz="2800" b="1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 marT="34290" marB="34290"/>
                </a:tc>
              </a:tr>
              <a:tr h="52578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為↓別人好處</a:t>
                      </a:r>
                      <a:endParaRPr lang="zh-TW" altLang="en-US" sz="2800" b="1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zh-TW" sz="2800" b="1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為</a:t>
                      </a:r>
                      <a:r>
                        <a:rPr lang="zh-TW" altLang="en-US" sz="2800" b="1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↑別人</a:t>
                      </a:r>
                      <a:r>
                        <a:rPr lang="zh-TW" altLang="zh-TW" sz="2800" b="1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好處</a:t>
                      </a:r>
                      <a:endParaRPr lang="zh-TW" altLang="en-US" sz="2800" b="1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 marT="34290" marB="34290"/>
                </a:tc>
              </a:tr>
              <a:tr h="52578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破壞、拆毀</a:t>
                      </a:r>
                      <a:endParaRPr lang="zh-TW" altLang="en-US" sz="2800" b="1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建立、回轉</a:t>
                      </a:r>
                      <a:endParaRPr lang="zh-TW" altLang="en-US" sz="2800" b="1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 marT="34290" marB="34290"/>
                </a:tc>
              </a:tr>
              <a:tr h="52578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怒</a:t>
                      </a:r>
                      <a:endParaRPr lang="zh-TW" altLang="en-US" sz="2800" b="1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latin typeface="Adobe 繁黑體 Std B" pitchFamily="34" charset="-120"/>
                          <a:ea typeface="Adobe 繁黑體 Std B" pitchFamily="34" charset="-120"/>
                        </a:rPr>
                        <a:t>愛</a:t>
                      </a:r>
                      <a:endParaRPr lang="zh-TW" altLang="en-US" sz="2800" b="1" dirty="0">
                        <a:latin typeface="Adobe 繁黑體 Std B" pitchFamily="34" charset="-120"/>
                        <a:ea typeface="Adobe 繁黑體 Std B" pitchFamily="34" charset="-120"/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  <p:pic>
        <p:nvPicPr>
          <p:cNvPr id="47105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3" t="22765" r="9628" b="31315"/>
          <a:stretch/>
        </p:blipFill>
        <p:spPr bwMode="auto">
          <a:xfrm>
            <a:off x="27918" y="-47150"/>
            <a:ext cx="9116082" cy="5190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720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5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矩形 1"/>
          <p:cNvSpPr>
            <a:spLocks noChangeArrowheads="1"/>
          </p:cNvSpPr>
          <p:nvPr/>
        </p:nvSpPr>
        <p:spPr bwMode="auto">
          <a:xfrm>
            <a:off x="1331640" y="428599"/>
            <a:ext cx="7715250" cy="181588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2800" b="1" u="sng" dirty="0">
                <a:latin typeface="Adobe 繁黑體 Std B" pitchFamily="34" charset="-120"/>
                <a:ea typeface="Adobe 繁黑體 Std B" pitchFamily="34" charset="-120"/>
              </a:rPr>
              <a:t>申</a:t>
            </a:r>
            <a:r>
              <a:rPr lang="en-US" altLang="zh-TW" sz="2800" b="1" u="sng" dirty="0">
                <a:latin typeface="Adobe 繁黑體 Std B" pitchFamily="34" charset="-120"/>
                <a:ea typeface="Adobe 繁黑體 Std B" pitchFamily="34" charset="-120"/>
              </a:rPr>
              <a:t>8:3</a:t>
            </a:r>
            <a:r>
              <a:rPr lang="en-US" altLang="zh-HK" sz="2800" b="1" u="sng" dirty="0">
                <a:latin typeface="Adobe 繁黑體 Std B" pitchFamily="34" charset="-120"/>
                <a:ea typeface="Adobe 繁黑體 Std B" pitchFamily="34" charset="-120"/>
              </a:rPr>
              <a:t>-5</a:t>
            </a:r>
            <a:endParaRPr lang="en-US" altLang="zh-TW" sz="2800" b="1" u="sng" dirty="0">
              <a:latin typeface="Adobe 繁黑體 Std B" pitchFamily="34" charset="-120"/>
              <a:ea typeface="Adobe 繁黑體 Std B" pitchFamily="34" charset="-120"/>
            </a:endParaRPr>
          </a:p>
          <a:p>
            <a:pPr eaLnBrk="1" hangingPunct="1"/>
            <a:r>
              <a:rPr lang="zh-TW" altLang="en-US" sz="2800" dirty="0">
                <a:latin typeface="Adobe 繁黑體 Std B" pitchFamily="34" charset="-120"/>
                <a:ea typeface="Adobe 繁黑體 Std B" pitchFamily="34" charset="-120"/>
              </a:rPr>
              <a:t>他苦煉你，</a:t>
            </a:r>
            <a:r>
              <a:rPr lang="zh-TW" altLang="en-US" sz="2800" b="1" dirty="0">
                <a:solidFill>
                  <a:srgbClr val="002060"/>
                </a:solidFill>
                <a:latin typeface="Adobe 繁黑體 Std B" pitchFamily="34" charset="-120"/>
                <a:ea typeface="Adobe 繁黑體 Std B" pitchFamily="34" charset="-120"/>
              </a:rPr>
              <a:t>任你飢餓</a:t>
            </a:r>
            <a:r>
              <a:rPr lang="zh-TW" altLang="en-US" sz="2800" dirty="0">
                <a:latin typeface="Adobe 繁黑體 Std B" pitchFamily="34" charset="-120"/>
                <a:ea typeface="Adobe 繁黑體 Std B" pitchFamily="34" charset="-120"/>
              </a:rPr>
              <a:t>，</a:t>
            </a:r>
            <a:r>
              <a:rPr lang="en-US" altLang="zh-HK" sz="2800" dirty="0">
                <a:latin typeface="Adobe 繁黑體 Std B" pitchFamily="34" charset="-120"/>
                <a:ea typeface="Adobe 繁黑體 Std B" pitchFamily="34" charset="-120"/>
              </a:rPr>
              <a:t>… … </a:t>
            </a:r>
            <a:r>
              <a:rPr lang="zh-TW" altLang="zh-TW" sz="2800" dirty="0">
                <a:latin typeface="Adobe 繁黑體 Std B" pitchFamily="34" charset="-120"/>
                <a:ea typeface="Adobe 繁黑體 Std B" pitchFamily="34" charset="-120"/>
              </a:rPr>
              <a:t>這四十年，你的衣服沒有穿破，你的腳也沒有腫。你當心裡</a:t>
            </a:r>
            <a:r>
              <a:rPr lang="zh-TW" altLang="zh-TW" sz="2800" b="1" dirty="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</a:rPr>
              <a:t>思想</a:t>
            </a:r>
            <a:r>
              <a:rPr lang="zh-TW" altLang="zh-TW" sz="2800" dirty="0">
                <a:latin typeface="Adobe 繁黑體 Std B" pitchFamily="34" charset="-120"/>
                <a:ea typeface="Adobe 繁黑體 Std B" pitchFamily="34" charset="-120"/>
              </a:rPr>
              <a:t>，耶和華你神</a:t>
            </a:r>
            <a:r>
              <a:rPr lang="zh-TW" altLang="zh-TW" sz="2800" b="1" dirty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rPr>
              <a:t>管教</a:t>
            </a:r>
            <a:r>
              <a:rPr lang="zh-TW" altLang="zh-TW" sz="2800" dirty="0">
                <a:latin typeface="Adobe 繁黑體 Std B" pitchFamily="34" charset="-120"/>
                <a:ea typeface="Adobe 繁黑體 Std B" pitchFamily="34" charset="-120"/>
              </a:rPr>
              <a:t>你，好像人</a:t>
            </a:r>
            <a:r>
              <a:rPr lang="zh-TW" altLang="zh-TW" sz="2800" b="1" dirty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</a:rPr>
              <a:t>管教</a:t>
            </a:r>
            <a:r>
              <a:rPr lang="zh-TW" altLang="zh-TW" sz="2800" dirty="0">
                <a:latin typeface="Adobe 繁黑體 Std B" pitchFamily="34" charset="-120"/>
                <a:ea typeface="Adobe 繁黑體 Std B" pitchFamily="34" charset="-120"/>
              </a:rPr>
              <a:t>兒子一樣。</a:t>
            </a:r>
          </a:p>
        </p:txBody>
      </p:sp>
      <p:sp>
        <p:nvSpPr>
          <p:cNvPr id="3" name="圓角矩形 2"/>
          <p:cNvSpPr/>
          <p:nvPr/>
        </p:nvSpPr>
        <p:spPr>
          <a:xfrm>
            <a:off x="142876" y="410767"/>
            <a:ext cx="942975" cy="3468290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4000" b="1" dirty="0">
                <a:solidFill>
                  <a:srgbClr val="002060"/>
                </a:solidFill>
                <a:latin typeface="Adobe 繁黑體 Std B" pitchFamily="34" charset="-120"/>
                <a:ea typeface="Adobe 繁黑體 Std B" pitchFamily="34" charset="-120"/>
              </a:rPr>
              <a:t>第三個知道</a:t>
            </a:r>
          </a:p>
        </p:txBody>
      </p:sp>
      <p:sp>
        <p:nvSpPr>
          <p:cNvPr id="17412" name="矩形 3"/>
          <p:cNvSpPr>
            <a:spLocks noChangeArrowheads="1"/>
          </p:cNvSpPr>
          <p:nvPr/>
        </p:nvSpPr>
        <p:spPr bwMode="auto">
          <a:xfrm>
            <a:off x="1331640" y="2427733"/>
            <a:ext cx="77152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zh-TW" altLang="en-US" sz="3200" b="1" dirty="0">
                <a:solidFill>
                  <a:srgbClr val="002060"/>
                </a:solidFill>
                <a:latin typeface="Adobe 繁黑體 Std B" pitchFamily="34" charset="-120"/>
                <a:ea typeface="Adobe 繁黑體 Std B" pitchFamily="34" charset="-120"/>
              </a:rPr>
              <a:t>任人飢餓，賜下瑪哪</a:t>
            </a:r>
            <a:r>
              <a:rPr lang="en-US" altLang="zh-TW" sz="3200" b="1" dirty="0">
                <a:solidFill>
                  <a:srgbClr val="002060"/>
                </a:solidFill>
                <a:latin typeface="Adobe 繁黑體 Std B" pitchFamily="34" charset="-120"/>
                <a:ea typeface="Adobe 繁黑體 Std B" pitchFamily="34" charset="-120"/>
              </a:rPr>
              <a:t>(What?)</a:t>
            </a:r>
          </a:p>
          <a:p>
            <a:pPr eaLnBrk="1" hangingPunct="1"/>
            <a:r>
              <a:rPr lang="zh-TW" altLang="en-US" sz="3200" b="1" dirty="0">
                <a:solidFill>
                  <a:srgbClr val="002060"/>
                </a:solidFill>
                <a:latin typeface="Adobe 繁黑體 Std B" pitchFamily="34" charset="-120"/>
                <a:ea typeface="Adobe 繁黑體 Std B" pitchFamily="34" charset="-120"/>
              </a:rPr>
              <a:t>  </a:t>
            </a:r>
            <a:r>
              <a:rPr lang="en-US" altLang="zh-TW" sz="3200" b="1" dirty="0">
                <a:solidFill>
                  <a:srgbClr val="002060"/>
                </a:solidFill>
                <a:latin typeface="Adobe 繁黑體 Std B" pitchFamily="34" charset="-120"/>
                <a:ea typeface="Adobe 繁黑體 Std B" pitchFamily="34" charset="-120"/>
              </a:rPr>
              <a:t>(</a:t>
            </a:r>
            <a:r>
              <a:rPr lang="zh-TW" altLang="en-US" sz="3200" b="1" dirty="0">
                <a:solidFill>
                  <a:srgbClr val="002060"/>
                </a:solidFill>
                <a:latin typeface="Adobe 繁黑體 Std B" pitchFamily="34" charset="-120"/>
                <a:ea typeface="Adobe 繁黑體 Std B" pitchFamily="34" charset="-120"/>
              </a:rPr>
              <a:t>列祖所不認識的</a:t>
            </a:r>
            <a:r>
              <a:rPr lang="en-US" altLang="zh-TW" sz="3200" b="1" dirty="0">
                <a:solidFill>
                  <a:srgbClr val="002060"/>
                </a:solidFill>
                <a:latin typeface="Adobe 繁黑體 Std B" pitchFamily="34" charset="-120"/>
                <a:ea typeface="Adobe 繁黑體 Std B" pitchFamily="34" charset="-120"/>
              </a:rPr>
              <a:t>)</a:t>
            </a:r>
          </a:p>
          <a:p>
            <a:pPr eaLnBrk="1" hangingPunct="1">
              <a:buFontTx/>
              <a:buChar char="•"/>
            </a:pPr>
            <a:r>
              <a:rPr lang="zh-TW" altLang="en-US" sz="3200" b="1" dirty="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</a:rPr>
              <a:t>衣服沒有穿破，腳沒有</a:t>
            </a:r>
            <a:r>
              <a:rPr lang="zh-TW" altLang="en-US" sz="3200" b="1" dirty="0" smtClean="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</a:rPr>
              <a:t>腫</a:t>
            </a:r>
            <a:endParaRPr lang="en-US" altLang="zh-TW" sz="3200" b="1" dirty="0">
              <a:solidFill>
                <a:srgbClr val="7030A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6" t="20866" r="7910" b="29429"/>
          <a:stretch/>
        </p:blipFill>
        <p:spPr bwMode="auto">
          <a:xfrm>
            <a:off x="18520" y="-2298"/>
            <a:ext cx="9125480" cy="514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33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ChangeArrowheads="1"/>
          </p:cNvSpPr>
          <p:nvPr/>
        </p:nvSpPr>
        <p:spPr bwMode="auto">
          <a:xfrm>
            <a:off x="228600" y="492919"/>
            <a:ext cx="3124200" cy="874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20000"/>
              </a:lnSpc>
              <a:spcAft>
                <a:spcPct val="30000"/>
              </a:spcAft>
              <a:buFontTx/>
              <a:buBlip>
                <a:blip r:embed="rId3"/>
              </a:buBlip>
            </a:pP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這嗎哪</a:t>
            </a:r>
            <a:r>
              <a:rPr lang="zh-TW" altLang="en-US" sz="20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彷彿</a:t>
            </a: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芫荽子，</a:t>
            </a:r>
          </a:p>
          <a:p>
            <a:pPr>
              <a:lnSpc>
                <a:spcPct val="120000"/>
              </a:lnSpc>
              <a:spcAft>
                <a:spcPct val="30000"/>
              </a:spcAft>
              <a:buFontTx/>
              <a:buBlip>
                <a:blip r:embed="rId3"/>
              </a:buBlip>
            </a:pPr>
            <a:endParaRPr lang="zh-TW" altLang="en-US" sz="2000" dirty="0">
              <a:latin typeface="SimHei" pitchFamily="49" charset="-122"/>
              <a:ea typeface="SimHei" pitchFamily="49" charset="-122"/>
            </a:endParaRPr>
          </a:p>
        </p:txBody>
      </p:sp>
      <p:pic>
        <p:nvPicPr>
          <p:cNvPr id="3768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3" r="3271"/>
          <a:stretch>
            <a:fillRect/>
          </a:stretch>
        </p:blipFill>
        <p:spPr bwMode="auto">
          <a:xfrm>
            <a:off x="3429000" y="0"/>
            <a:ext cx="5715000" cy="46599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6837" name="Rectangle 5"/>
          <p:cNvSpPr>
            <a:spLocks noChangeArrowheads="1"/>
          </p:cNvSpPr>
          <p:nvPr/>
        </p:nvSpPr>
        <p:spPr bwMode="auto">
          <a:xfrm>
            <a:off x="7513552" y="3470673"/>
            <a:ext cx="1462260" cy="867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Aft>
                <a:spcPct val="10000"/>
              </a:spcAft>
            </a:pPr>
            <a:r>
              <a:rPr lang="zh-TW" altLang="en-US" sz="2400" dirty="0">
                <a:ea typeface="SimHei" pitchFamily="49" charset="-122"/>
              </a:rPr>
              <a:t>芫荽</a:t>
            </a:r>
          </a:p>
          <a:p>
            <a:pPr algn="ctr">
              <a:spcAft>
                <a:spcPct val="10000"/>
              </a:spcAft>
            </a:pPr>
            <a:r>
              <a:rPr lang="en-US" altLang="zh-TW" sz="2400" dirty="0">
                <a:solidFill>
                  <a:srgbClr val="002060"/>
                </a:solidFill>
                <a:ea typeface="新細明體" charset="-120"/>
              </a:rPr>
              <a:t>(Coriander)</a:t>
            </a:r>
          </a:p>
        </p:txBody>
      </p:sp>
      <p:sp>
        <p:nvSpPr>
          <p:cNvPr id="376838" name="Line 6"/>
          <p:cNvSpPr>
            <a:spLocks noChangeShapeType="1"/>
          </p:cNvSpPr>
          <p:nvPr/>
        </p:nvSpPr>
        <p:spPr bwMode="auto">
          <a:xfrm>
            <a:off x="2819400" y="742950"/>
            <a:ext cx="1143000" cy="400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7376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837" grpId="0"/>
      <p:bldP spid="3768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981" name="Picture 5" descr="Coriander-seeds-in-h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088" y="0"/>
            <a:ext cx="5141912" cy="51423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2982" name="Rectangle 6"/>
          <p:cNvSpPr>
            <a:spLocks noChangeArrowheads="1"/>
          </p:cNvSpPr>
          <p:nvPr/>
        </p:nvSpPr>
        <p:spPr bwMode="auto">
          <a:xfrm>
            <a:off x="7691477" y="4629150"/>
            <a:ext cx="11079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Aft>
                <a:spcPct val="10000"/>
              </a:spcAft>
            </a:pPr>
            <a:r>
              <a:rPr lang="zh-TW" altLang="en-US" sz="2400">
                <a:ea typeface="SimHei" pitchFamily="49" charset="-122"/>
              </a:rPr>
              <a:t>芫荽子</a:t>
            </a:r>
          </a:p>
        </p:txBody>
      </p:sp>
      <p:sp>
        <p:nvSpPr>
          <p:cNvPr id="382983" name="Rectangle 7"/>
          <p:cNvSpPr>
            <a:spLocks noChangeArrowheads="1"/>
          </p:cNvSpPr>
          <p:nvPr/>
        </p:nvSpPr>
        <p:spPr bwMode="auto">
          <a:xfrm>
            <a:off x="228600" y="492919"/>
            <a:ext cx="31242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20000"/>
              </a:lnSpc>
              <a:spcAft>
                <a:spcPct val="30000"/>
              </a:spcAft>
              <a:buFontTx/>
              <a:buBlip>
                <a:blip r:embed="rId4"/>
              </a:buBlip>
            </a:pP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這嗎哪</a:t>
            </a:r>
            <a:r>
              <a:rPr lang="zh-TW" altLang="en-US" sz="20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彷彿</a:t>
            </a: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芫荽子，</a:t>
            </a:r>
          </a:p>
          <a:p>
            <a:pPr>
              <a:lnSpc>
                <a:spcPct val="120000"/>
              </a:lnSpc>
              <a:spcAft>
                <a:spcPct val="30000"/>
              </a:spcAft>
              <a:buFontTx/>
              <a:buBlip>
                <a:blip r:embed="rId4"/>
              </a:buBlip>
            </a:pP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又好像珍珠。</a:t>
            </a:r>
          </a:p>
          <a:p>
            <a:pPr>
              <a:lnSpc>
                <a:spcPct val="120000"/>
              </a:lnSpc>
              <a:spcAft>
                <a:spcPct val="30000"/>
              </a:spcAft>
              <a:buFontTx/>
              <a:buBlip>
                <a:blip r:embed="rId4"/>
              </a:buBlip>
            </a:pPr>
            <a:endParaRPr lang="zh-TW" altLang="en-US" sz="2000" dirty="0">
              <a:latin typeface="SimHei" pitchFamily="49" charset="-122"/>
              <a:ea typeface="SimHei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6450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ChangeArrowheads="1"/>
          </p:cNvSpPr>
          <p:nvPr/>
        </p:nvSpPr>
        <p:spPr bwMode="auto">
          <a:xfrm>
            <a:off x="228600" y="492919"/>
            <a:ext cx="31242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20000"/>
              </a:lnSpc>
              <a:spcAft>
                <a:spcPct val="30000"/>
              </a:spcAft>
              <a:buFontTx/>
              <a:buBlip>
                <a:blip r:embed="rId3"/>
              </a:buBlip>
            </a:pPr>
            <a:r>
              <a:rPr lang="zh-TW" altLang="en-US" sz="2000">
                <a:latin typeface="SimHei" pitchFamily="49" charset="-122"/>
                <a:ea typeface="SimHei" pitchFamily="49" charset="-122"/>
              </a:rPr>
              <a:t>這嗎哪彷彿芫荽子，</a:t>
            </a:r>
          </a:p>
          <a:p>
            <a:pPr>
              <a:lnSpc>
                <a:spcPct val="120000"/>
              </a:lnSpc>
              <a:spcAft>
                <a:spcPct val="30000"/>
              </a:spcAft>
              <a:buFontTx/>
              <a:buBlip>
                <a:blip r:embed="rId3"/>
              </a:buBlip>
            </a:pPr>
            <a:r>
              <a:rPr lang="zh-TW" altLang="en-US" sz="2000">
                <a:latin typeface="SimHei" pitchFamily="49" charset="-122"/>
                <a:ea typeface="SimHei" pitchFamily="49" charset="-122"/>
              </a:rPr>
              <a:t>又好像珍珠。</a:t>
            </a:r>
          </a:p>
          <a:p>
            <a:pPr>
              <a:lnSpc>
                <a:spcPct val="120000"/>
              </a:lnSpc>
              <a:spcAft>
                <a:spcPct val="30000"/>
              </a:spcAft>
              <a:buFontTx/>
              <a:buBlip>
                <a:blip r:embed="rId3"/>
              </a:buBlip>
            </a:pPr>
            <a:r>
              <a:rPr lang="zh-TW" altLang="en-US" sz="2000">
                <a:latin typeface="SimHei" pitchFamily="49" charset="-122"/>
                <a:ea typeface="SimHei" pitchFamily="49" charset="-122"/>
              </a:rPr>
              <a:t>百姓周圍行走，把嗎哪收起來，</a:t>
            </a:r>
          </a:p>
          <a:p>
            <a:pPr>
              <a:lnSpc>
                <a:spcPct val="120000"/>
              </a:lnSpc>
              <a:spcAft>
                <a:spcPct val="30000"/>
              </a:spcAft>
              <a:buFontTx/>
              <a:buBlip>
                <a:blip r:embed="rId3"/>
              </a:buBlip>
            </a:pPr>
            <a:endParaRPr lang="zh-TW" altLang="en-US" sz="2000">
              <a:latin typeface="SimHei" pitchFamily="49" charset="-122"/>
              <a:ea typeface="SimHei" pitchFamily="49" charset="-122"/>
            </a:endParaRPr>
          </a:p>
          <a:p>
            <a:pPr>
              <a:lnSpc>
                <a:spcPct val="120000"/>
              </a:lnSpc>
              <a:spcAft>
                <a:spcPct val="30000"/>
              </a:spcAft>
              <a:buFontTx/>
              <a:buBlip>
                <a:blip r:embed="rId3"/>
              </a:buBlip>
            </a:pPr>
            <a:endParaRPr lang="zh-TW" altLang="en-US" sz="2000">
              <a:latin typeface="SimHei" pitchFamily="49" charset="-122"/>
              <a:ea typeface="SimHei" pitchFamily="49" charset="-122"/>
            </a:endParaRPr>
          </a:p>
        </p:txBody>
      </p:sp>
      <p:grpSp>
        <p:nvGrpSpPr>
          <p:cNvPr id="384091" name="Group 91"/>
          <p:cNvGrpSpPr>
            <a:grpSpLocks noChangeAspect="1"/>
          </p:cNvGrpSpPr>
          <p:nvPr/>
        </p:nvGrpSpPr>
        <p:grpSpPr bwMode="auto">
          <a:xfrm>
            <a:off x="4000500" y="0"/>
            <a:ext cx="5143500" cy="5142310"/>
            <a:chOff x="3323" y="0"/>
            <a:chExt cx="2437" cy="3249"/>
          </a:xfrm>
        </p:grpSpPr>
        <p:pic>
          <p:nvPicPr>
            <p:cNvPr id="384005" name="Picture 5" descr="Coriander-seeds-in-han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3" y="0"/>
              <a:ext cx="2437" cy="324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84007" name="Group 7"/>
            <p:cNvGrpSpPr>
              <a:grpSpLocks noChangeAspect="1"/>
            </p:cNvGrpSpPr>
            <p:nvPr/>
          </p:nvGrpSpPr>
          <p:grpSpPr bwMode="auto">
            <a:xfrm>
              <a:off x="4056" y="929"/>
              <a:ext cx="1387" cy="1951"/>
              <a:chOff x="4056" y="929"/>
              <a:chExt cx="1387" cy="1951"/>
            </a:xfrm>
          </p:grpSpPr>
          <p:sp>
            <p:nvSpPr>
              <p:cNvPr id="384008" name="Oval 8"/>
              <p:cNvSpPr>
                <a:spLocks noChangeAspect="1" noChangeArrowheads="1"/>
              </p:cNvSpPr>
              <p:nvPr/>
            </p:nvSpPr>
            <p:spPr bwMode="auto">
              <a:xfrm>
                <a:off x="4573" y="2084"/>
                <a:ext cx="112" cy="13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09" name="Oval 9"/>
              <p:cNvSpPr>
                <a:spLocks noChangeAspect="1" noChangeArrowheads="1"/>
              </p:cNvSpPr>
              <p:nvPr/>
            </p:nvSpPr>
            <p:spPr bwMode="auto">
              <a:xfrm>
                <a:off x="4495" y="2003"/>
                <a:ext cx="107" cy="11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10" name="Oval 10"/>
              <p:cNvSpPr>
                <a:spLocks noChangeAspect="1" noChangeArrowheads="1"/>
              </p:cNvSpPr>
              <p:nvPr/>
            </p:nvSpPr>
            <p:spPr bwMode="auto">
              <a:xfrm>
                <a:off x="4580" y="1866"/>
                <a:ext cx="96" cy="10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11" name="Oval 11"/>
              <p:cNvSpPr>
                <a:spLocks noChangeAspect="1" noChangeArrowheads="1"/>
              </p:cNvSpPr>
              <p:nvPr/>
            </p:nvSpPr>
            <p:spPr bwMode="auto">
              <a:xfrm>
                <a:off x="4517" y="1727"/>
                <a:ext cx="114" cy="9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12" name="Oval 12"/>
              <p:cNvSpPr>
                <a:spLocks noChangeAspect="1" noChangeArrowheads="1"/>
              </p:cNvSpPr>
              <p:nvPr/>
            </p:nvSpPr>
            <p:spPr bwMode="auto">
              <a:xfrm>
                <a:off x="4488" y="1802"/>
                <a:ext cx="108" cy="10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13" name="Oval 13"/>
              <p:cNvSpPr>
                <a:spLocks noChangeAspect="1" noChangeArrowheads="1"/>
              </p:cNvSpPr>
              <p:nvPr/>
            </p:nvSpPr>
            <p:spPr bwMode="auto">
              <a:xfrm>
                <a:off x="4606" y="1756"/>
                <a:ext cx="120" cy="11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14" name="Oval 14"/>
              <p:cNvSpPr>
                <a:spLocks noChangeAspect="1" noChangeArrowheads="1"/>
              </p:cNvSpPr>
              <p:nvPr/>
            </p:nvSpPr>
            <p:spPr bwMode="auto">
              <a:xfrm>
                <a:off x="4547" y="1909"/>
                <a:ext cx="119" cy="116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15" name="Oval 15"/>
              <p:cNvSpPr>
                <a:spLocks noChangeAspect="1" noChangeArrowheads="1"/>
              </p:cNvSpPr>
              <p:nvPr/>
            </p:nvSpPr>
            <p:spPr bwMode="auto">
              <a:xfrm>
                <a:off x="4441" y="1894"/>
                <a:ext cx="113" cy="12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16" name="Oval 16"/>
              <p:cNvSpPr>
                <a:spLocks noChangeAspect="1" noChangeArrowheads="1"/>
              </p:cNvSpPr>
              <p:nvPr/>
            </p:nvSpPr>
            <p:spPr bwMode="auto">
              <a:xfrm>
                <a:off x="4570" y="2284"/>
                <a:ext cx="109" cy="10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17" name="Oval 17"/>
              <p:cNvSpPr>
                <a:spLocks noChangeAspect="1" noChangeArrowheads="1"/>
              </p:cNvSpPr>
              <p:nvPr/>
            </p:nvSpPr>
            <p:spPr bwMode="auto">
              <a:xfrm>
                <a:off x="4520" y="2188"/>
                <a:ext cx="113" cy="12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18" name="Oval 18"/>
              <p:cNvSpPr>
                <a:spLocks noChangeAspect="1" noChangeArrowheads="1"/>
              </p:cNvSpPr>
              <p:nvPr/>
            </p:nvSpPr>
            <p:spPr bwMode="auto">
              <a:xfrm>
                <a:off x="4400" y="2132"/>
                <a:ext cx="130" cy="134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19" name="Oval 19"/>
              <p:cNvSpPr>
                <a:spLocks noChangeAspect="1" noChangeArrowheads="1"/>
              </p:cNvSpPr>
              <p:nvPr/>
            </p:nvSpPr>
            <p:spPr bwMode="auto">
              <a:xfrm>
                <a:off x="4370" y="2008"/>
                <a:ext cx="135" cy="13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20" name="Oval 20"/>
              <p:cNvSpPr>
                <a:spLocks noChangeAspect="1" noChangeArrowheads="1"/>
              </p:cNvSpPr>
              <p:nvPr/>
            </p:nvSpPr>
            <p:spPr bwMode="auto">
              <a:xfrm>
                <a:off x="4300" y="2129"/>
                <a:ext cx="118" cy="11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21" name="Oval 21"/>
              <p:cNvSpPr>
                <a:spLocks noChangeAspect="1" noChangeArrowheads="1"/>
              </p:cNvSpPr>
              <p:nvPr/>
            </p:nvSpPr>
            <p:spPr bwMode="auto">
              <a:xfrm>
                <a:off x="4337" y="2245"/>
                <a:ext cx="121" cy="13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22" name="Oval 22"/>
              <p:cNvSpPr>
                <a:spLocks noChangeAspect="1" noChangeArrowheads="1"/>
              </p:cNvSpPr>
              <p:nvPr/>
            </p:nvSpPr>
            <p:spPr bwMode="auto">
              <a:xfrm>
                <a:off x="4358" y="1797"/>
                <a:ext cx="119" cy="131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23" name="Oval 23"/>
              <p:cNvSpPr>
                <a:spLocks noChangeAspect="1" noChangeArrowheads="1"/>
              </p:cNvSpPr>
              <p:nvPr/>
            </p:nvSpPr>
            <p:spPr bwMode="auto">
              <a:xfrm>
                <a:off x="4312" y="1908"/>
                <a:ext cx="126" cy="136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24" name="Oval 24"/>
              <p:cNvSpPr>
                <a:spLocks noChangeAspect="1" noChangeArrowheads="1"/>
              </p:cNvSpPr>
              <p:nvPr/>
            </p:nvSpPr>
            <p:spPr bwMode="auto">
              <a:xfrm>
                <a:off x="4254" y="2016"/>
                <a:ext cx="122" cy="12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25" name="Oval 25"/>
              <p:cNvSpPr>
                <a:spLocks noChangeAspect="1" noChangeArrowheads="1"/>
              </p:cNvSpPr>
              <p:nvPr/>
            </p:nvSpPr>
            <p:spPr bwMode="auto">
              <a:xfrm>
                <a:off x="4176" y="1909"/>
                <a:ext cx="120" cy="141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26" name="Oval 26"/>
              <p:cNvSpPr>
                <a:spLocks noChangeAspect="1" noChangeArrowheads="1"/>
              </p:cNvSpPr>
              <p:nvPr/>
            </p:nvSpPr>
            <p:spPr bwMode="auto">
              <a:xfrm>
                <a:off x="4056" y="1901"/>
                <a:ext cx="109" cy="10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27" name="Oval 27"/>
              <p:cNvSpPr>
                <a:spLocks noChangeAspect="1" noChangeArrowheads="1"/>
              </p:cNvSpPr>
              <p:nvPr/>
            </p:nvSpPr>
            <p:spPr bwMode="auto">
              <a:xfrm>
                <a:off x="4126" y="1798"/>
                <a:ext cx="106" cy="12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28" name="Oval 28"/>
              <p:cNvSpPr>
                <a:spLocks noChangeAspect="1" noChangeArrowheads="1"/>
              </p:cNvSpPr>
              <p:nvPr/>
            </p:nvSpPr>
            <p:spPr bwMode="auto">
              <a:xfrm>
                <a:off x="4248" y="1727"/>
                <a:ext cx="124" cy="15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29" name="Oval 29"/>
              <p:cNvSpPr>
                <a:spLocks noChangeAspect="1" noChangeArrowheads="1"/>
              </p:cNvSpPr>
              <p:nvPr/>
            </p:nvSpPr>
            <p:spPr bwMode="auto">
              <a:xfrm>
                <a:off x="4424" y="1109"/>
                <a:ext cx="98" cy="9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30" name="Oval 30"/>
              <p:cNvSpPr>
                <a:spLocks noChangeAspect="1" noChangeArrowheads="1"/>
              </p:cNvSpPr>
              <p:nvPr/>
            </p:nvSpPr>
            <p:spPr bwMode="auto">
              <a:xfrm>
                <a:off x="4425" y="996"/>
                <a:ext cx="111" cy="121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31" name="Oval 31"/>
              <p:cNvSpPr>
                <a:spLocks noChangeAspect="1" noChangeArrowheads="1"/>
              </p:cNvSpPr>
              <p:nvPr/>
            </p:nvSpPr>
            <p:spPr bwMode="auto">
              <a:xfrm>
                <a:off x="4290" y="1136"/>
                <a:ext cx="107" cy="10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32" name="Oval 32"/>
              <p:cNvSpPr>
                <a:spLocks noChangeAspect="1" noChangeArrowheads="1"/>
              </p:cNvSpPr>
              <p:nvPr/>
            </p:nvSpPr>
            <p:spPr bwMode="auto">
              <a:xfrm>
                <a:off x="4477" y="1147"/>
                <a:ext cx="108" cy="114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33" name="Oval 33"/>
              <p:cNvSpPr>
                <a:spLocks noChangeAspect="1" noChangeArrowheads="1"/>
              </p:cNvSpPr>
              <p:nvPr/>
            </p:nvSpPr>
            <p:spPr bwMode="auto">
              <a:xfrm>
                <a:off x="4475" y="1274"/>
                <a:ext cx="97" cy="9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34" name="Oval 34"/>
              <p:cNvSpPr>
                <a:spLocks noChangeAspect="1" noChangeArrowheads="1"/>
              </p:cNvSpPr>
              <p:nvPr/>
            </p:nvSpPr>
            <p:spPr bwMode="auto">
              <a:xfrm>
                <a:off x="4404" y="1225"/>
                <a:ext cx="106" cy="111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35" name="Oval 35"/>
              <p:cNvSpPr>
                <a:spLocks noChangeAspect="1" noChangeArrowheads="1"/>
              </p:cNvSpPr>
              <p:nvPr/>
            </p:nvSpPr>
            <p:spPr bwMode="auto">
              <a:xfrm>
                <a:off x="4572" y="1272"/>
                <a:ext cx="102" cy="9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36" name="Oval 36"/>
              <p:cNvSpPr>
                <a:spLocks noChangeAspect="1" noChangeArrowheads="1"/>
              </p:cNvSpPr>
              <p:nvPr/>
            </p:nvSpPr>
            <p:spPr bwMode="auto">
              <a:xfrm>
                <a:off x="4565" y="1177"/>
                <a:ext cx="114" cy="11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37" name="Oval 37"/>
              <p:cNvSpPr>
                <a:spLocks noChangeAspect="1" noChangeArrowheads="1"/>
              </p:cNvSpPr>
              <p:nvPr/>
            </p:nvSpPr>
            <p:spPr bwMode="auto">
              <a:xfrm>
                <a:off x="4523" y="1349"/>
                <a:ext cx="128" cy="114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38" name="Oval 38"/>
              <p:cNvSpPr>
                <a:spLocks noChangeAspect="1" noChangeArrowheads="1"/>
              </p:cNvSpPr>
              <p:nvPr/>
            </p:nvSpPr>
            <p:spPr bwMode="auto">
              <a:xfrm>
                <a:off x="4640" y="1321"/>
                <a:ext cx="111" cy="9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39" name="Oval 39"/>
              <p:cNvSpPr>
                <a:spLocks noChangeAspect="1" noChangeArrowheads="1"/>
              </p:cNvSpPr>
              <p:nvPr/>
            </p:nvSpPr>
            <p:spPr bwMode="auto">
              <a:xfrm>
                <a:off x="4524" y="1461"/>
                <a:ext cx="108" cy="89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40" name="Oval 40"/>
              <p:cNvSpPr>
                <a:spLocks noChangeAspect="1" noChangeArrowheads="1"/>
              </p:cNvSpPr>
              <p:nvPr/>
            </p:nvSpPr>
            <p:spPr bwMode="auto">
              <a:xfrm>
                <a:off x="4884" y="1150"/>
                <a:ext cx="88" cy="9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41" name="Oval 41"/>
              <p:cNvSpPr>
                <a:spLocks noChangeAspect="1" noChangeArrowheads="1"/>
              </p:cNvSpPr>
              <p:nvPr/>
            </p:nvSpPr>
            <p:spPr bwMode="auto">
              <a:xfrm>
                <a:off x="4789" y="1160"/>
                <a:ext cx="125" cy="12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42" name="Oval 42"/>
              <p:cNvSpPr>
                <a:spLocks noChangeAspect="1" noChangeArrowheads="1"/>
              </p:cNvSpPr>
              <p:nvPr/>
            </p:nvSpPr>
            <p:spPr bwMode="auto">
              <a:xfrm>
                <a:off x="4935" y="929"/>
                <a:ext cx="118" cy="119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43" name="Oval 43"/>
              <p:cNvSpPr>
                <a:spLocks noChangeAspect="1" noChangeArrowheads="1"/>
              </p:cNvSpPr>
              <p:nvPr/>
            </p:nvSpPr>
            <p:spPr bwMode="auto">
              <a:xfrm>
                <a:off x="4895" y="1042"/>
                <a:ext cx="127" cy="12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44" name="Oval 44"/>
              <p:cNvSpPr>
                <a:spLocks noChangeAspect="1" noChangeArrowheads="1"/>
              </p:cNvSpPr>
              <p:nvPr/>
            </p:nvSpPr>
            <p:spPr bwMode="auto">
              <a:xfrm>
                <a:off x="4806" y="1288"/>
                <a:ext cx="108" cy="12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45" name="Oval 45"/>
              <p:cNvSpPr>
                <a:spLocks noChangeAspect="1" noChangeArrowheads="1"/>
              </p:cNvSpPr>
              <p:nvPr/>
            </p:nvSpPr>
            <p:spPr bwMode="auto">
              <a:xfrm>
                <a:off x="4892" y="1382"/>
                <a:ext cx="105" cy="10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46" name="Oval 46"/>
              <p:cNvSpPr>
                <a:spLocks noChangeAspect="1" noChangeArrowheads="1"/>
              </p:cNvSpPr>
              <p:nvPr/>
            </p:nvSpPr>
            <p:spPr bwMode="auto">
              <a:xfrm>
                <a:off x="4717" y="1387"/>
                <a:ext cx="156" cy="124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47" name="Oval 47"/>
              <p:cNvSpPr>
                <a:spLocks noChangeAspect="1" noChangeArrowheads="1"/>
              </p:cNvSpPr>
              <p:nvPr/>
            </p:nvSpPr>
            <p:spPr bwMode="auto">
              <a:xfrm>
                <a:off x="4962" y="1448"/>
                <a:ext cx="102" cy="12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48" name="Oval 48"/>
              <p:cNvSpPr>
                <a:spLocks noChangeAspect="1" noChangeArrowheads="1"/>
              </p:cNvSpPr>
              <p:nvPr/>
            </p:nvSpPr>
            <p:spPr bwMode="auto">
              <a:xfrm>
                <a:off x="4878" y="1453"/>
                <a:ext cx="98" cy="96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49" name="Oval 49"/>
              <p:cNvSpPr>
                <a:spLocks noChangeAspect="1" noChangeArrowheads="1"/>
              </p:cNvSpPr>
              <p:nvPr/>
            </p:nvSpPr>
            <p:spPr bwMode="auto">
              <a:xfrm>
                <a:off x="4952" y="1541"/>
                <a:ext cx="112" cy="119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50" name="Oval 50"/>
              <p:cNvSpPr>
                <a:spLocks noChangeAspect="1" noChangeArrowheads="1"/>
              </p:cNvSpPr>
              <p:nvPr/>
            </p:nvSpPr>
            <p:spPr bwMode="auto">
              <a:xfrm>
                <a:off x="4528" y="1560"/>
                <a:ext cx="94" cy="9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51" name="Oval 51"/>
              <p:cNvSpPr>
                <a:spLocks noChangeAspect="1" noChangeArrowheads="1"/>
              </p:cNvSpPr>
              <p:nvPr/>
            </p:nvSpPr>
            <p:spPr bwMode="auto">
              <a:xfrm>
                <a:off x="4459" y="1633"/>
                <a:ext cx="120" cy="10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52" name="Oval 52"/>
              <p:cNvSpPr>
                <a:spLocks noChangeAspect="1" noChangeArrowheads="1"/>
              </p:cNvSpPr>
              <p:nvPr/>
            </p:nvSpPr>
            <p:spPr bwMode="auto">
              <a:xfrm>
                <a:off x="4583" y="1642"/>
                <a:ext cx="134" cy="11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53" name="Oval 53"/>
              <p:cNvSpPr>
                <a:spLocks noChangeAspect="1" noChangeArrowheads="1"/>
              </p:cNvSpPr>
              <p:nvPr/>
            </p:nvSpPr>
            <p:spPr bwMode="auto">
              <a:xfrm>
                <a:off x="4741" y="1993"/>
                <a:ext cx="112" cy="12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54" name="Oval 54"/>
              <p:cNvSpPr>
                <a:spLocks noChangeAspect="1" noChangeArrowheads="1"/>
              </p:cNvSpPr>
              <p:nvPr/>
            </p:nvSpPr>
            <p:spPr bwMode="auto">
              <a:xfrm>
                <a:off x="4711" y="1808"/>
                <a:ext cx="111" cy="11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55" name="Oval 55"/>
              <p:cNvSpPr>
                <a:spLocks noChangeAspect="1" noChangeArrowheads="1"/>
              </p:cNvSpPr>
              <p:nvPr/>
            </p:nvSpPr>
            <p:spPr bwMode="auto">
              <a:xfrm>
                <a:off x="4667" y="1889"/>
                <a:ext cx="111" cy="12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56" name="Oval 56"/>
              <p:cNvSpPr>
                <a:spLocks noChangeAspect="1" noChangeArrowheads="1"/>
              </p:cNvSpPr>
              <p:nvPr/>
            </p:nvSpPr>
            <p:spPr bwMode="auto">
              <a:xfrm>
                <a:off x="4609" y="1997"/>
                <a:ext cx="133" cy="12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57" name="Oval 57"/>
              <p:cNvSpPr>
                <a:spLocks noChangeAspect="1" noChangeArrowheads="1"/>
              </p:cNvSpPr>
              <p:nvPr/>
            </p:nvSpPr>
            <p:spPr bwMode="auto">
              <a:xfrm>
                <a:off x="4830" y="2218"/>
                <a:ext cx="94" cy="121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58" name="Oval 58"/>
              <p:cNvSpPr>
                <a:spLocks noChangeAspect="1" noChangeArrowheads="1"/>
              </p:cNvSpPr>
              <p:nvPr/>
            </p:nvSpPr>
            <p:spPr bwMode="auto">
              <a:xfrm>
                <a:off x="4882" y="2286"/>
                <a:ext cx="100" cy="11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59" name="Oval 59"/>
              <p:cNvSpPr>
                <a:spLocks noChangeAspect="1" noChangeArrowheads="1"/>
              </p:cNvSpPr>
              <p:nvPr/>
            </p:nvSpPr>
            <p:spPr bwMode="auto">
              <a:xfrm>
                <a:off x="4776" y="2321"/>
                <a:ext cx="112" cy="114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60" name="Oval 60"/>
              <p:cNvSpPr>
                <a:spLocks noChangeAspect="1" noChangeArrowheads="1"/>
              </p:cNvSpPr>
              <p:nvPr/>
            </p:nvSpPr>
            <p:spPr bwMode="auto">
              <a:xfrm>
                <a:off x="4728" y="2419"/>
                <a:ext cx="120" cy="121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61" name="Oval 61"/>
              <p:cNvSpPr>
                <a:spLocks noChangeAspect="1" noChangeArrowheads="1"/>
              </p:cNvSpPr>
              <p:nvPr/>
            </p:nvSpPr>
            <p:spPr bwMode="auto">
              <a:xfrm>
                <a:off x="4640" y="2474"/>
                <a:ext cx="108" cy="12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62" name="Oval 62"/>
              <p:cNvSpPr>
                <a:spLocks noChangeAspect="1" noChangeArrowheads="1"/>
              </p:cNvSpPr>
              <p:nvPr/>
            </p:nvSpPr>
            <p:spPr bwMode="auto">
              <a:xfrm>
                <a:off x="4727" y="2522"/>
                <a:ext cx="120" cy="11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63" name="Oval 63"/>
              <p:cNvSpPr>
                <a:spLocks noChangeAspect="1" noChangeArrowheads="1"/>
              </p:cNvSpPr>
              <p:nvPr/>
            </p:nvSpPr>
            <p:spPr bwMode="auto">
              <a:xfrm>
                <a:off x="4747" y="2631"/>
                <a:ext cx="145" cy="136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64" name="Oval 64"/>
              <p:cNvSpPr>
                <a:spLocks noChangeAspect="1" noChangeArrowheads="1"/>
              </p:cNvSpPr>
              <p:nvPr/>
            </p:nvSpPr>
            <p:spPr bwMode="auto">
              <a:xfrm>
                <a:off x="4548" y="2496"/>
                <a:ext cx="112" cy="12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65" name="Oval 65"/>
              <p:cNvSpPr>
                <a:spLocks noChangeAspect="1" noChangeArrowheads="1"/>
              </p:cNvSpPr>
              <p:nvPr/>
            </p:nvSpPr>
            <p:spPr bwMode="auto">
              <a:xfrm>
                <a:off x="4741" y="2231"/>
                <a:ext cx="102" cy="12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66" name="Oval 66"/>
              <p:cNvSpPr>
                <a:spLocks noChangeAspect="1" noChangeArrowheads="1"/>
              </p:cNvSpPr>
              <p:nvPr/>
            </p:nvSpPr>
            <p:spPr bwMode="auto">
              <a:xfrm>
                <a:off x="4962" y="2345"/>
                <a:ext cx="115" cy="10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67" name="Oval 67"/>
              <p:cNvSpPr>
                <a:spLocks noChangeAspect="1" noChangeArrowheads="1"/>
              </p:cNvSpPr>
              <p:nvPr/>
            </p:nvSpPr>
            <p:spPr bwMode="auto">
              <a:xfrm>
                <a:off x="4894" y="2159"/>
                <a:ext cx="121" cy="13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68" name="Oval 68"/>
              <p:cNvSpPr>
                <a:spLocks noChangeAspect="1" noChangeArrowheads="1"/>
              </p:cNvSpPr>
              <p:nvPr/>
            </p:nvSpPr>
            <p:spPr bwMode="auto">
              <a:xfrm>
                <a:off x="4542" y="2383"/>
                <a:ext cx="124" cy="1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69" name="Oval 69"/>
              <p:cNvSpPr>
                <a:spLocks noChangeAspect="1" noChangeArrowheads="1"/>
              </p:cNvSpPr>
              <p:nvPr/>
            </p:nvSpPr>
            <p:spPr bwMode="auto">
              <a:xfrm>
                <a:off x="4664" y="2107"/>
                <a:ext cx="119" cy="129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70" name="Oval 70"/>
              <p:cNvSpPr>
                <a:spLocks noChangeAspect="1" noChangeArrowheads="1"/>
              </p:cNvSpPr>
              <p:nvPr/>
            </p:nvSpPr>
            <p:spPr bwMode="auto">
              <a:xfrm>
                <a:off x="4879" y="2028"/>
                <a:ext cx="130" cy="13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71" name="Oval 71"/>
              <p:cNvSpPr>
                <a:spLocks noChangeAspect="1" noChangeArrowheads="1"/>
              </p:cNvSpPr>
              <p:nvPr/>
            </p:nvSpPr>
            <p:spPr bwMode="auto">
              <a:xfrm>
                <a:off x="4908" y="1914"/>
                <a:ext cx="137" cy="134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72" name="Oval 72"/>
              <p:cNvSpPr>
                <a:spLocks noChangeAspect="1" noChangeArrowheads="1"/>
              </p:cNvSpPr>
              <p:nvPr/>
            </p:nvSpPr>
            <p:spPr bwMode="auto">
              <a:xfrm>
                <a:off x="4936" y="1819"/>
                <a:ext cx="106" cy="8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73" name="Oval 73"/>
              <p:cNvSpPr>
                <a:spLocks noChangeAspect="1" noChangeArrowheads="1"/>
              </p:cNvSpPr>
              <p:nvPr/>
            </p:nvSpPr>
            <p:spPr bwMode="auto">
              <a:xfrm>
                <a:off x="4824" y="2396"/>
                <a:ext cx="134" cy="154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74" name="Oval 74"/>
              <p:cNvSpPr>
                <a:spLocks noChangeAspect="1" noChangeArrowheads="1"/>
              </p:cNvSpPr>
              <p:nvPr/>
            </p:nvSpPr>
            <p:spPr bwMode="auto">
              <a:xfrm>
                <a:off x="4844" y="2531"/>
                <a:ext cx="123" cy="15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75" name="Oval 75"/>
              <p:cNvSpPr>
                <a:spLocks noChangeAspect="1" noChangeArrowheads="1"/>
              </p:cNvSpPr>
              <p:nvPr/>
            </p:nvSpPr>
            <p:spPr bwMode="auto">
              <a:xfrm>
                <a:off x="4955" y="2512"/>
                <a:ext cx="143" cy="134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76" name="Oval 76"/>
              <p:cNvSpPr>
                <a:spLocks noChangeAspect="1" noChangeArrowheads="1"/>
              </p:cNvSpPr>
              <p:nvPr/>
            </p:nvSpPr>
            <p:spPr bwMode="auto">
              <a:xfrm>
                <a:off x="4639" y="2582"/>
                <a:ext cx="137" cy="13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77" name="Oval 77"/>
              <p:cNvSpPr>
                <a:spLocks noChangeAspect="1" noChangeArrowheads="1"/>
              </p:cNvSpPr>
              <p:nvPr/>
            </p:nvSpPr>
            <p:spPr bwMode="auto">
              <a:xfrm>
                <a:off x="4499" y="2589"/>
                <a:ext cx="141" cy="15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78" name="Oval 78"/>
              <p:cNvSpPr>
                <a:spLocks noChangeAspect="1" noChangeArrowheads="1"/>
              </p:cNvSpPr>
              <p:nvPr/>
            </p:nvSpPr>
            <p:spPr bwMode="auto">
              <a:xfrm>
                <a:off x="4640" y="2713"/>
                <a:ext cx="136" cy="16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79" name="Oval 79"/>
              <p:cNvSpPr>
                <a:spLocks noChangeAspect="1" noChangeArrowheads="1"/>
              </p:cNvSpPr>
              <p:nvPr/>
            </p:nvSpPr>
            <p:spPr bwMode="auto">
              <a:xfrm>
                <a:off x="4458" y="2282"/>
                <a:ext cx="120" cy="144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80" name="Oval 80"/>
              <p:cNvSpPr>
                <a:spLocks noChangeAspect="1" noChangeArrowheads="1"/>
              </p:cNvSpPr>
              <p:nvPr/>
            </p:nvSpPr>
            <p:spPr bwMode="auto">
              <a:xfrm>
                <a:off x="4434" y="2414"/>
                <a:ext cx="121" cy="12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81" name="Oval 81"/>
              <p:cNvSpPr>
                <a:spLocks noChangeAspect="1" noChangeArrowheads="1"/>
              </p:cNvSpPr>
              <p:nvPr/>
            </p:nvSpPr>
            <p:spPr bwMode="auto">
              <a:xfrm>
                <a:off x="4972" y="2245"/>
                <a:ext cx="133" cy="12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82" name="Oval 82"/>
              <p:cNvSpPr>
                <a:spLocks noChangeAspect="1" noChangeArrowheads="1"/>
              </p:cNvSpPr>
              <p:nvPr/>
            </p:nvSpPr>
            <p:spPr bwMode="auto">
              <a:xfrm>
                <a:off x="5047" y="2380"/>
                <a:ext cx="121" cy="14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83" name="Oval 83"/>
              <p:cNvSpPr>
                <a:spLocks noChangeAspect="1" noChangeArrowheads="1"/>
              </p:cNvSpPr>
              <p:nvPr/>
            </p:nvSpPr>
            <p:spPr bwMode="auto">
              <a:xfrm>
                <a:off x="5316" y="1583"/>
                <a:ext cx="127" cy="136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84" name="Oval 84"/>
              <p:cNvSpPr>
                <a:spLocks noChangeAspect="1" noChangeArrowheads="1"/>
              </p:cNvSpPr>
              <p:nvPr/>
            </p:nvSpPr>
            <p:spPr bwMode="auto">
              <a:xfrm>
                <a:off x="4470" y="2090"/>
                <a:ext cx="132" cy="114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85" name="Oval 85"/>
              <p:cNvSpPr>
                <a:spLocks noChangeAspect="1" noChangeArrowheads="1"/>
              </p:cNvSpPr>
              <p:nvPr/>
            </p:nvSpPr>
            <p:spPr bwMode="auto">
              <a:xfrm>
                <a:off x="4958" y="1339"/>
                <a:ext cx="131" cy="12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86" name="Oval 86"/>
              <p:cNvSpPr>
                <a:spLocks noChangeAspect="1" noChangeArrowheads="1"/>
              </p:cNvSpPr>
              <p:nvPr/>
            </p:nvSpPr>
            <p:spPr bwMode="auto">
              <a:xfrm>
                <a:off x="4703" y="1235"/>
                <a:ext cx="122" cy="13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87" name="Oval 87"/>
              <p:cNvSpPr>
                <a:spLocks noChangeAspect="1" noChangeArrowheads="1"/>
              </p:cNvSpPr>
              <p:nvPr/>
            </p:nvSpPr>
            <p:spPr bwMode="auto">
              <a:xfrm>
                <a:off x="4621" y="1414"/>
                <a:ext cx="107" cy="114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88" name="Oval 88"/>
              <p:cNvSpPr>
                <a:spLocks noChangeAspect="1" noChangeArrowheads="1"/>
              </p:cNvSpPr>
              <p:nvPr/>
            </p:nvSpPr>
            <p:spPr bwMode="auto">
              <a:xfrm>
                <a:off x="4786" y="2098"/>
                <a:ext cx="123" cy="13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89" name="Oval 89"/>
              <p:cNvSpPr>
                <a:spLocks noChangeAspect="1" noChangeArrowheads="1"/>
              </p:cNvSpPr>
              <p:nvPr/>
            </p:nvSpPr>
            <p:spPr bwMode="auto">
              <a:xfrm>
                <a:off x="4640" y="2225"/>
                <a:ext cx="106" cy="12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  <p:sp>
            <p:nvSpPr>
              <p:cNvPr id="384090" name="Oval 90"/>
              <p:cNvSpPr>
                <a:spLocks noChangeAspect="1" noChangeArrowheads="1"/>
              </p:cNvSpPr>
              <p:nvPr/>
            </p:nvSpPr>
            <p:spPr bwMode="auto">
              <a:xfrm>
                <a:off x="4652" y="2346"/>
                <a:ext cx="141" cy="149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5137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zh-TW" altLang="en-US">
                  <a:ea typeface="新細明體" charset="-120"/>
                </a:endParaRPr>
              </a:p>
            </p:txBody>
          </p:sp>
        </p:grpSp>
      </p:grpSp>
      <p:sp>
        <p:nvSpPr>
          <p:cNvPr id="384092" name="Rectangle 92"/>
          <p:cNvSpPr>
            <a:spLocks noChangeArrowheads="1"/>
          </p:cNvSpPr>
          <p:nvPr/>
        </p:nvSpPr>
        <p:spPr bwMode="auto">
          <a:xfrm>
            <a:off x="7845366" y="4629150"/>
            <a:ext cx="8002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Aft>
                <a:spcPct val="10000"/>
              </a:spcAft>
            </a:pPr>
            <a:r>
              <a:rPr lang="zh-TW" altLang="en-US" sz="2400">
                <a:ea typeface="SimHei" pitchFamily="49" charset="-122"/>
              </a:rPr>
              <a:t>嗎哪</a:t>
            </a:r>
          </a:p>
        </p:txBody>
      </p:sp>
    </p:spTree>
    <p:extLst>
      <p:ext uri="{BB962C8B-B14F-4D97-AF65-F5344CB8AC3E}">
        <p14:creationId xmlns:p14="http://schemas.microsoft.com/office/powerpoint/2010/main" val="50354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5" name="Picture 3" descr="manna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6" y="0"/>
            <a:ext cx="5724525" cy="5143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1956" name="Rectangle 4"/>
          <p:cNvSpPr>
            <a:spLocks noChangeArrowheads="1"/>
          </p:cNvSpPr>
          <p:nvPr/>
        </p:nvSpPr>
        <p:spPr bwMode="auto">
          <a:xfrm>
            <a:off x="228600" y="492919"/>
            <a:ext cx="31242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20000"/>
              </a:lnSpc>
              <a:spcAft>
                <a:spcPct val="30000"/>
              </a:spcAft>
              <a:buFontTx/>
              <a:buBlip>
                <a:blip r:embed="rId4"/>
              </a:buBlip>
            </a:pPr>
            <a:r>
              <a:rPr lang="zh-TW" altLang="en-US" sz="2000">
                <a:latin typeface="SimHei" pitchFamily="49" charset="-122"/>
                <a:ea typeface="SimHei" pitchFamily="49" charset="-122"/>
              </a:rPr>
              <a:t>這嗎哪彷彿芫荽子，</a:t>
            </a:r>
          </a:p>
          <a:p>
            <a:pPr>
              <a:lnSpc>
                <a:spcPct val="120000"/>
              </a:lnSpc>
              <a:spcAft>
                <a:spcPct val="30000"/>
              </a:spcAft>
              <a:buFontTx/>
              <a:buBlip>
                <a:blip r:embed="rId4"/>
              </a:buBlip>
            </a:pPr>
            <a:r>
              <a:rPr lang="zh-TW" altLang="en-US" sz="2000">
                <a:latin typeface="SimHei" pitchFamily="49" charset="-122"/>
                <a:ea typeface="SimHei" pitchFamily="49" charset="-122"/>
              </a:rPr>
              <a:t>又好像珍珠。</a:t>
            </a:r>
          </a:p>
          <a:p>
            <a:pPr>
              <a:lnSpc>
                <a:spcPct val="120000"/>
              </a:lnSpc>
              <a:spcAft>
                <a:spcPct val="30000"/>
              </a:spcAft>
              <a:buFontTx/>
              <a:buBlip>
                <a:blip r:embed="rId4"/>
              </a:buBlip>
            </a:pPr>
            <a:r>
              <a:rPr lang="zh-TW" altLang="en-US" sz="2000">
                <a:latin typeface="SimHei" pitchFamily="49" charset="-122"/>
                <a:ea typeface="SimHei" pitchFamily="49" charset="-122"/>
              </a:rPr>
              <a:t>百姓周圍行走，把嗎哪收起來，</a:t>
            </a:r>
          </a:p>
          <a:p>
            <a:pPr>
              <a:lnSpc>
                <a:spcPct val="120000"/>
              </a:lnSpc>
              <a:spcAft>
                <a:spcPct val="30000"/>
              </a:spcAft>
              <a:buFontTx/>
              <a:buBlip>
                <a:blip r:embed="rId4"/>
              </a:buBlip>
            </a:pPr>
            <a:r>
              <a:rPr lang="zh-TW" altLang="en-US" sz="2000">
                <a:latin typeface="SimHei" pitchFamily="49" charset="-122"/>
                <a:ea typeface="SimHei" pitchFamily="49" charset="-122"/>
              </a:rPr>
              <a:t>或用磨推，或用臼搗，</a:t>
            </a:r>
          </a:p>
          <a:p>
            <a:pPr>
              <a:lnSpc>
                <a:spcPct val="120000"/>
              </a:lnSpc>
              <a:spcAft>
                <a:spcPct val="30000"/>
              </a:spcAft>
              <a:buFontTx/>
              <a:buBlip>
                <a:blip r:embed="rId4"/>
              </a:buBlip>
            </a:pPr>
            <a:endParaRPr lang="zh-TW" altLang="en-US" sz="2000">
              <a:latin typeface="SimHei" pitchFamily="49" charset="-122"/>
              <a:ea typeface="SimHei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7783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7" name="Rectangle 3"/>
          <p:cNvSpPr>
            <a:spLocks noChangeArrowheads="1"/>
          </p:cNvSpPr>
          <p:nvPr/>
        </p:nvSpPr>
        <p:spPr bwMode="auto">
          <a:xfrm>
            <a:off x="228600" y="492919"/>
            <a:ext cx="3124200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20000"/>
              </a:lnSpc>
              <a:spcAft>
                <a:spcPct val="30000"/>
              </a:spcAft>
              <a:buFontTx/>
              <a:buBlip>
                <a:blip r:embed="rId3"/>
              </a:buBlip>
            </a:pPr>
            <a:r>
              <a:rPr lang="zh-TW" altLang="en-US" sz="2000">
                <a:latin typeface="SimHei" pitchFamily="49" charset="-122"/>
                <a:ea typeface="SimHei" pitchFamily="49" charset="-122"/>
              </a:rPr>
              <a:t>這嗎哪彷彿芫荽子，</a:t>
            </a:r>
          </a:p>
          <a:p>
            <a:pPr>
              <a:lnSpc>
                <a:spcPct val="120000"/>
              </a:lnSpc>
              <a:spcAft>
                <a:spcPct val="30000"/>
              </a:spcAft>
              <a:buFontTx/>
              <a:buBlip>
                <a:blip r:embed="rId3"/>
              </a:buBlip>
            </a:pPr>
            <a:r>
              <a:rPr lang="zh-TW" altLang="en-US" sz="2000">
                <a:latin typeface="SimHei" pitchFamily="49" charset="-122"/>
                <a:ea typeface="SimHei" pitchFamily="49" charset="-122"/>
              </a:rPr>
              <a:t>又好像珍珠。</a:t>
            </a:r>
          </a:p>
          <a:p>
            <a:pPr>
              <a:lnSpc>
                <a:spcPct val="120000"/>
              </a:lnSpc>
              <a:spcAft>
                <a:spcPct val="30000"/>
              </a:spcAft>
              <a:buFontTx/>
              <a:buBlip>
                <a:blip r:embed="rId3"/>
              </a:buBlip>
            </a:pPr>
            <a:r>
              <a:rPr lang="zh-TW" altLang="en-US" sz="2000">
                <a:latin typeface="SimHei" pitchFamily="49" charset="-122"/>
                <a:ea typeface="SimHei" pitchFamily="49" charset="-122"/>
              </a:rPr>
              <a:t>百姓周圍行走，把嗎哪收起來，</a:t>
            </a:r>
          </a:p>
          <a:p>
            <a:pPr>
              <a:lnSpc>
                <a:spcPct val="120000"/>
              </a:lnSpc>
              <a:spcAft>
                <a:spcPct val="30000"/>
              </a:spcAft>
              <a:buFontTx/>
              <a:buBlip>
                <a:blip r:embed="rId3"/>
              </a:buBlip>
            </a:pPr>
            <a:r>
              <a:rPr lang="zh-TW" altLang="en-US" sz="2000">
                <a:latin typeface="SimHei" pitchFamily="49" charset="-122"/>
                <a:ea typeface="SimHei" pitchFamily="49" charset="-122"/>
              </a:rPr>
              <a:t>或用磨推，或用臼搗，</a:t>
            </a:r>
          </a:p>
          <a:p>
            <a:pPr>
              <a:lnSpc>
                <a:spcPct val="120000"/>
              </a:lnSpc>
              <a:spcAft>
                <a:spcPct val="30000"/>
              </a:spcAft>
              <a:buFontTx/>
              <a:buBlip>
                <a:blip r:embed="rId3"/>
              </a:buBlip>
            </a:pPr>
            <a:r>
              <a:rPr lang="zh-TW" altLang="en-US" sz="2000">
                <a:latin typeface="SimHei" pitchFamily="49" charset="-122"/>
                <a:ea typeface="SimHei" pitchFamily="49" charset="-122"/>
              </a:rPr>
              <a:t>煮在鍋中，</a:t>
            </a:r>
          </a:p>
          <a:p>
            <a:pPr>
              <a:lnSpc>
                <a:spcPct val="120000"/>
              </a:lnSpc>
              <a:spcAft>
                <a:spcPct val="30000"/>
              </a:spcAft>
              <a:buFontTx/>
              <a:buBlip>
                <a:blip r:embed="rId3"/>
              </a:buBlip>
            </a:pPr>
            <a:endParaRPr lang="zh-TW" altLang="en-US" sz="2000">
              <a:latin typeface="SimHei" pitchFamily="49" charset="-122"/>
              <a:ea typeface="SimHei" pitchFamily="49" charset="-122"/>
            </a:endParaRPr>
          </a:p>
        </p:txBody>
      </p:sp>
      <p:pic>
        <p:nvPicPr>
          <p:cNvPr id="410628" name="Picture 4" descr="500378-women-working-primitive-grain-mi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3"/>
          <a:stretch>
            <a:fillRect/>
          </a:stretch>
        </p:blipFill>
        <p:spPr bwMode="auto">
          <a:xfrm>
            <a:off x="4572000" y="0"/>
            <a:ext cx="4572000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29" name="Picture 5" descr="586fde_86b5ff7960e249e0909d32f05879f02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57525"/>
            <a:ext cx="4572000" cy="2085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630" name="Rectangle 6"/>
          <p:cNvSpPr>
            <a:spLocks noChangeArrowheads="1"/>
          </p:cNvSpPr>
          <p:nvPr/>
        </p:nvSpPr>
        <p:spPr bwMode="auto">
          <a:xfrm>
            <a:off x="8045450" y="114301"/>
            <a:ext cx="9541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>
                <a:solidFill>
                  <a:schemeClr val="bg1"/>
                </a:solidFill>
                <a:ea typeface="SimHei" pitchFamily="49" charset="-122"/>
              </a:rPr>
              <a:t>用磨推</a:t>
            </a:r>
          </a:p>
        </p:txBody>
      </p:sp>
      <p:sp>
        <p:nvSpPr>
          <p:cNvPr id="410631" name="Rectangle 7"/>
          <p:cNvSpPr>
            <a:spLocks noChangeArrowheads="1"/>
          </p:cNvSpPr>
          <p:nvPr/>
        </p:nvSpPr>
        <p:spPr bwMode="auto">
          <a:xfrm>
            <a:off x="4724400" y="4674394"/>
            <a:ext cx="9541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>
                <a:solidFill>
                  <a:schemeClr val="bg1"/>
                </a:solidFill>
                <a:ea typeface="SimHei" pitchFamily="49" charset="-122"/>
              </a:rPr>
              <a:t>用臼搗</a:t>
            </a:r>
          </a:p>
        </p:txBody>
      </p:sp>
    </p:spTree>
    <p:extLst>
      <p:ext uri="{BB962C8B-B14F-4D97-AF65-F5344CB8AC3E}">
        <p14:creationId xmlns:p14="http://schemas.microsoft.com/office/powerpoint/2010/main" val="343524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1" name="Rectangle 3"/>
          <p:cNvSpPr>
            <a:spLocks noChangeArrowheads="1"/>
          </p:cNvSpPr>
          <p:nvPr/>
        </p:nvSpPr>
        <p:spPr bwMode="auto">
          <a:xfrm>
            <a:off x="228600" y="492919"/>
            <a:ext cx="3124200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20000"/>
              </a:lnSpc>
              <a:spcAft>
                <a:spcPct val="30000"/>
              </a:spcAft>
              <a:buFontTx/>
              <a:buBlip>
                <a:blip r:embed="rId3"/>
              </a:buBlip>
            </a:pP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這嗎哪彷彿芫荽子，</a:t>
            </a:r>
          </a:p>
          <a:p>
            <a:pPr>
              <a:lnSpc>
                <a:spcPct val="120000"/>
              </a:lnSpc>
              <a:spcAft>
                <a:spcPct val="30000"/>
              </a:spcAft>
              <a:buFontTx/>
              <a:buBlip>
                <a:blip r:embed="rId3"/>
              </a:buBlip>
            </a:pP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又好像珍珠。</a:t>
            </a:r>
          </a:p>
          <a:p>
            <a:pPr>
              <a:lnSpc>
                <a:spcPct val="120000"/>
              </a:lnSpc>
              <a:spcAft>
                <a:spcPct val="30000"/>
              </a:spcAft>
              <a:buFontTx/>
              <a:buBlip>
                <a:blip r:embed="rId3"/>
              </a:buBlip>
            </a:pP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百姓周圍行走，把嗎哪收起來，</a:t>
            </a:r>
          </a:p>
          <a:p>
            <a:pPr>
              <a:lnSpc>
                <a:spcPct val="120000"/>
              </a:lnSpc>
              <a:spcAft>
                <a:spcPct val="30000"/>
              </a:spcAft>
              <a:buFontTx/>
              <a:buBlip>
                <a:blip r:embed="rId3"/>
              </a:buBlip>
            </a:pP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或用磨推，或用臼搗，</a:t>
            </a:r>
          </a:p>
          <a:p>
            <a:pPr>
              <a:lnSpc>
                <a:spcPct val="120000"/>
              </a:lnSpc>
              <a:spcAft>
                <a:spcPct val="30000"/>
              </a:spcAft>
              <a:buFontTx/>
              <a:buBlip>
                <a:blip r:embed="rId3"/>
              </a:buBlip>
            </a:pP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煮在鍋中，</a:t>
            </a:r>
          </a:p>
          <a:p>
            <a:pPr>
              <a:lnSpc>
                <a:spcPct val="120000"/>
              </a:lnSpc>
              <a:spcAft>
                <a:spcPct val="30000"/>
              </a:spcAft>
              <a:buFontTx/>
              <a:buBlip>
                <a:blip r:embed="rId3"/>
              </a:buBlip>
            </a:pP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又做成餅，</a:t>
            </a:r>
          </a:p>
          <a:p>
            <a:pPr>
              <a:lnSpc>
                <a:spcPct val="120000"/>
              </a:lnSpc>
              <a:spcAft>
                <a:spcPct val="30000"/>
              </a:spcAft>
              <a:buFontTx/>
              <a:buBlip>
                <a:blip r:embed="rId3"/>
              </a:buBlip>
            </a:pP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滋味好像新油。</a:t>
            </a:r>
          </a:p>
          <a:p>
            <a:pPr>
              <a:lnSpc>
                <a:spcPct val="120000"/>
              </a:lnSpc>
              <a:spcAft>
                <a:spcPct val="30000"/>
              </a:spcAft>
              <a:buFontTx/>
              <a:buBlip>
                <a:blip r:embed="rId3"/>
              </a:buBlip>
            </a:pP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夜間露水降在營中，嗎哪也隨著降下。</a:t>
            </a:r>
            <a:r>
              <a:rPr lang="en-US" altLang="zh-TW" sz="20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(</a:t>
            </a:r>
            <a:r>
              <a:rPr lang="zh-TW" altLang="en-US" sz="20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民</a:t>
            </a:r>
            <a:r>
              <a:rPr lang="en-US" altLang="zh-TW" sz="2000" dirty="0">
                <a:solidFill>
                  <a:srgbClr val="FF0000"/>
                </a:solidFill>
                <a:latin typeface="SimHei" pitchFamily="49" charset="-122"/>
                <a:ea typeface="SimHei" pitchFamily="49" charset="-122"/>
              </a:rPr>
              <a:t>11:7-9)</a:t>
            </a:r>
            <a:endParaRPr lang="zh-TW" altLang="en-US" sz="2000" dirty="0">
              <a:solidFill>
                <a:srgbClr val="FF0000"/>
              </a:solidFill>
              <a:latin typeface="SimHei" pitchFamily="49" charset="-122"/>
              <a:ea typeface="SimHei" pitchFamily="49" charset="-122"/>
            </a:endParaRPr>
          </a:p>
        </p:txBody>
      </p:sp>
      <p:pic>
        <p:nvPicPr>
          <p:cNvPr id="411652" name="Picture 4" descr="cooking_courtyar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27110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53" name="Picture 5" descr="pita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55119"/>
            <a:ext cx="4572000" cy="22883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44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bp2.blogger.com/_Ge2XXrU6ZA4/R1TAnrgeqwI/AAAAAAAAAME/NsyGX9XDbDo/s1600-R/tru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55726"/>
            <a:ext cx="7920880" cy="2787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圓角矩形 1"/>
          <p:cNvSpPr/>
          <p:nvPr/>
        </p:nvSpPr>
        <p:spPr>
          <a:xfrm>
            <a:off x="600074" y="0"/>
            <a:ext cx="8115301" cy="728663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4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在曠野試煉中，三個知道</a:t>
            </a:r>
            <a:r>
              <a:rPr lang="en-US" altLang="zh-TW" sz="4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…</a:t>
            </a:r>
            <a:endParaRPr lang="zh-TW" altLang="en-US" sz="40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圓角矩形 2"/>
          <p:cNvSpPr/>
          <p:nvPr/>
        </p:nvSpPr>
        <p:spPr>
          <a:xfrm>
            <a:off x="600075" y="771525"/>
            <a:ext cx="8115300" cy="15842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914400" indent="-914400">
              <a:buFont typeface="+mj-lt"/>
              <a:buAutoNum type="arabicPeriod"/>
              <a:defRPr/>
            </a:pPr>
            <a:r>
              <a:rPr lang="zh-TW" altLang="en-US" sz="2800" b="1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肯守祂的誡命不肯</a:t>
            </a:r>
            <a:endParaRPr lang="en-US" altLang="zh-TW" sz="2800" b="1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pPr marL="914400" indent="-914400">
              <a:buFont typeface="+mj-lt"/>
              <a:buAutoNum type="arabicPeriod"/>
              <a:defRPr/>
            </a:pPr>
            <a:r>
              <a:rPr lang="zh-TW" altLang="en-US" sz="2800" b="1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人活著，乃是靠神的話</a:t>
            </a:r>
            <a:endParaRPr lang="en-US" altLang="zh-TW" sz="2800" b="1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pPr marL="914400" indent="-914400">
              <a:buFont typeface="+mj-lt"/>
              <a:buAutoNum type="arabicPeriod"/>
              <a:defRPr/>
            </a:pPr>
            <a:r>
              <a:rPr lang="zh-TW" altLang="en-US" sz="2800" b="1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神的管教是</a:t>
            </a:r>
            <a:r>
              <a:rPr lang="zh-TW" altLang="en-US" sz="2800" b="1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為了建立生命</a:t>
            </a:r>
            <a:endParaRPr lang="zh-TW" altLang="en-US" sz="2800" b="1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43009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4" t="23187" r="10450" b="30828"/>
          <a:stretch/>
        </p:blipFill>
        <p:spPr bwMode="auto">
          <a:xfrm>
            <a:off x="0" y="16961"/>
            <a:ext cx="9144000" cy="512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444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2" descr="exodus map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6"/>
          <a:stretch>
            <a:fillRect/>
          </a:stretch>
        </p:blipFill>
        <p:spPr bwMode="auto">
          <a:xfrm>
            <a:off x="0" y="1"/>
            <a:ext cx="9144000" cy="51470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46" name="AutoShape 6" descr="Parchment"/>
          <p:cNvSpPr>
            <a:spLocks noChangeArrowheads="1"/>
          </p:cNvSpPr>
          <p:nvPr/>
        </p:nvSpPr>
        <p:spPr bwMode="auto">
          <a:xfrm>
            <a:off x="6484939" y="3003798"/>
            <a:ext cx="966787" cy="700237"/>
          </a:xfrm>
          <a:prstGeom prst="wedgeRectCallout">
            <a:avLst>
              <a:gd name="adj1" fmla="val -100574"/>
              <a:gd name="adj2" fmla="val 22657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Aft>
                <a:spcPct val="10000"/>
              </a:spcAft>
            </a:pPr>
            <a:r>
              <a:rPr kumimoji="1" lang="zh-TW" altLang="en-US" dirty="0">
                <a:solidFill>
                  <a:srgbClr val="002060"/>
                </a:solidFill>
                <a:ea typeface="SimHei" pitchFamily="49" charset="-122"/>
              </a:rPr>
              <a:t>基博羅</a:t>
            </a:r>
          </a:p>
          <a:p>
            <a:pPr algn="ctr">
              <a:spcAft>
                <a:spcPct val="10000"/>
              </a:spcAft>
            </a:pPr>
            <a:r>
              <a:rPr kumimoji="1" lang="zh-TW" altLang="en-US" dirty="0">
                <a:solidFill>
                  <a:srgbClr val="002060"/>
                </a:solidFill>
                <a:ea typeface="SimHei" pitchFamily="49" charset="-122"/>
              </a:rPr>
              <a:t>哈他瓦</a:t>
            </a:r>
          </a:p>
        </p:txBody>
      </p:sp>
      <p:sp>
        <p:nvSpPr>
          <p:cNvPr id="266247" name="AutoShape 7" descr="Parchment"/>
          <p:cNvSpPr>
            <a:spLocks noChangeArrowheads="1"/>
          </p:cNvSpPr>
          <p:nvPr/>
        </p:nvSpPr>
        <p:spPr bwMode="auto">
          <a:xfrm>
            <a:off x="4090989" y="3931444"/>
            <a:ext cx="966787" cy="361950"/>
          </a:xfrm>
          <a:prstGeom prst="wedgeRectCallout">
            <a:avLst>
              <a:gd name="adj1" fmla="val 80380"/>
              <a:gd name="adj2" fmla="val -18093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kumimoji="1" lang="zh-TW" altLang="en-US" dirty="0">
                <a:solidFill>
                  <a:srgbClr val="002060"/>
                </a:solidFill>
                <a:ea typeface="SimHei" pitchFamily="49" charset="-122"/>
              </a:rPr>
              <a:t>西乃山</a:t>
            </a:r>
          </a:p>
        </p:txBody>
      </p:sp>
      <p:sp>
        <p:nvSpPr>
          <p:cNvPr id="266249" name="Text Box 9"/>
          <p:cNvSpPr txBox="1">
            <a:spLocks noChangeArrowheads="1"/>
          </p:cNvSpPr>
          <p:nvPr/>
        </p:nvSpPr>
        <p:spPr bwMode="auto">
          <a:xfrm>
            <a:off x="321820" y="4405049"/>
            <a:ext cx="362471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58775" indent="-3587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302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ct val="40000"/>
              </a:spcAft>
              <a:buFontTx/>
              <a:buBlip>
                <a:blip r:embed="rId5"/>
              </a:buBlip>
            </a:pPr>
            <a:r>
              <a:rPr lang="zh-TW" altLang="en-US" sz="2000" dirty="0">
                <a:ea typeface="SimHei" pitchFamily="49" charset="-122"/>
              </a:rPr>
              <a:t>百姓厭煩嗎哪，哭號求肉。</a:t>
            </a:r>
          </a:p>
          <a:p>
            <a:pPr>
              <a:spcAft>
                <a:spcPct val="40000"/>
              </a:spcAft>
              <a:buFontTx/>
              <a:buBlip>
                <a:blip r:embed="rId5"/>
              </a:buBlip>
            </a:pPr>
            <a:endParaRPr lang="zh-TW" altLang="en-US" sz="2000" dirty="0">
              <a:ea typeface="SimHei" pitchFamily="49" charset="-122"/>
            </a:endParaRPr>
          </a:p>
        </p:txBody>
      </p:sp>
      <p:sp>
        <p:nvSpPr>
          <p:cNvPr id="266251" name="AutoShape 11" descr="Parchment"/>
          <p:cNvSpPr>
            <a:spLocks noChangeArrowheads="1"/>
          </p:cNvSpPr>
          <p:nvPr/>
        </p:nvSpPr>
        <p:spPr bwMode="auto">
          <a:xfrm>
            <a:off x="6040794" y="3813923"/>
            <a:ext cx="966788" cy="361950"/>
          </a:xfrm>
          <a:prstGeom prst="wedgeRectCallout">
            <a:avLst>
              <a:gd name="adj1" fmla="val -82514"/>
              <a:gd name="adj2" fmla="val -68421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kumimoji="1" lang="zh-TW" altLang="en-US" dirty="0">
                <a:solidFill>
                  <a:srgbClr val="002060"/>
                </a:solidFill>
                <a:ea typeface="SimHei" pitchFamily="49" charset="-122"/>
              </a:rPr>
              <a:t>他備拉</a:t>
            </a:r>
          </a:p>
        </p:txBody>
      </p:sp>
      <p:pic>
        <p:nvPicPr>
          <p:cNvPr id="266252" name="Picture 12" descr="PNGPIX-COM-Fire-PNG-Image-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63" y="3167063"/>
            <a:ext cx="768350" cy="57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53" name="Text Box 13"/>
          <p:cNvSpPr txBox="1">
            <a:spLocks noChangeArrowheads="1"/>
          </p:cNvSpPr>
          <p:nvPr/>
        </p:nvSpPr>
        <p:spPr bwMode="auto">
          <a:xfrm>
            <a:off x="7596336" y="2899438"/>
            <a:ext cx="1392238" cy="100642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dirty="0">
                <a:ea typeface="SimHei" pitchFamily="49" charset="-122"/>
              </a:rPr>
              <a:t>離開西乃山之後的第一個安營點</a:t>
            </a:r>
          </a:p>
        </p:txBody>
      </p:sp>
    </p:spTree>
    <p:extLst>
      <p:ext uri="{BB962C8B-B14F-4D97-AF65-F5344CB8AC3E}">
        <p14:creationId xmlns:p14="http://schemas.microsoft.com/office/powerpoint/2010/main" val="314344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矩形 4"/>
          <p:cNvSpPr>
            <a:spLocks noChangeArrowheads="1"/>
          </p:cNvSpPr>
          <p:nvPr/>
        </p:nvSpPr>
        <p:spPr bwMode="auto">
          <a:xfrm>
            <a:off x="0" y="407194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zh-TW" sz="4800" b="1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4800" b="1" dirty="0">
                <a:latin typeface="標楷體" pitchFamily="65" charset="-120"/>
                <a:ea typeface="標楷體" pitchFamily="65" charset="-120"/>
              </a:rPr>
              <a:t>二</a:t>
            </a:r>
            <a:r>
              <a:rPr lang="en-US" altLang="zh-TW" sz="4800" b="1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4800" b="1" dirty="0">
                <a:latin typeface="標楷體" pitchFamily="65" charset="-120"/>
                <a:ea typeface="標楷體" pitchFamily="65" charset="-120"/>
              </a:rPr>
              <a:t> 在</a:t>
            </a:r>
            <a:r>
              <a:rPr lang="zh-TW" altLang="en-US" sz="48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一無所缺</a:t>
            </a:r>
            <a:r>
              <a:rPr lang="zh-TW" altLang="en-US" sz="4800" b="1" dirty="0">
                <a:latin typeface="標楷體" pitchFamily="65" charset="-120"/>
                <a:ea typeface="標楷體" pitchFamily="65" charset="-120"/>
              </a:rPr>
              <a:t>中，你要</a:t>
            </a:r>
            <a:r>
              <a:rPr lang="zh-TW" altLang="en-US" sz="4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記念</a:t>
            </a:r>
            <a:r>
              <a:rPr lang="en-US" altLang="zh-TW" sz="4800" b="1" dirty="0">
                <a:latin typeface="標楷體" pitchFamily="65" charset="-120"/>
                <a:ea typeface="標楷體" pitchFamily="65" charset="-120"/>
              </a:rPr>
              <a:t>... 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zh-TW" sz="4800" b="1" dirty="0">
                <a:latin typeface="標楷體" pitchFamily="65" charset="-120"/>
                <a:ea typeface="標楷體" pitchFamily="65" charset="-120"/>
              </a:rPr>
              <a:t>	</a:t>
            </a:r>
          </a:p>
        </p:txBody>
      </p:sp>
      <p:pic>
        <p:nvPicPr>
          <p:cNvPr id="20483" name="Picture 2" descr="http://nature-reserve-screensaver.smartcode.com/images/sshots/nature_reserve_screensaver_2701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975123"/>
            <a:ext cx="7410450" cy="416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32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2" descr="exodus map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6"/>
          <a:stretch>
            <a:fillRect/>
          </a:stretch>
        </p:blipFill>
        <p:spPr bwMode="auto">
          <a:xfrm>
            <a:off x="0" y="1"/>
            <a:ext cx="9144000" cy="51470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46" name="AutoShape 6" descr="Parchment"/>
          <p:cNvSpPr>
            <a:spLocks noChangeArrowheads="1"/>
          </p:cNvSpPr>
          <p:nvPr/>
        </p:nvSpPr>
        <p:spPr bwMode="auto">
          <a:xfrm>
            <a:off x="6484939" y="3003798"/>
            <a:ext cx="966787" cy="700237"/>
          </a:xfrm>
          <a:prstGeom prst="wedgeRectCallout">
            <a:avLst>
              <a:gd name="adj1" fmla="val -100574"/>
              <a:gd name="adj2" fmla="val 22657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Aft>
                <a:spcPct val="10000"/>
              </a:spcAft>
            </a:pPr>
            <a:r>
              <a:rPr kumimoji="1" lang="zh-TW" altLang="en-US" dirty="0">
                <a:solidFill>
                  <a:srgbClr val="002060"/>
                </a:solidFill>
                <a:ea typeface="SimHei" pitchFamily="49" charset="-122"/>
              </a:rPr>
              <a:t>基博羅</a:t>
            </a:r>
          </a:p>
          <a:p>
            <a:pPr algn="ctr">
              <a:spcAft>
                <a:spcPct val="10000"/>
              </a:spcAft>
            </a:pPr>
            <a:r>
              <a:rPr kumimoji="1" lang="zh-TW" altLang="en-US" dirty="0">
                <a:solidFill>
                  <a:srgbClr val="002060"/>
                </a:solidFill>
                <a:ea typeface="SimHei" pitchFamily="49" charset="-122"/>
              </a:rPr>
              <a:t>哈他瓦</a:t>
            </a:r>
          </a:p>
        </p:txBody>
      </p:sp>
      <p:sp>
        <p:nvSpPr>
          <p:cNvPr id="266247" name="AutoShape 7" descr="Parchment"/>
          <p:cNvSpPr>
            <a:spLocks noChangeArrowheads="1"/>
          </p:cNvSpPr>
          <p:nvPr/>
        </p:nvSpPr>
        <p:spPr bwMode="auto">
          <a:xfrm>
            <a:off x="4090989" y="3931444"/>
            <a:ext cx="966787" cy="361950"/>
          </a:xfrm>
          <a:prstGeom prst="wedgeRectCallout">
            <a:avLst>
              <a:gd name="adj1" fmla="val 80380"/>
              <a:gd name="adj2" fmla="val -18093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kumimoji="1" lang="zh-TW" altLang="en-US" dirty="0">
                <a:solidFill>
                  <a:srgbClr val="002060"/>
                </a:solidFill>
                <a:ea typeface="SimHei" pitchFamily="49" charset="-122"/>
              </a:rPr>
              <a:t>西乃山</a:t>
            </a:r>
          </a:p>
        </p:txBody>
      </p:sp>
      <p:sp>
        <p:nvSpPr>
          <p:cNvPr id="266249" name="Text Box 9"/>
          <p:cNvSpPr txBox="1">
            <a:spLocks noChangeArrowheads="1"/>
          </p:cNvSpPr>
          <p:nvPr/>
        </p:nvSpPr>
        <p:spPr bwMode="auto">
          <a:xfrm>
            <a:off x="321820" y="4405049"/>
            <a:ext cx="362471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58775" indent="-3587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3023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ct val="40000"/>
              </a:spcAft>
              <a:buFontTx/>
              <a:buBlip>
                <a:blip r:embed="rId5"/>
              </a:buBlip>
            </a:pPr>
            <a:r>
              <a:rPr lang="zh-TW" altLang="en-US" sz="2000" dirty="0">
                <a:ea typeface="SimHei" pitchFamily="49" charset="-122"/>
              </a:rPr>
              <a:t>百姓厭煩嗎哪，哭號求肉。</a:t>
            </a:r>
          </a:p>
          <a:p>
            <a:pPr>
              <a:spcAft>
                <a:spcPct val="40000"/>
              </a:spcAft>
              <a:buFontTx/>
              <a:buBlip>
                <a:blip r:embed="rId5"/>
              </a:buBlip>
            </a:pPr>
            <a:endParaRPr lang="zh-TW" altLang="en-US" sz="2000" dirty="0">
              <a:ea typeface="SimHei" pitchFamily="49" charset="-122"/>
            </a:endParaRPr>
          </a:p>
        </p:txBody>
      </p:sp>
      <p:sp>
        <p:nvSpPr>
          <p:cNvPr id="266251" name="AutoShape 11" descr="Parchment"/>
          <p:cNvSpPr>
            <a:spLocks noChangeArrowheads="1"/>
          </p:cNvSpPr>
          <p:nvPr/>
        </p:nvSpPr>
        <p:spPr bwMode="auto">
          <a:xfrm>
            <a:off x="6040794" y="3813923"/>
            <a:ext cx="966788" cy="361950"/>
          </a:xfrm>
          <a:prstGeom prst="wedgeRectCallout">
            <a:avLst>
              <a:gd name="adj1" fmla="val -82514"/>
              <a:gd name="adj2" fmla="val -68421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kumimoji="1" lang="zh-TW" altLang="en-US" dirty="0">
                <a:solidFill>
                  <a:srgbClr val="002060"/>
                </a:solidFill>
                <a:ea typeface="SimHei" pitchFamily="49" charset="-122"/>
              </a:rPr>
              <a:t>他備拉</a:t>
            </a:r>
          </a:p>
        </p:txBody>
      </p:sp>
      <p:pic>
        <p:nvPicPr>
          <p:cNvPr id="266252" name="Picture 12" descr="PNGPIX-COM-Fire-PNG-Image-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63" y="3167063"/>
            <a:ext cx="768350" cy="57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53" name="Text Box 13"/>
          <p:cNvSpPr txBox="1">
            <a:spLocks noChangeArrowheads="1"/>
          </p:cNvSpPr>
          <p:nvPr/>
        </p:nvSpPr>
        <p:spPr bwMode="auto">
          <a:xfrm>
            <a:off x="7596336" y="2899438"/>
            <a:ext cx="1392238" cy="100642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dirty="0">
                <a:ea typeface="SimHei" pitchFamily="49" charset="-122"/>
              </a:rPr>
              <a:t>離開西乃山之後的第一個安營點</a:t>
            </a:r>
          </a:p>
        </p:txBody>
      </p:sp>
    </p:spTree>
    <p:extLst>
      <p:ext uri="{BB962C8B-B14F-4D97-AF65-F5344CB8AC3E}">
        <p14:creationId xmlns:p14="http://schemas.microsoft.com/office/powerpoint/2010/main" val="289229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266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46" grpId="0" animBg="1"/>
      <p:bldP spid="266251" grpId="0" animBg="1"/>
      <p:bldP spid="26625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ChangeArrowheads="1"/>
          </p:cNvSpPr>
          <p:nvPr/>
        </p:nvSpPr>
        <p:spPr bwMode="auto">
          <a:xfrm>
            <a:off x="683568" y="337294"/>
            <a:ext cx="7524328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r>
              <a:rPr lang="zh-TW" altLang="en-US" sz="3200" b="1" u="sng" dirty="0">
                <a:latin typeface="Adobe 繁黑體 Std B" pitchFamily="34" charset="-120"/>
                <a:ea typeface="Adobe 繁黑體 Std B" pitchFamily="34" charset="-120"/>
                <a:cs typeface="新細明體" charset="-120"/>
              </a:rPr>
              <a:t>申命記</a:t>
            </a:r>
            <a:r>
              <a:rPr lang="en-US" altLang="zh-TW" sz="3200" b="1" u="sng" dirty="0">
                <a:latin typeface="Adobe 繁黑體 Std B" pitchFamily="34" charset="-120"/>
                <a:ea typeface="Adobe 繁黑體 Std B" pitchFamily="34" charset="-120"/>
                <a:cs typeface="新細明體" charset="-120"/>
              </a:rPr>
              <a:t>8:6-10</a:t>
            </a:r>
          </a:p>
          <a:p>
            <a:r>
              <a:rPr lang="zh-TW" altLang="en-US" sz="3200" b="1" dirty="0">
                <a:latin typeface="Adobe 繁黑體 Std B" pitchFamily="34" charset="-120"/>
                <a:ea typeface="Adobe 繁黑體 Std B" pitchFamily="34" charset="-120"/>
                <a:cs typeface="新細明體" charset="-120"/>
              </a:rPr>
              <a:t>你要謹守耶和華你神的誡命，遵行他的道，敬畏他。因為耶和華你</a:t>
            </a:r>
            <a:r>
              <a:rPr lang="zh-TW" altLang="en-US" sz="3200" b="1" dirty="0">
                <a:solidFill>
                  <a:srgbClr val="C00000"/>
                </a:solidFill>
                <a:latin typeface="Adobe 繁黑體 Std B" pitchFamily="34" charset="-120"/>
                <a:ea typeface="Adobe 繁黑體 Std B" pitchFamily="34" charset="-120"/>
                <a:cs typeface="新細明體" charset="-120"/>
              </a:rPr>
              <a:t>神領你進入美地</a:t>
            </a:r>
            <a:r>
              <a:rPr lang="zh-TW" altLang="en-US" sz="3200" b="1" dirty="0">
                <a:latin typeface="Adobe 繁黑體 Std B" pitchFamily="34" charset="-120"/>
                <a:ea typeface="Adobe 繁黑體 Std B" pitchFamily="34" charset="-120"/>
                <a:cs typeface="新細明體" charset="-120"/>
              </a:rPr>
              <a:t>，那地</a:t>
            </a:r>
            <a:r>
              <a:rPr lang="zh-TW" altLang="en-US" sz="3200" b="1" dirty="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  <a:cs typeface="新細明體" charset="-120"/>
              </a:rPr>
              <a:t>有</a:t>
            </a:r>
            <a:r>
              <a:rPr lang="zh-TW" altLang="en-US" sz="3200" b="1" dirty="0">
                <a:latin typeface="Adobe 繁黑體 Std B" pitchFamily="34" charset="-120"/>
                <a:ea typeface="Adobe 繁黑體 Std B" pitchFamily="34" charset="-120"/>
                <a:cs typeface="新細明體" charset="-120"/>
              </a:rPr>
              <a:t>河，</a:t>
            </a:r>
            <a:r>
              <a:rPr lang="zh-TW" altLang="en-US" sz="3200" b="1" dirty="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  <a:cs typeface="新細明體" charset="-120"/>
              </a:rPr>
              <a:t>有</a:t>
            </a:r>
            <a:r>
              <a:rPr lang="zh-TW" altLang="en-US" sz="3200" b="1" dirty="0">
                <a:latin typeface="Adobe 繁黑體 Std B" pitchFamily="34" charset="-120"/>
                <a:ea typeface="Adobe 繁黑體 Std B" pitchFamily="34" charset="-120"/>
                <a:cs typeface="新細明體" charset="-120"/>
              </a:rPr>
              <a:t>泉，</a:t>
            </a:r>
            <a:r>
              <a:rPr lang="zh-TW" altLang="en-US" sz="3200" b="1" dirty="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  <a:cs typeface="新細明體" charset="-120"/>
              </a:rPr>
              <a:t>有</a:t>
            </a:r>
            <a:r>
              <a:rPr lang="zh-TW" altLang="en-US" sz="3200" b="1" dirty="0">
                <a:latin typeface="Adobe 繁黑體 Std B" pitchFamily="34" charset="-120"/>
                <a:ea typeface="Adobe 繁黑體 Std B" pitchFamily="34" charset="-120"/>
                <a:cs typeface="新細明體" charset="-120"/>
              </a:rPr>
              <a:t>源，從山谷中流出水來。那地</a:t>
            </a:r>
            <a:r>
              <a:rPr lang="zh-TW" altLang="en-US" sz="3200" b="1" dirty="0">
                <a:solidFill>
                  <a:srgbClr val="7030A0"/>
                </a:solidFill>
                <a:latin typeface="Adobe 繁黑體 Std B" pitchFamily="34" charset="-120"/>
                <a:ea typeface="Adobe 繁黑體 Std B" pitchFamily="34" charset="-120"/>
                <a:cs typeface="新細明體" charset="-120"/>
              </a:rPr>
              <a:t>有</a:t>
            </a:r>
            <a:r>
              <a:rPr lang="zh-TW" altLang="en-US" sz="3200" b="1" u="sng" dirty="0">
                <a:latin typeface="Adobe 繁黑體 Std B" pitchFamily="34" charset="-120"/>
                <a:ea typeface="Adobe 繁黑體 Std B" pitchFamily="34" charset="-120"/>
                <a:cs typeface="新細明體" charset="-120"/>
              </a:rPr>
              <a:t>小麥、大麥、葡萄樹、無花果樹、石榴樹、橄欖樹，和蜜</a:t>
            </a:r>
            <a:r>
              <a:rPr lang="zh-TW" altLang="en-US" sz="3200" b="1" dirty="0">
                <a:latin typeface="Adobe 繁黑體 Std B" pitchFamily="34" charset="-120"/>
                <a:ea typeface="Adobe 繁黑體 Std B" pitchFamily="34" charset="-120"/>
                <a:cs typeface="新細明體" charset="-120"/>
              </a:rPr>
              <a:t>。你在那地</a:t>
            </a:r>
            <a:r>
              <a:rPr lang="zh-TW" altLang="en-US" sz="3200" b="1" dirty="0">
                <a:solidFill>
                  <a:srgbClr val="0070C0"/>
                </a:solidFill>
                <a:latin typeface="Adobe 繁黑體 Std B" pitchFamily="34" charset="-120"/>
                <a:ea typeface="Adobe 繁黑體 Std B" pitchFamily="34" charset="-120"/>
                <a:cs typeface="新細明體" charset="-120"/>
              </a:rPr>
              <a:t>不缺食物，一無所缺</a:t>
            </a:r>
            <a:r>
              <a:rPr lang="zh-TW" altLang="en-US" sz="3200" b="1" dirty="0">
                <a:latin typeface="Adobe 繁黑體 Std B" pitchFamily="34" charset="-120"/>
                <a:ea typeface="Adobe 繁黑體 Std B" pitchFamily="34" charset="-120"/>
                <a:cs typeface="新細明體" charset="-120"/>
              </a:rPr>
              <a:t>。那地的石頭是鐵，山內可以挖銅。你吃得飽足，就要稱頌耶和華你的神，因他將那美地賜給你了。」</a:t>
            </a:r>
          </a:p>
        </p:txBody>
      </p:sp>
    </p:spTree>
    <p:extLst>
      <p:ext uri="{BB962C8B-B14F-4D97-AF65-F5344CB8AC3E}">
        <p14:creationId xmlns:p14="http://schemas.microsoft.com/office/powerpoint/2010/main" val="426836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七角星形 1"/>
          <p:cNvSpPr/>
          <p:nvPr/>
        </p:nvSpPr>
        <p:spPr>
          <a:xfrm>
            <a:off x="1028700" y="642937"/>
            <a:ext cx="2400300" cy="1928813"/>
          </a:xfrm>
          <a:prstGeom prst="star7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4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無</a:t>
            </a:r>
          </a:p>
        </p:txBody>
      </p:sp>
      <p:sp>
        <p:nvSpPr>
          <p:cNvPr id="3" name="七角星形 2"/>
          <p:cNvSpPr/>
          <p:nvPr/>
        </p:nvSpPr>
        <p:spPr>
          <a:xfrm>
            <a:off x="6096000" y="735806"/>
            <a:ext cx="2400300" cy="1928813"/>
          </a:xfrm>
          <a:prstGeom prst="star7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4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有</a:t>
            </a:r>
          </a:p>
        </p:txBody>
      </p:sp>
      <p:sp>
        <p:nvSpPr>
          <p:cNvPr id="5" name="向右箭號 4"/>
          <p:cNvSpPr/>
          <p:nvPr/>
        </p:nvSpPr>
        <p:spPr>
          <a:xfrm>
            <a:off x="3943350" y="1457325"/>
            <a:ext cx="1600200" cy="4286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圓角矩形 5"/>
          <p:cNvSpPr/>
          <p:nvPr/>
        </p:nvSpPr>
        <p:spPr>
          <a:xfrm>
            <a:off x="1171576" y="3107531"/>
            <a:ext cx="7000875" cy="832371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5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最大危機 </a:t>
            </a:r>
            <a:r>
              <a:rPr lang="en-US" altLang="zh-TW" sz="5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?</a:t>
            </a:r>
            <a:r>
              <a:rPr lang="zh-TW" altLang="en-US" sz="5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5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?</a:t>
            </a:r>
            <a:r>
              <a:rPr lang="zh-TW" altLang="en-US" sz="5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54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?</a:t>
            </a:r>
            <a:endParaRPr lang="zh-TW" altLang="en-US" sz="5400" b="1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9937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2" t="22489" r="10715" b="32007"/>
          <a:stretch/>
        </p:blipFill>
        <p:spPr bwMode="auto">
          <a:xfrm>
            <a:off x="37514" y="-31601"/>
            <a:ext cx="9106486" cy="5175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240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矩形 4"/>
          <p:cNvSpPr>
            <a:spLocks noChangeArrowheads="1"/>
          </p:cNvSpPr>
          <p:nvPr/>
        </p:nvSpPr>
        <p:spPr bwMode="auto">
          <a:xfrm>
            <a:off x="0" y="407194"/>
            <a:ext cx="9144000" cy="229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zh-TW" sz="4000" b="1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二</a:t>
            </a:r>
            <a:r>
              <a:rPr lang="en-US" altLang="zh-TW" sz="4000" b="1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在</a:t>
            </a:r>
            <a:r>
              <a:rPr lang="zh-TW" altLang="en-US" sz="4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一無所缺</a:t>
            </a:r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中，</a:t>
            </a:r>
            <a:endParaRPr lang="en-US" altLang="zh-TW" sz="4000" b="1" dirty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zh-TW" sz="4000" b="1" dirty="0">
                <a:latin typeface="標楷體" pitchFamily="65" charset="-120"/>
                <a:ea typeface="標楷體" pitchFamily="65" charset="-120"/>
              </a:rPr>
              <a:t>     </a:t>
            </a:r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你要</a:t>
            </a:r>
            <a:r>
              <a:rPr lang="zh-TW" altLang="en-US" sz="40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稱頌耶和華你的神，</a:t>
            </a:r>
            <a:endParaRPr lang="en-US" altLang="zh-TW" sz="40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zh-TW" sz="40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	</a:t>
            </a:r>
            <a:r>
              <a:rPr lang="zh-TW" altLang="en-US" sz="40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  因祂將那美地賜給你了！</a:t>
            </a:r>
            <a:r>
              <a:rPr lang="en-US" altLang="zh-TW" sz="4000" b="1" dirty="0">
                <a:latin typeface="標楷體" pitchFamily="65" charset="-120"/>
                <a:ea typeface="標楷體" pitchFamily="65" charset="-120"/>
              </a:rPr>
              <a:t> 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zh-TW" sz="4000" b="1" dirty="0">
                <a:latin typeface="標楷體" pitchFamily="65" charset="-120"/>
                <a:ea typeface="標楷體" pitchFamily="65" charset="-120"/>
              </a:rPr>
              <a:t>	</a:t>
            </a:r>
          </a:p>
        </p:txBody>
      </p:sp>
      <p:sp>
        <p:nvSpPr>
          <p:cNvPr id="4" name="流程圖: 替代處理程序 3"/>
          <p:cNvSpPr/>
          <p:nvPr/>
        </p:nvSpPr>
        <p:spPr>
          <a:xfrm>
            <a:off x="285750" y="2164557"/>
            <a:ext cx="2171700" cy="1007269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4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平穩</a:t>
            </a:r>
          </a:p>
        </p:txBody>
      </p:sp>
      <p:grpSp>
        <p:nvGrpSpPr>
          <p:cNvPr id="2" name="群組 12"/>
          <p:cNvGrpSpPr>
            <a:grpSpLocks/>
          </p:cNvGrpSpPr>
          <p:nvPr/>
        </p:nvGrpSpPr>
        <p:grpSpPr bwMode="auto">
          <a:xfrm>
            <a:off x="2257426" y="2214563"/>
            <a:ext cx="3438525" cy="1007269"/>
            <a:chOff x="2257425" y="2952749"/>
            <a:chExt cx="3438525" cy="1343025"/>
          </a:xfrm>
        </p:grpSpPr>
        <p:sp>
          <p:nvSpPr>
            <p:cNvPr id="11" name="流程圖: 替代處理程序 10"/>
            <p:cNvSpPr/>
            <p:nvPr/>
          </p:nvSpPr>
          <p:spPr>
            <a:xfrm>
              <a:off x="3524250" y="2952749"/>
              <a:ext cx="2171700" cy="1343025"/>
            </a:xfrm>
            <a:prstGeom prst="flowChartAlternateProcess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4800" b="1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平凡</a:t>
              </a:r>
            </a:p>
          </p:txBody>
        </p:sp>
        <p:cxnSp>
          <p:nvCxnSpPr>
            <p:cNvPr id="7" name="直線單箭頭接點 6"/>
            <p:cNvCxnSpPr/>
            <p:nvPr/>
          </p:nvCxnSpPr>
          <p:spPr>
            <a:xfrm>
              <a:off x="2257425" y="3600449"/>
              <a:ext cx="1628775" cy="0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群組 13"/>
          <p:cNvGrpSpPr>
            <a:grpSpLocks/>
          </p:cNvGrpSpPr>
          <p:nvPr/>
        </p:nvGrpSpPr>
        <p:grpSpPr bwMode="auto">
          <a:xfrm>
            <a:off x="5448301" y="2200275"/>
            <a:ext cx="3438525" cy="1007269"/>
            <a:chOff x="2257425" y="2952749"/>
            <a:chExt cx="3438525" cy="1343025"/>
          </a:xfrm>
        </p:grpSpPr>
        <p:sp>
          <p:nvSpPr>
            <p:cNvPr id="15" name="流程圖: 替代處理程序 14"/>
            <p:cNvSpPr/>
            <p:nvPr/>
          </p:nvSpPr>
          <p:spPr>
            <a:xfrm>
              <a:off x="3524250" y="2952749"/>
              <a:ext cx="2171700" cy="1343025"/>
            </a:xfrm>
            <a:prstGeom prst="flowChartAlternateProcess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4800" b="1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厭煩</a:t>
              </a:r>
            </a:p>
          </p:txBody>
        </p:sp>
        <p:cxnSp>
          <p:nvCxnSpPr>
            <p:cNvPr id="16" name="直線單箭頭接點 15"/>
            <p:cNvCxnSpPr/>
            <p:nvPr/>
          </p:nvCxnSpPr>
          <p:spPr>
            <a:xfrm>
              <a:off x="2257425" y="3600449"/>
              <a:ext cx="1628775" cy="0"/>
            </a:xfrm>
            <a:prstGeom prst="straightConnector1">
              <a:avLst/>
            </a:prstGeom>
            <a:ln w="762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630" name="Picture 2" descr="http://blogs.bet.com/ontv/thegospelaccordingto/wp-content/uploads/2009/08/praise-the-lord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6" y="3470673"/>
            <a:ext cx="4086225" cy="167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384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矩形 1"/>
          <p:cNvSpPr>
            <a:spLocks noChangeArrowheads="1"/>
          </p:cNvSpPr>
          <p:nvPr/>
        </p:nvSpPr>
        <p:spPr bwMode="auto">
          <a:xfrm>
            <a:off x="371476" y="0"/>
            <a:ext cx="877252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5400" b="1" u="sng" dirty="0">
                <a:latin typeface="標楷體" pitchFamily="65" charset="-120"/>
                <a:ea typeface="標楷體" pitchFamily="65" charset="-120"/>
                <a:cs typeface="新細明體" charset="-120"/>
              </a:rPr>
              <a:t>申</a:t>
            </a:r>
            <a:r>
              <a:rPr lang="en-US" altLang="zh-TW" sz="5400" b="1" u="sng" dirty="0">
                <a:latin typeface="標楷體" pitchFamily="65" charset="-120"/>
                <a:ea typeface="標楷體" pitchFamily="65" charset="-120"/>
                <a:cs typeface="新細明體" charset="-120"/>
              </a:rPr>
              <a:t>8:10</a:t>
            </a:r>
            <a:r>
              <a:rPr lang="zh-TW" altLang="en-US" sz="5400" b="1" u="sng" dirty="0">
                <a:latin typeface="標楷體" pitchFamily="65" charset="-120"/>
                <a:ea typeface="標楷體" pitchFamily="65" charset="-120"/>
                <a:cs typeface="新細明體" charset="-120"/>
              </a:rPr>
              <a:t> </a:t>
            </a:r>
            <a:endParaRPr lang="en-US" altLang="zh-TW" sz="5400" b="1" u="sng" dirty="0">
              <a:latin typeface="標楷體" pitchFamily="65" charset="-120"/>
              <a:ea typeface="標楷體" pitchFamily="65" charset="-120"/>
              <a:cs typeface="新細明體" charset="-120"/>
            </a:endParaRPr>
          </a:p>
          <a:p>
            <a:pPr eaLnBrk="1" hangingPunct="1"/>
            <a:r>
              <a:rPr lang="zh-TW" altLang="zh-TW" sz="5400" dirty="0">
                <a:latin typeface="標楷體" pitchFamily="65" charset="-120"/>
                <a:ea typeface="標楷體" pitchFamily="65" charset="-120"/>
                <a:cs typeface="新細明體" charset="-120"/>
              </a:rPr>
              <a:t>你</a:t>
            </a:r>
            <a:r>
              <a:rPr lang="zh-TW" altLang="zh-TW" sz="5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charset="-120"/>
              </a:rPr>
              <a:t>吃得飽足</a:t>
            </a:r>
            <a:r>
              <a:rPr lang="zh-TW" altLang="zh-TW" sz="5400" dirty="0">
                <a:latin typeface="標楷體" pitchFamily="65" charset="-120"/>
                <a:ea typeface="標楷體" pitchFamily="65" charset="-120"/>
                <a:cs typeface="新細明體" charset="-120"/>
              </a:rPr>
              <a:t>，就要</a:t>
            </a:r>
            <a:r>
              <a:rPr lang="zh-TW" altLang="zh-TW" sz="5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新細明體" charset="-120"/>
              </a:rPr>
              <a:t>稱頌耶和華你的神</a:t>
            </a:r>
            <a:r>
              <a:rPr lang="zh-TW" altLang="zh-TW" sz="5400" dirty="0">
                <a:latin typeface="標楷體" pitchFamily="65" charset="-120"/>
                <a:ea typeface="標楷體" pitchFamily="65" charset="-120"/>
                <a:cs typeface="新細明體" charset="-120"/>
              </a:rPr>
              <a:t>，因</a:t>
            </a:r>
            <a:r>
              <a:rPr lang="zh-TW" altLang="zh-TW" sz="54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新細明體" charset="-120"/>
              </a:rPr>
              <a:t>他將那美地賜給你</a:t>
            </a:r>
            <a:r>
              <a:rPr lang="zh-TW" altLang="zh-TW" sz="5400" dirty="0">
                <a:latin typeface="標楷體" pitchFamily="65" charset="-120"/>
                <a:ea typeface="標楷體" pitchFamily="65" charset="-120"/>
                <a:cs typeface="新細明體" charset="-120"/>
              </a:rPr>
              <a:t>了。」</a:t>
            </a:r>
            <a:endParaRPr lang="zh-TW" altLang="en-US" sz="5400" dirty="0">
              <a:ea typeface="標楷體" pitchFamily="65" charset="-120"/>
              <a:cs typeface="新細明體" charset="-120"/>
            </a:endParaRPr>
          </a:p>
        </p:txBody>
      </p:sp>
      <p:pic>
        <p:nvPicPr>
          <p:cNvPr id="23555" name="Picture 2" descr="http://blogs.bet.com/ontv/thegospelaccordingto/wp-content/uploads/2009/08/praise-the-lord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6" y="2582466"/>
            <a:ext cx="6257925" cy="256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513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流程圖: 替代處理程序 2"/>
          <p:cNvSpPr/>
          <p:nvPr/>
        </p:nvSpPr>
        <p:spPr>
          <a:xfrm>
            <a:off x="657226" y="557212"/>
            <a:ext cx="3000375" cy="1243013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4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心存感恩</a:t>
            </a:r>
          </a:p>
        </p:txBody>
      </p:sp>
      <p:sp>
        <p:nvSpPr>
          <p:cNvPr id="4" name="流程圖: 替代處理程序 3"/>
          <p:cNvSpPr/>
          <p:nvPr/>
        </p:nvSpPr>
        <p:spPr>
          <a:xfrm>
            <a:off x="5210176" y="542925"/>
            <a:ext cx="3000375" cy="1243013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4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不知感恩</a:t>
            </a:r>
          </a:p>
        </p:txBody>
      </p:sp>
      <p:cxnSp>
        <p:nvCxnSpPr>
          <p:cNvPr id="8" name="直線單箭頭接點 7"/>
          <p:cNvCxnSpPr/>
          <p:nvPr/>
        </p:nvCxnSpPr>
        <p:spPr>
          <a:xfrm rot="16200000" flipH="1">
            <a:off x="2432448" y="1568054"/>
            <a:ext cx="1221581" cy="1514475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/>
          <p:nvPr/>
        </p:nvCxnSpPr>
        <p:spPr>
          <a:xfrm rot="5400000">
            <a:off x="5400675" y="1628775"/>
            <a:ext cx="1371600" cy="13716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雙波浪線 12"/>
          <p:cNvSpPr/>
          <p:nvPr/>
        </p:nvSpPr>
        <p:spPr>
          <a:xfrm>
            <a:off x="2057400" y="2807494"/>
            <a:ext cx="5029200" cy="1714500"/>
          </a:xfrm>
          <a:prstGeom prst="doubleWave">
            <a:avLst/>
          </a:prstGeom>
          <a:solidFill>
            <a:srgbClr val="FFFF00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54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有何分別？</a:t>
            </a:r>
          </a:p>
        </p:txBody>
      </p:sp>
    </p:spTree>
    <p:extLst>
      <p:ext uri="{BB962C8B-B14F-4D97-AF65-F5344CB8AC3E}">
        <p14:creationId xmlns:p14="http://schemas.microsoft.com/office/powerpoint/2010/main" val="66375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lds.org/gospellibrary/artbook/images/ArtBook__046_046__TheTenLepers_Sm__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0" y="1"/>
            <a:ext cx="5581650" cy="514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020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矩形 4"/>
          <p:cNvSpPr>
            <a:spLocks noChangeArrowheads="1"/>
          </p:cNvSpPr>
          <p:nvPr/>
        </p:nvSpPr>
        <p:spPr bwMode="auto">
          <a:xfrm>
            <a:off x="0" y="0"/>
            <a:ext cx="8801100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ts val="3600"/>
              </a:spcBef>
            </a:pPr>
            <a:r>
              <a:rPr lang="en-US" altLang="zh-TW" sz="3600" b="1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三</a:t>
            </a:r>
            <a:r>
              <a:rPr lang="en-US" altLang="zh-TW" sz="3600" b="1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在</a:t>
            </a:r>
            <a:r>
              <a:rPr lang="zh-TW" altLang="en-US" sz="36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興盛富足</a:t>
            </a:r>
            <a:r>
              <a:rPr lang="zh-TW" altLang="en-US" sz="3600" b="1" dirty="0">
                <a:latin typeface="標楷體" pitchFamily="65" charset="-120"/>
                <a:ea typeface="標楷體" pitchFamily="65" charset="-120"/>
              </a:rPr>
              <a:t>中，你不可</a:t>
            </a:r>
            <a:r>
              <a:rPr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忘記</a:t>
            </a:r>
            <a:r>
              <a:rPr lang="en-US" altLang="zh-TW" sz="3600" b="1" dirty="0">
                <a:latin typeface="標楷體" pitchFamily="65" charset="-120"/>
                <a:ea typeface="標楷體" pitchFamily="65" charset="-120"/>
              </a:rPr>
              <a:t>…</a:t>
            </a:r>
          </a:p>
          <a:p>
            <a:pPr eaLnBrk="1" hangingPunct="1">
              <a:spcBef>
                <a:spcPts val="3600"/>
              </a:spcBef>
            </a:pPr>
            <a:r>
              <a:rPr lang="zh-TW" altLang="en-US" sz="3600" b="1" u="sng" dirty="0">
                <a:latin typeface="標楷體" pitchFamily="65" charset="-120"/>
                <a:ea typeface="標楷體" pitchFamily="65" charset="-120"/>
              </a:rPr>
              <a:t>申命記</a:t>
            </a:r>
            <a:r>
              <a:rPr lang="en-US" altLang="zh-TW" sz="3600" b="1" u="sng" dirty="0">
                <a:latin typeface="標楷體" pitchFamily="65" charset="-120"/>
                <a:ea typeface="標楷體" pitchFamily="65" charset="-120"/>
              </a:rPr>
              <a:t>8:11-13</a:t>
            </a:r>
          </a:p>
          <a:p>
            <a:pPr eaLnBrk="1" hangingPunct="1">
              <a:spcBef>
                <a:spcPts val="3600"/>
              </a:spcBef>
            </a:pP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你</a:t>
            </a:r>
            <a:r>
              <a:rPr lang="zh-TW" altLang="zh-TW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要謹慎</a:t>
            </a: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zh-TW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免得忘記</a:t>
            </a: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耶和華你的神，不守他的誡命、典章、律例，就是我今日所吩咐你的；恐怕你吃得飽足，建造</a:t>
            </a:r>
            <a:r>
              <a:rPr lang="zh-TW" altLang="zh-TW" sz="36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美好的房屋</a:t>
            </a: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居住，你的</a:t>
            </a:r>
            <a:r>
              <a:rPr lang="zh-TW" altLang="zh-TW" sz="36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牛羊</a:t>
            </a:r>
            <a:r>
              <a:rPr lang="zh-TW" altLang="en-US" sz="36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zh-TW" sz="36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加多</a:t>
            </a:r>
            <a:r>
              <a:rPr lang="zh-TW" altLang="en-US" sz="36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」</a:t>
            </a: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，你的</a:t>
            </a:r>
            <a:r>
              <a:rPr lang="zh-TW" altLang="zh-TW" sz="36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金銀</a:t>
            </a:r>
            <a:r>
              <a:rPr lang="zh-TW" altLang="en-US" sz="36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zh-TW" sz="36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增添</a:t>
            </a:r>
            <a:r>
              <a:rPr lang="zh-TW" altLang="en-US" sz="36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」</a:t>
            </a: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，並你所有的</a:t>
            </a:r>
            <a:r>
              <a:rPr lang="zh-TW" altLang="zh-TW" sz="36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全都</a:t>
            </a:r>
            <a:r>
              <a:rPr lang="zh-TW" altLang="en-US" sz="36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zh-TW" sz="36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加增</a:t>
            </a:r>
            <a:r>
              <a:rPr lang="zh-TW" altLang="en-US" sz="36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」</a:t>
            </a:r>
            <a:r>
              <a:rPr lang="zh-TW" altLang="zh-TW" sz="3600" dirty="0">
                <a:latin typeface="標楷體" pitchFamily="65" charset="-120"/>
                <a:ea typeface="標楷體" pitchFamily="65" charset="-120"/>
              </a:rPr>
              <a:t>，</a:t>
            </a:r>
            <a:endParaRPr lang="en-US" altLang="zh-TW" sz="3600" b="1" u="sng" dirty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ts val="3600"/>
              </a:spcBef>
            </a:pPr>
            <a:endParaRPr lang="en-US" altLang="zh-TW" sz="3600" b="1" dirty="0"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1907704" y="3075806"/>
            <a:ext cx="4968552" cy="1952600"/>
            <a:chOff x="1907704" y="3075806"/>
            <a:chExt cx="4968552" cy="1952600"/>
          </a:xfrm>
        </p:grpSpPr>
        <p:sp>
          <p:nvSpPr>
            <p:cNvPr id="2" name="橢圓 1"/>
            <p:cNvSpPr/>
            <p:nvPr/>
          </p:nvSpPr>
          <p:spPr>
            <a:xfrm>
              <a:off x="2555776" y="3075806"/>
              <a:ext cx="936104" cy="720080"/>
            </a:xfrm>
            <a:prstGeom prst="ellipse">
              <a:avLst/>
            </a:prstGeom>
            <a:noFill/>
            <a:ln w="762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4" name="橢圓 3"/>
            <p:cNvSpPr/>
            <p:nvPr/>
          </p:nvSpPr>
          <p:spPr>
            <a:xfrm>
              <a:off x="1907704" y="3588246"/>
              <a:ext cx="936104" cy="720080"/>
            </a:xfrm>
            <a:prstGeom prst="ellipse">
              <a:avLst/>
            </a:prstGeom>
            <a:noFill/>
            <a:ln w="762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5" name="橢圓 4"/>
            <p:cNvSpPr/>
            <p:nvPr/>
          </p:nvSpPr>
          <p:spPr>
            <a:xfrm>
              <a:off x="5940152" y="3651870"/>
              <a:ext cx="936104" cy="720080"/>
            </a:xfrm>
            <a:prstGeom prst="ellipse">
              <a:avLst/>
            </a:prstGeom>
            <a:noFill/>
            <a:ln w="762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6" name="橢圓 5"/>
            <p:cNvSpPr/>
            <p:nvPr/>
          </p:nvSpPr>
          <p:spPr>
            <a:xfrm>
              <a:off x="2843808" y="4308326"/>
              <a:ext cx="1556742" cy="720080"/>
            </a:xfrm>
            <a:prstGeom prst="ellipse">
              <a:avLst/>
            </a:prstGeom>
            <a:noFill/>
            <a:ln w="762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0244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矩形 4"/>
          <p:cNvSpPr>
            <a:spLocks noChangeArrowheads="1"/>
          </p:cNvSpPr>
          <p:nvPr/>
        </p:nvSpPr>
        <p:spPr bwMode="auto">
          <a:xfrm>
            <a:off x="179512" y="339502"/>
            <a:ext cx="8801100" cy="40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ts val="3600"/>
              </a:spcBef>
            </a:pPr>
            <a:r>
              <a:rPr lang="zh-TW" altLang="en-US" sz="3200" b="1" u="sng" dirty="0">
                <a:latin typeface="標楷體" pitchFamily="65" charset="-120"/>
                <a:ea typeface="標楷體" pitchFamily="65" charset="-120"/>
              </a:rPr>
              <a:t>申命記</a:t>
            </a:r>
            <a:r>
              <a:rPr lang="en-US" altLang="zh-TW" sz="3200" b="1" u="sng" dirty="0">
                <a:latin typeface="標楷體" pitchFamily="65" charset="-120"/>
                <a:ea typeface="標楷體" pitchFamily="65" charset="-120"/>
              </a:rPr>
              <a:t>8:14-16</a:t>
            </a:r>
          </a:p>
          <a:p>
            <a:pPr eaLnBrk="1" hangingPunct="1">
              <a:spcBef>
                <a:spcPts val="3600"/>
              </a:spcBef>
            </a:pPr>
            <a:r>
              <a:rPr lang="zh-TW" altLang="zh-TW" sz="3200" dirty="0">
                <a:latin typeface="標楷體" pitchFamily="65" charset="-120"/>
                <a:ea typeface="標楷體" pitchFamily="65" charset="-120"/>
              </a:rPr>
              <a:t>你就心高氣傲，</a:t>
            </a:r>
            <a:r>
              <a:rPr lang="zh-TW" altLang="zh-TW" sz="3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忘記耶和華你的神</a:t>
            </a:r>
            <a:r>
              <a:rPr lang="zh-TW" altLang="zh-TW" sz="3200" dirty="0">
                <a:latin typeface="標楷體" pitchFamily="65" charset="-120"/>
                <a:ea typeface="標楷體" pitchFamily="65" charset="-120"/>
              </a:rPr>
              <a:t>，就是將你從埃及地</a:t>
            </a:r>
            <a:r>
              <a:rPr lang="zh-TW" altLang="zh-TW" sz="3200" b="1" u="sng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為奴之家領出來</a:t>
            </a:r>
            <a:r>
              <a:rPr lang="zh-TW" altLang="zh-TW" sz="3200" dirty="0">
                <a:latin typeface="標楷體" pitchFamily="65" charset="-120"/>
                <a:ea typeface="標楷體" pitchFamily="65" charset="-120"/>
              </a:rPr>
              <a:t>的，引你經過</a:t>
            </a:r>
            <a:r>
              <a:rPr lang="zh-TW" altLang="zh-TW" sz="3200" b="1" u="sng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那大而可怕的曠野</a:t>
            </a:r>
            <a:r>
              <a:rPr lang="zh-TW" altLang="zh-TW" sz="3200" dirty="0">
                <a:latin typeface="標楷體" pitchFamily="65" charset="-120"/>
                <a:ea typeface="標楷體" pitchFamily="65" charset="-120"/>
              </a:rPr>
              <a:t>，那裡有</a:t>
            </a:r>
            <a:r>
              <a:rPr lang="zh-TW" altLang="zh-TW" sz="3200" b="1" u="sng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火蛇、蠍子、乾旱</a:t>
            </a:r>
            <a:r>
              <a:rPr lang="zh-TW" altLang="zh-TW" sz="3200" dirty="0">
                <a:latin typeface="標楷體" pitchFamily="65" charset="-120"/>
                <a:ea typeface="標楷體" pitchFamily="65" charset="-120"/>
              </a:rPr>
              <a:t>無水之地。他曾為你使水從堅硬的磐石中流出來，又在曠野將你</a:t>
            </a:r>
            <a:r>
              <a:rPr lang="zh-TW" altLang="zh-TW" sz="3200" b="1" u="sng" dirty="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</a:rPr>
              <a:t>列祖所不認識的嗎哪</a:t>
            </a:r>
            <a:r>
              <a:rPr lang="zh-TW" altLang="zh-TW" sz="3200" dirty="0">
                <a:latin typeface="標楷體" pitchFamily="65" charset="-120"/>
                <a:ea typeface="標楷體" pitchFamily="65" charset="-120"/>
              </a:rPr>
              <a:t>賜給你吃，是要苦煉你，試驗你，叫你終久享福；</a:t>
            </a:r>
            <a:endParaRPr lang="en-US" altLang="zh-TW" sz="3200" b="1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8276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矩形 3"/>
          <p:cNvSpPr>
            <a:spLocks noChangeArrowheads="1"/>
          </p:cNvSpPr>
          <p:nvPr/>
        </p:nvSpPr>
        <p:spPr bwMode="auto">
          <a:xfrm>
            <a:off x="400051" y="322660"/>
            <a:ext cx="825817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4000" u="sng" dirty="0">
                <a:latin typeface="標楷體" pitchFamily="65" charset="-120"/>
                <a:ea typeface="標楷體" pitchFamily="65" charset="-120"/>
              </a:rPr>
              <a:t>8:17-18</a:t>
            </a:r>
          </a:p>
          <a:p>
            <a:pPr eaLnBrk="1" hangingPunct="1"/>
            <a:r>
              <a:rPr lang="zh-TW" altLang="zh-TW" sz="4000" dirty="0">
                <a:latin typeface="標楷體" pitchFamily="65" charset="-120"/>
                <a:ea typeface="標楷體" pitchFamily="65" charset="-120"/>
              </a:rPr>
              <a:t>恐怕你心裡說：『</a:t>
            </a:r>
            <a:r>
              <a:rPr lang="zh-TW" altLang="zh-TW" sz="40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這貨財是我力量、我能力得來的</a:t>
            </a:r>
            <a:r>
              <a:rPr lang="zh-TW" altLang="zh-TW" sz="4000" dirty="0">
                <a:latin typeface="標楷體" pitchFamily="65" charset="-120"/>
                <a:ea typeface="標楷體" pitchFamily="65" charset="-120"/>
              </a:rPr>
              <a:t>。』你要記念耶和華你的神，因為</a:t>
            </a:r>
            <a:r>
              <a:rPr lang="zh-TW" altLang="zh-TW" sz="40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得貨財的力量是他給你的</a:t>
            </a:r>
            <a:r>
              <a:rPr lang="zh-TW" altLang="zh-TW" sz="4000" dirty="0">
                <a:latin typeface="標楷體" pitchFamily="65" charset="-120"/>
                <a:ea typeface="標楷體" pitchFamily="65" charset="-120"/>
              </a:rPr>
              <a:t>，為要堅定他向你列祖起誓所立的約，像今日一樣。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57365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blog.geneort.com/wp-content/uploads/2009/06/angry-gir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1320403"/>
            <a:ext cx="3386138" cy="382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圓角矩形 2"/>
          <p:cNvSpPr/>
          <p:nvPr/>
        </p:nvSpPr>
        <p:spPr>
          <a:xfrm>
            <a:off x="2200276" y="257175"/>
            <a:ext cx="4143375" cy="126444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6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心</a:t>
            </a:r>
            <a:r>
              <a:rPr lang="zh-TW" altLang="en-US" sz="66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高氣傲</a:t>
            </a:r>
          </a:p>
        </p:txBody>
      </p:sp>
    </p:spTree>
    <p:extLst>
      <p:ext uri="{BB962C8B-B14F-4D97-AF65-F5344CB8AC3E}">
        <p14:creationId xmlns:p14="http://schemas.microsoft.com/office/powerpoint/2010/main" val="121817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2" name="Rectangle 4"/>
          <p:cNvSpPr>
            <a:spLocks noChangeArrowheads="1"/>
          </p:cNvSpPr>
          <p:nvPr/>
        </p:nvSpPr>
        <p:spPr bwMode="auto">
          <a:xfrm>
            <a:off x="899592" y="555526"/>
            <a:ext cx="6935787" cy="224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Aft>
                <a:spcPct val="30000"/>
              </a:spcAft>
            </a:pPr>
            <a:r>
              <a:rPr lang="zh-TW" altLang="en-US" sz="2400" dirty="0"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他們中間的閒雜人大起貪慾的心；以色列人又哭號說：誰給我們肉吃呢？我們記得，在埃及的時候不花錢就吃魚，也記得有黃瓜、西瓜、韮菜、葱、蒜。現在我們的心血枯竭了，除這嗎哪以外，在我們眼前並沒有別的東西。</a:t>
            </a:r>
            <a:r>
              <a:rPr lang="en-US" altLang="zh-TW" sz="2400" dirty="0">
                <a:solidFill>
                  <a:srgbClr val="002060"/>
                </a:solidFill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(</a:t>
            </a:r>
            <a:r>
              <a:rPr lang="zh-TW" altLang="en-US" sz="2400" dirty="0">
                <a:solidFill>
                  <a:srgbClr val="002060"/>
                </a:solidFill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民</a:t>
            </a:r>
            <a:r>
              <a:rPr lang="en-US" altLang="zh-TW" sz="2400" dirty="0">
                <a:solidFill>
                  <a:srgbClr val="002060"/>
                </a:solidFill>
                <a:latin typeface="華康正顏楷體W9(P)" panose="03000900000000000000" pitchFamily="66" charset="-120"/>
                <a:ea typeface="華康正顏楷體W9(P)" panose="03000900000000000000" pitchFamily="66" charset="-120"/>
              </a:rPr>
              <a:t>11:4-6)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4" t="23085" r="10842" b="31579"/>
          <a:stretch/>
        </p:blipFill>
        <p:spPr bwMode="auto">
          <a:xfrm>
            <a:off x="6096" y="-13516"/>
            <a:ext cx="9137903" cy="515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440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/>
          <p:cNvSpPr/>
          <p:nvPr/>
        </p:nvSpPr>
        <p:spPr>
          <a:xfrm>
            <a:off x="1447800" y="313135"/>
            <a:ext cx="6383338" cy="753665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sz="4000" b="1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何謂「謙卑」？</a:t>
            </a:r>
          </a:p>
        </p:txBody>
      </p:sp>
      <p:pic>
        <p:nvPicPr>
          <p:cNvPr id="51206" name="Picture 6" descr="3224295858221964919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9" y="1464469"/>
            <a:ext cx="7418387" cy="328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4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29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03"/>
            <a:ext cx="91440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7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åæµ·é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03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83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cdn09.dcfever.com/media/travel/destination/2016/02/2093_destination_bann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59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cdn09.dcfever.com/media/travel/destination/2016/02/2095_destination_bann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2"/>
            <a:ext cx="9144000" cy="514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43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cdn09.dcfever.com/media/travel/sharing/15/07/29/118935_1438111978924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" y="0"/>
            <a:ext cx="91362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00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88"/>
            <a:ext cx="9144000" cy="512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2" y="0"/>
            <a:ext cx="912462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79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561975" y="214312"/>
            <a:ext cx="7924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 eaLnBrk="1" hangingPunct="1"/>
            <a:r>
              <a:rPr lang="zh-TW" altLang="en-US" sz="4800" b="1" dirty="0">
                <a:ea typeface="文鼎粗魏碑" pitchFamily="49" charset="-120"/>
              </a:rPr>
              <a:t>「人活著不是單靠食物」</a:t>
            </a:r>
          </a:p>
          <a:p>
            <a:pPr algn="ctr" eaLnBrk="1" hangingPunct="1"/>
            <a:r>
              <a:rPr lang="zh-TW" altLang="en-US" sz="4800" b="1" dirty="0">
                <a:ea typeface="文鼎粗魏碑" pitchFamily="49" charset="-120"/>
              </a:rPr>
              <a:t>經文：申命記</a:t>
            </a:r>
            <a:r>
              <a:rPr lang="en-US" altLang="zh-TW" sz="4800" b="1" dirty="0">
                <a:ea typeface="文鼎粗魏碑" pitchFamily="49" charset="-120"/>
              </a:rPr>
              <a:t>8:1-20</a:t>
            </a:r>
          </a:p>
        </p:txBody>
      </p:sp>
      <p:pic>
        <p:nvPicPr>
          <p:cNvPr id="2051" name="Picture 6" descr="P0121%2520Sea%2520Fo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34"/>
          <a:stretch>
            <a:fillRect/>
          </a:stretch>
        </p:blipFill>
        <p:spPr bwMode="auto">
          <a:xfrm>
            <a:off x="373064" y="1851670"/>
            <a:ext cx="8397875" cy="316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0" t="23428" r="9524" b="30581"/>
          <a:stretch/>
        </p:blipFill>
        <p:spPr bwMode="auto">
          <a:xfrm>
            <a:off x="-7158" y="-35868"/>
            <a:ext cx="9151157" cy="5179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59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åæµ·é å°é  é¿é£æ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7" t="8057" r="12028" b="8757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33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åæµ·éå°é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8"/>
            <a:ext cx="9144000" cy="514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88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åæµ·éå°é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2" y="0"/>
            <a:ext cx="911946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36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66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0"/>
            <a:ext cx="9144000" cy="513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07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ç¸éåç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5726"/>
            <a:ext cx="5904656" cy="511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30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åæµ·é å°é  é¿é£æ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77" y="0"/>
            <a:ext cx="916917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28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åæµ·éå°é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44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Shirley01\Desktop\20160419_1520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58828" y="748777"/>
            <a:ext cx="5143499" cy="364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Shirley01\Desktop\20160419_0933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981" y="1"/>
            <a:ext cx="548801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30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Shirley01\Desktop\2018-08-21 康泉堂\2018 Hokaiddo\20180911_1139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400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Shirley01\Desktop\2018-08-21 康泉堂\2018 Hokaiddo\20180911_2148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0"/>
            <a:ext cx="449999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69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4000" b="1" u="sng" dirty="0">
                <a:latin typeface="標楷體" pitchFamily="65" charset="-120"/>
                <a:ea typeface="標楷體" pitchFamily="65" charset="-120"/>
              </a:rPr>
              <a:t>分段：</a:t>
            </a:r>
            <a:endParaRPr lang="en-US" altLang="zh-TW" sz="4000" b="1" u="sng" dirty="0"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en-US" altLang="zh-TW" sz="4000" b="1" dirty="0">
                <a:latin typeface="標楷體" pitchFamily="65" charset="-120"/>
                <a:ea typeface="標楷體" pitchFamily="65" charset="-120"/>
              </a:rPr>
              <a:t>8:1-5</a:t>
            </a:r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sz="4000" b="1" dirty="0">
                <a:latin typeface="標楷體" pitchFamily="65" charset="-120"/>
                <a:ea typeface="標楷體" pitchFamily="65" charset="-120"/>
              </a:rPr>
              <a:t>	</a:t>
            </a:r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在</a:t>
            </a:r>
            <a:r>
              <a:rPr lang="zh-TW" altLang="en-US" sz="4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曠野試煉</a:t>
            </a:r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中，你要</a:t>
            </a:r>
            <a:r>
              <a:rPr lang="zh-TW" altLang="en-US" sz="40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知道</a:t>
            </a:r>
            <a:r>
              <a:rPr lang="en-US" altLang="zh-TW" sz="4000" b="1" dirty="0">
                <a:latin typeface="標楷體" pitchFamily="65" charset="-120"/>
                <a:ea typeface="標楷體" pitchFamily="65" charset="-120"/>
              </a:rPr>
              <a:t>...</a:t>
            </a:r>
          </a:p>
          <a:p>
            <a:pPr eaLnBrk="1" hangingPunct="1"/>
            <a:r>
              <a:rPr lang="en-US" altLang="zh-TW" sz="4000" b="1" dirty="0">
                <a:latin typeface="標楷體" pitchFamily="65" charset="-120"/>
                <a:ea typeface="標楷體" pitchFamily="65" charset="-120"/>
              </a:rPr>
              <a:t>8:6-10</a:t>
            </a:r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4000" b="1" dirty="0">
                <a:latin typeface="標楷體" pitchFamily="65" charset="-120"/>
                <a:ea typeface="標楷體" pitchFamily="65" charset="-120"/>
              </a:rPr>
              <a:t>	</a:t>
            </a:r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在</a:t>
            </a:r>
            <a:r>
              <a:rPr lang="zh-TW" altLang="en-US" sz="4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一無所缺</a:t>
            </a:r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中，你要</a:t>
            </a:r>
            <a:r>
              <a:rPr lang="zh-TW" altLang="en-US" sz="40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記念</a:t>
            </a:r>
            <a:r>
              <a:rPr lang="en-US" altLang="zh-TW" sz="4000" b="1" dirty="0">
                <a:latin typeface="標楷體" pitchFamily="65" charset="-120"/>
                <a:ea typeface="標楷體" pitchFamily="65" charset="-120"/>
              </a:rPr>
              <a:t>…</a:t>
            </a:r>
          </a:p>
          <a:p>
            <a:pPr eaLnBrk="1" hangingPunct="1"/>
            <a:r>
              <a:rPr lang="en-US" altLang="zh-TW" sz="4000" b="1" dirty="0">
                <a:latin typeface="標楷體" pitchFamily="65" charset="-120"/>
                <a:ea typeface="標楷體" pitchFamily="65" charset="-120"/>
              </a:rPr>
              <a:t>8:11-20</a:t>
            </a:r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 在</a:t>
            </a:r>
            <a:r>
              <a:rPr lang="zh-TW" altLang="en-US" sz="4000" b="1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興盛富足</a:t>
            </a:r>
            <a:r>
              <a:rPr lang="zh-TW" altLang="en-US" sz="4000" b="1" dirty="0">
                <a:latin typeface="標楷體" pitchFamily="65" charset="-120"/>
                <a:ea typeface="標楷體" pitchFamily="65" charset="-120"/>
              </a:rPr>
              <a:t>中，你</a:t>
            </a:r>
            <a:r>
              <a:rPr lang="zh-TW" altLang="en-US" sz="40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不可忘記</a:t>
            </a:r>
            <a:r>
              <a:rPr lang="en-US" altLang="zh-TW" sz="4000" b="1" dirty="0">
                <a:latin typeface="標楷體" pitchFamily="65" charset="-120"/>
                <a:ea typeface="標楷體" pitchFamily="65" charset="-120"/>
              </a:rPr>
              <a:t>…</a:t>
            </a:r>
          </a:p>
        </p:txBody>
      </p:sp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1" t="59192" r="25781" b="30103"/>
          <a:stretch>
            <a:fillRect/>
          </a:stretch>
        </p:blipFill>
        <p:spPr bwMode="auto">
          <a:xfrm>
            <a:off x="0" y="2715766"/>
            <a:ext cx="9144000" cy="2427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23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åæµ·é å°é  é¿é£æ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20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Shirley01\Desktop\2018-08-21 康泉堂\2018 Hokaiddo\IMG-20180913-WA00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5" y="0"/>
            <a:ext cx="911165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15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åæµ·é å°é  é¿é£æ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77"/>
            <a:ext cx="9144000" cy="511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3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Shirley01\Desktop\2018-08-21 康泉堂\2018 Hokaiddo\IMG-20180913-WA00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1" y="0"/>
            <a:ext cx="912194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16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çæ¬å°é  é¿é£æ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22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çæ¬å°é  é¿é£æ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850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5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s://www.fnn.jp/image/program/00363680HDK?n=16&amp;s=n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8"/>
            <a:ext cx="9144000" cy="51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60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37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Shirley01\Desktop\2018-08-21 康泉堂\2018 Hokaiddo\IMG-20180913-WA00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1" r="8339"/>
          <a:stretch/>
        </p:blipFill>
        <p:spPr bwMode="auto">
          <a:xfrm>
            <a:off x="0" y="11038"/>
            <a:ext cx="9144000" cy="513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76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Shirley01\Desktop\2018-08-21 康泉堂\2018 Hokaiddo\IMG-20180913-WA00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6" y="0"/>
            <a:ext cx="912455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93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11"/>
          <p:cNvGrpSpPr>
            <a:grpSpLocks/>
          </p:cNvGrpSpPr>
          <p:nvPr/>
        </p:nvGrpSpPr>
        <p:grpSpPr bwMode="auto">
          <a:xfrm>
            <a:off x="0" y="1187053"/>
            <a:ext cx="9144000" cy="3270647"/>
            <a:chOff x="0" y="1189"/>
            <a:chExt cx="5760" cy="2747"/>
          </a:xfrm>
        </p:grpSpPr>
        <p:pic>
          <p:nvPicPr>
            <p:cNvPr id="3076" name="Picture 4" descr="http://api.ning.com/files/9XcMOQgShLmdMIqBK7ZwIjEg45sUXminezHzZr-gk0xzqtr*Q8SJRKmmllqsXXOOGwRvMrrKAFhYPYsgCpErvGaipsEDFi1K/Life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3" r="740" b="17334"/>
            <a:stretch>
              <a:fillRect/>
            </a:stretch>
          </p:blipFill>
          <p:spPr bwMode="auto">
            <a:xfrm>
              <a:off x="0" y="1189"/>
              <a:ext cx="5760" cy="2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0" y="1344"/>
              <a:ext cx="624" cy="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標楷體" pitchFamily="65" charset="-120"/>
                </a:rPr>
                <a:t>春</a:t>
              </a: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1488" y="1296"/>
              <a:ext cx="624" cy="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標楷體" pitchFamily="65" charset="-120"/>
                </a:rPr>
                <a:t>夏</a:t>
              </a: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2928" y="1296"/>
              <a:ext cx="624" cy="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TW" altLang="en-US" sz="28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標楷體" pitchFamily="65" charset="-120"/>
                </a:rPr>
                <a:t>秋</a:t>
              </a:r>
            </a:p>
          </p:txBody>
        </p:sp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4416" y="1296"/>
              <a:ext cx="624" cy="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TW" altLang="en-US" sz="28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標楷體" pitchFamily="65" charset="-120"/>
                </a:rPr>
                <a:t>冬</a:t>
              </a:r>
            </a:p>
          </p:txBody>
        </p:sp>
      </p:grp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561975" y="214313"/>
            <a:ext cx="7924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4800" b="1">
                <a:ea typeface="文鼎粗魏碑" pitchFamily="49" charset="-120"/>
              </a:rPr>
              <a:t>「生活中面對不同的處境」</a:t>
            </a:r>
            <a:endParaRPr lang="en-US" altLang="zh-TW" sz="4800" b="1">
              <a:ea typeface="文鼎粗魏碑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4874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" y="0"/>
            <a:ext cx="914437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74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åæµ·éå°é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0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åæµ·é å°é  é¿é£æ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58" y="-16768"/>
            <a:ext cx="9174857" cy="525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03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åæµ·é å°é  é¿é£æ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1" y="22870"/>
            <a:ext cx="9125099" cy="52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48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åæµ·é å°é  é¿é£æ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55"/>
            <a:ext cx="9144000" cy="512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64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ç¸éåç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04"/>
          <a:stretch/>
        </p:blipFill>
        <p:spPr bwMode="auto">
          <a:xfrm>
            <a:off x="0" y="0"/>
            <a:ext cx="918051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45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2" y="0"/>
            <a:ext cx="912075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74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ç¸éåç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20"/>
          <a:stretch/>
        </p:blipFill>
        <p:spPr bwMode="auto">
          <a:xfrm>
            <a:off x="61649" y="-25524"/>
            <a:ext cx="4294327" cy="521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åæµ·é å°é  é¿é£æ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-25524"/>
            <a:ext cx="4762500" cy="521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08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åæµ·é å°é  é¿é£æ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93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Shirley01\Desktop\2018-08-21 康泉堂\2018 Hokaiddo\IMG-20180914-WA00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96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http://blogs.chron.com/texaspolitics/archives/mos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71500"/>
            <a:ext cx="3810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化對角線角落矩形 6"/>
          <p:cNvSpPr/>
          <p:nvPr/>
        </p:nvSpPr>
        <p:spPr>
          <a:xfrm>
            <a:off x="857251" y="450057"/>
            <a:ext cx="3228975" cy="1007269"/>
          </a:xfrm>
          <a:prstGeom prst="round2DiagRect">
            <a:avLst/>
          </a:prstGeom>
          <a:solidFill>
            <a:srgbClr val="FFFF00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知道 </a:t>
            </a:r>
            <a:r>
              <a:rPr lang="en-US" altLang="zh-TW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x</a:t>
            </a:r>
            <a:r>
              <a:rPr lang="zh-TW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3</a:t>
            </a:r>
            <a:endParaRPr lang="zh-TW" altLang="en-US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圓角化對角線角落矩形 7"/>
          <p:cNvSpPr/>
          <p:nvPr/>
        </p:nvSpPr>
        <p:spPr>
          <a:xfrm>
            <a:off x="952501" y="2107407"/>
            <a:ext cx="3228975" cy="1007269"/>
          </a:xfrm>
          <a:prstGeom prst="round2DiagRect">
            <a:avLst/>
          </a:prstGeom>
          <a:solidFill>
            <a:srgbClr val="FFFF00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記念 </a:t>
            </a:r>
            <a:r>
              <a:rPr lang="en-US" altLang="zh-TW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x</a:t>
            </a:r>
            <a:r>
              <a:rPr lang="zh-TW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2</a:t>
            </a:r>
            <a:endParaRPr lang="zh-TW" altLang="en-US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圓角化對角線角落矩形 8"/>
          <p:cNvSpPr/>
          <p:nvPr/>
        </p:nvSpPr>
        <p:spPr>
          <a:xfrm>
            <a:off x="952501" y="3779044"/>
            <a:ext cx="3228975" cy="1007269"/>
          </a:xfrm>
          <a:prstGeom prst="round2DiagRect">
            <a:avLst/>
          </a:prstGeom>
          <a:solidFill>
            <a:srgbClr val="FFFF00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忘記 </a:t>
            </a:r>
            <a:r>
              <a:rPr lang="en-US" altLang="zh-TW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x</a:t>
            </a:r>
            <a:r>
              <a:rPr lang="zh-TW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3</a:t>
            </a:r>
            <a:endParaRPr lang="zh-TW" altLang="en-US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2206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åæµ·é å°é  é¿é£æ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19" y="0"/>
            <a:ext cx="917331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9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åæµ·é å°é  é¿é£æ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2792"/>
            <a:ext cx="4464496" cy="511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41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hirley01\Desktop\2018-08-21 康泉堂\2018 Hokaiddo\IMG-20180914-WA00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91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hirley01\Desktop\2018-08-21 康泉堂\2018 Hokaiddo\IMG-20180914-WA008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5" t="75217" r="52084" b="9877"/>
          <a:stretch/>
        </p:blipFill>
        <p:spPr bwMode="auto">
          <a:xfrm>
            <a:off x="1619672" y="0"/>
            <a:ext cx="6192688" cy="521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52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Shirley01\Desktop\2018-08-21 康泉堂\2018 Hokaiddo\IMG-20180913-WA0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61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35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åæµ·é å°é  é¿é£æ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" y="-21307"/>
            <a:ext cx="3409528" cy="516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åæµ·é å°é  é¿é£æ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681" y="1166"/>
            <a:ext cx="5725319" cy="514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01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åæµ·é å°é  é¿é£æ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76"/>
          <a:stretch/>
        </p:blipFill>
        <p:spPr bwMode="auto">
          <a:xfrm>
            <a:off x="0" y="-32768"/>
            <a:ext cx="9144000" cy="517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52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4" y="0"/>
            <a:ext cx="912535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49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5536" y="0"/>
            <a:ext cx="813690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/>
              <a:t>按聯合國人道救援的指引，災後可能出現的心理困擾，分五個階段</a:t>
            </a:r>
            <a:r>
              <a:rPr lang="en-US" altLang="zh-TW" sz="2800" dirty="0" smtClean="0"/>
              <a:t>:</a:t>
            </a:r>
          </a:p>
          <a:p>
            <a:endParaRPr lang="en-US" altLang="zh-TW" sz="2800" dirty="0"/>
          </a:p>
          <a:p>
            <a:pPr marL="342900" indent="-342900">
              <a:buAutoNum type="arabicPeriod"/>
            </a:pPr>
            <a:r>
              <a:rPr lang="en-US" altLang="zh-TW" sz="2800" dirty="0" smtClean="0"/>
              <a:t>ASD : Acute Stress Disorder</a:t>
            </a:r>
            <a:r>
              <a:rPr lang="zh-TW" altLang="en-US" sz="2800" dirty="0" smtClean="0"/>
              <a:t>（</a:t>
            </a:r>
            <a:r>
              <a:rPr lang="en-US" altLang="zh-TW" sz="2800" dirty="0"/>
              <a:t>3-10</a:t>
            </a:r>
            <a:r>
              <a:rPr lang="zh-TW" altLang="en-US" sz="2800" dirty="0"/>
              <a:t>天內出現</a:t>
            </a:r>
            <a:r>
              <a:rPr lang="zh-TW" altLang="en-US" sz="2800" dirty="0" smtClean="0"/>
              <a:t>）</a:t>
            </a:r>
            <a:endParaRPr lang="en-US" altLang="zh-TW" sz="2800" dirty="0" smtClean="0"/>
          </a:p>
          <a:p>
            <a:pPr marL="342900" indent="-342900">
              <a:buAutoNum type="arabicPeriod"/>
            </a:pPr>
            <a:r>
              <a:rPr lang="en-US" altLang="zh-TW" sz="2800" dirty="0" smtClean="0"/>
              <a:t>Phobia </a:t>
            </a:r>
            <a:r>
              <a:rPr lang="en-US" altLang="zh-TW" sz="2800" dirty="0"/>
              <a:t>Disorder </a:t>
            </a:r>
            <a:r>
              <a:rPr lang="zh-TW" altLang="en-US" sz="2800" dirty="0" smtClean="0"/>
              <a:t>恐懼症</a:t>
            </a:r>
            <a:endParaRPr lang="en-US" altLang="zh-TW" sz="2800" dirty="0" smtClean="0"/>
          </a:p>
          <a:p>
            <a:pPr marL="342900" indent="-342900">
              <a:buAutoNum type="arabicPeriod"/>
            </a:pPr>
            <a:r>
              <a:rPr lang="en-US" altLang="zh-TW" sz="2800" dirty="0" smtClean="0"/>
              <a:t>Anxiety </a:t>
            </a:r>
            <a:r>
              <a:rPr lang="en-US" altLang="zh-TW" sz="2800" dirty="0"/>
              <a:t>Disorder </a:t>
            </a:r>
            <a:r>
              <a:rPr lang="zh-TW" altLang="en-US" sz="2800" dirty="0"/>
              <a:t>焦慮</a:t>
            </a:r>
            <a:r>
              <a:rPr lang="zh-TW" altLang="en-US" sz="2800" dirty="0" smtClean="0"/>
              <a:t>症</a:t>
            </a:r>
            <a:endParaRPr lang="en-US" altLang="zh-TW" sz="2800" dirty="0" smtClean="0"/>
          </a:p>
          <a:p>
            <a:pPr marL="342900" indent="-342900">
              <a:buAutoNum type="arabicPeriod"/>
            </a:pPr>
            <a:r>
              <a:rPr lang="en-US" altLang="zh-TW" sz="2800" dirty="0" smtClean="0"/>
              <a:t>Post </a:t>
            </a:r>
            <a:r>
              <a:rPr lang="en-US" altLang="zh-TW" sz="2800" dirty="0"/>
              <a:t>Traumatic Stress Disorder </a:t>
            </a:r>
            <a:r>
              <a:rPr lang="zh-TW" altLang="en-US" sz="2800" dirty="0"/>
              <a:t>創傷後壓力</a:t>
            </a:r>
            <a:r>
              <a:rPr lang="zh-TW" altLang="en-US" sz="2800" dirty="0" smtClean="0"/>
              <a:t>症</a:t>
            </a:r>
            <a:endParaRPr lang="en-US" altLang="zh-TW" sz="2800" dirty="0" smtClean="0"/>
          </a:p>
          <a:p>
            <a:pPr marL="342900" indent="-342900">
              <a:buAutoNum type="arabicPeriod"/>
            </a:pPr>
            <a:r>
              <a:rPr lang="en-US" altLang="zh-TW" sz="2800" dirty="0" smtClean="0"/>
              <a:t>Depressive </a:t>
            </a:r>
            <a:r>
              <a:rPr lang="en-US" altLang="zh-TW" sz="2800" dirty="0"/>
              <a:t>Disorder </a:t>
            </a:r>
            <a:r>
              <a:rPr lang="zh-TW" altLang="en-US" sz="2800" dirty="0"/>
              <a:t>抑鬱</a:t>
            </a:r>
            <a:r>
              <a:rPr lang="zh-TW" altLang="en-US" sz="2800" dirty="0" smtClean="0"/>
              <a:t>症</a:t>
            </a:r>
            <a:endParaRPr lang="en-US" altLang="zh-TW" sz="2800" dirty="0" smtClean="0"/>
          </a:p>
          <a:p>
            <a:endParaRPr lang="en-US" altLang="zh-TW" sz="2800" dirty="0" smtClean="0"/>
          </a:p>
          <a:p>
            <a:r>
              <a:rPr lang="zh-TW" altLang="en-US" sz="2800" dirty="0" smtClean="0"/>
              <a:t>我們</a:t>
            </a:r>
            <a:r>
              <a:rPr lang="zh-TW" altLang="en-US" sz="2800" dirty="0"/>
              <a:t>在災難發生後</a:t>
            </a:r>
            <a:r>
              <a:rPr lang="en-US" altLang="zh-TW" sz="2800" dirty="0"/>
              <a:t>10</a:t>
            </a:r>
            <a:r>
              <a:rPr lang="zh-TW" altLang="en-US" sz="2800" dirty="0"/>
              <a:t>天內到達災區，給予關心、慰問及簡單的心理評估，目的是為了開解災民，避免情緒困擾至更嚴重的階段。</a:t>
            </a:r>
            <a:endParaRPr lang="zh-HK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43552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G:\Japanese missonary trip\Okinawa trip 2017\20170122_2123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03882" y="748155"/>
            <a:ext cx="5387757" cy="38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21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http://blog.roodo.com/abraham/ff6c9bd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4907"/>
            <a:ext cx="9144000" cy="398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矩形 4"/>
          <p:cNvSpPr>
            <a:spLocks noChangeArrowheads="1"/>
          </p:cNvSpPr>
          <p:nvPr/>
        </p:nvSpPr>
        <p:spPr bwMode="auto">
          <a:xfrm>
            <a:off x="0" y="407194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zh-TW" sz="4800" b="1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4800" b="1">
                <a:latin typeface="標楷體" pitchFamily="65" charset="-120"/>
                <a:ea typeface="標楷體" pitchFamily="65" charset="-120"/>
              </a:rPr>
              <a:t>一</a:t>
            </a:r>
            <a:r>
              <a:rPr lang="en-US" altLang="zh-TW" sz="4800" b="1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4800" b="1">
                <a:latin typeface="標楷體" pitchFamily="65" charset="-120"/>
                <a:ea typeface="標楷體" pitchFamily="65" charset="-120"/>
              </a:rPr>
              <a:t> 在</a:t>
            </a:r>
            <a:r>
              <a:rPr lang="zh-TW" altLang="en-US" sz="4800" b="1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曠野試煉</a:t>
            </a:r>
            <a:r>
              <a:rPr lang="zh-TW" altLang="en-US" sz="4800" b="1">
                <a:latin typeface="標楷體" pitchFamily="65" charset="-120"/>
                <a:ea typeface="標楷體" pitchFamily="65" charset="-120"/>
              </a:rPr>
              <a:t>中，你要</a:t>
            </a:r>
            <a:r>
              <a:rPr lang="zh-TW" altLang="en-US" sz="48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知道</a:t>
            </a:r>
            <a:r>
              <a:rPr lang="en-US" altLang="zh-TW" sz="4800" b="1">
                <a:latin typeface="標楷體" pitchFamily="65" charset="-120"/>
                <a:ea typeface="標楷體" pitchFamily="65" charset="-120"/>
              </a:rPr>
              <a:t>... 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altLang="zh-TW" sz="4800" b="1">
                <a:latin typeface="標楷體" pitchFamily="65" charset="-120"/>
                <a:ea typeface="標楷體" pitchFamily="65" charset="-12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70213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251520" y="627534"/>
            <a:ext cx="874395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defRPr/>
            </a:pPr>
            <a:r>
              <a:rPr lang="zh-TW" altLang="en-US" sz="32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反省：</a:t>
            </a:r>
            <a:endParaRPr lang="en-US" altLang="zh-TW" sz="3200" b="1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14400" indent="-914400">
              <a:buFontTx/>
              <a:buAutoNum type="arabicPeriod"/>
              <a:defRPr/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當你陷在困難中，檢視一下你生命的真正倚靠是什麼？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14400" indent="-914400">
              <a:buFontTx/>
              <a:buAutoNum type="arabicPeriod"/>
              <a:defRPr/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當你活在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平凡恩典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中，你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忘恩負義，珍惜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你所有，來回應你的神？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14400" indent="-914400">
              <a:buFontTx/>
              <a:buAutoNum type="arabicPeriod"/>
              <a:defRPr/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當你處於順境興旺時，你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如何不心驕氣傲，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更委身來榮耀神？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593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 descr="887934120_e305b3de6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2"/>
          <p:cNvSpPr txBox="1">
            <a:spLocks noChangeArrowheads="1"/>
          </p:cNvSpPr>
          <p:nvPr/>
        </p:nvSpPr>
        <p:spPr bwMode="auto">
          <a:xfrm>
            <a:off x="-468313" y="1543050"/>
            <a:ext cx="961231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8800" b="1">
                <a:ea typeface="標楷體" pitchFamily="65" charset="-120"/>
              </a:rPr>
              <a:t>願主祝福您！</a:t>
            </a:r>
          </a:p>
        </p:txBody>
      </p:sp>
    </p:spTree>
    <p:extLst>
      <p:ext uri="{BB962C8B-B14F-4D97-AF65-F5344CB8AC3E}">
        <p14:creationId xmlns:p14="http://schemas.microsoft.com/office/powerpoint/2010/main" val="202087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地平線">
  <a:themeElements>
    <a:clrScheme name="地平線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地平線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地平線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3884</TotalTime>
  <Words>1527</Words>
  <Application>Microsoft Office PowerPoint</Application>
  <PresentationFormat>如螢幕大小 (16:9)</PresentationFormat>
  <Paragraphs>161</Paragraphs>
  <Slides>91</Slides>
  <Notes>10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91</vt:i4>
      </vt:variant>
    </vt:vector>
  </HeadingPairs>
  <TitlesOfParts>
    <vt:vector size="92" baseType="lpstr">
      <vt:lpstr>地平線</vt:lpstr>
      <vt:lpstr>民數記第八講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Shirley Ho</dc:creator>
  <cp:lastModifiedBy>Shirley01</cp:lastModifiedBy>
  <cp:revision>263</cp:revision>
  <cp:lastPrinted>2018-05-08T08:27:26Z</cp:lastPrinted>
  <dcterms:created xsi:type="dcterms:W3CDTF">2018-02-28T01:54:56Z</dcterms:created>
  <dcterms:modified xsi:type="dcterms:W3CDTF">2018-09-27T01:46:25Z</dcterms:modified>
</cp:coreProperties>
</file>