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912" r:id="rId1"/>
  </p:sldMasterIdLst>
  <p:notesMasterIdLst>
    <p:notesMasterId r:id="rId46"/>
  </p:notesMasterIdLst>
  <p:handoutMasterIdLst>
    <p:handoutMasterId r:id="rId47"/>
  </p:handoutMasterIdLst>
  <p:sldIdLst>
    <p:sldId id="405" r:id="rId2"/>
    <p:sldId id="406" r:id="rId3"/>
    <p:sldId id="409" r:id="rId4"/>
    <p:sldId id="408" r:id="rId5"/>
    <p:sldId id="411" r:id="rId6"/>
    <p:sldId id="424" r:id="rId7"/>
    <p:sldId id="425" r:id="rId8"/>
    <p:sldId id="427" r:id="rId9"/>
    <p:sldId id="410" r:id="rId10"/>
    <p:sldId id="430" r:id="rId11"/>
    <p:sldId id="429" r:id="rId12"/>
    <p:sldId id="432" r:id="rId13"/>
    <p:sldId id="431" r:id="rId14"/>
    <p:sldId id="447" r:id="rId15"/>
    <p:sldId id="449" r:id="rId16"/>
    <p:sldId id="437" r:id="rId17"/>
    <p:sldId id="439" r:id="rId18"/>
    <p:sldId id="450" r:id="rId19"/>
    <p:sldId id="438" r:id="rId20"/>
    <p:sldId id="434" r:id="rId21"/>
    <p:sldId id="435" r:id="rId22"/>
    <p:sldId id="436" r:id="rId23"/>
    <p:sldId id="448" r:id="rId24"/>
    <p:sldId id="442" r:id="rId25"/>
    <p:sldId id="444" r:id="rId26"/>
    <p:sldId id="443" r:id="rId27"/>
    <p:sldId id="433" r:id="rId28"/>
    <p:sldId id="445" r:id="rId29"/>
    <p:sldId id="446" r:id="rId30"/>
    <p:sldId id="416" r:id="rId31"/>
    <p:sldId id="414" r:id="rId32"/>
    <p:sldId id="415" r:id="rId33"/>
    <p:sldId id="451" r:id="rId34"/>
    <p:sldId id="423" r:id="rId35"/>
    <p:sldId id="419" r:id="rId36"/>
    <p:sldId id="426" r:id="rId37"/>
    <p:sldId id="412" r:id="rId38"/>
    <p:sldId id="413" r:id="rId39"/>
    <p:sldId id="440" r:id="rId40"/>
    <p:sldId id="422" r:id="rId41"/>
    <p:sldId id="420" r:id="rId42"/>
    <p:sldId id="421" r:id="rId43"/>
    <p:sldId id="428" r:id="rId44"/>
    <p:sldId id="441" r:id="rId45"/>
  </p:sldIdLst>
  <p:sldSz cx="9144000" cy="5143500" type="screen16x9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79802" autoAdjust="0"/>
  </p:normalViewPr>
  <p:slideViewPr>
    <p:cSldViewPr>
      <p:cViewPr>
        <p:scale>
          <a:sx n="89" d="100"/>
          <a:sy n="89" d="100"/>
        </p:scale>
        <p:origin x="-618" y="-4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0BABB-DE25-4F88-B90E-8B8903306C21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15A3B-7D5A-4757-9F4B-A3E13657FC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66157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3417D-F6B0-46B4-8EE9-CEAE0AA56760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1D791-9828-47B0-B41B-39E1D6F6BB6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419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5A998EF-58D7-43F9-AA25-41587B60630A}" type="datetimeFigureOut">
              <a:rPr lang="zh-HK" altLang="en-US" smtClean="0"/>
              <a:t>11/7/2018</a:t>
            </a:fld>
            <a:endParaRPr lang="zh-HK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6A076F-5473-48E8-93EA-6C53440BADCC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915566"/>
            <a:ext cx="7851648" cy="1371600"/>
          </a:xfrm>
        </p:spPr>
        <p:txBody>
          <a:bodyPr/>
          <a:lstStyle/>
          <a:p>
            <a:r>
              <a:rPr lang="zh-TW" altLang="en-US" dirty="0" smtClean="0"/>
              <a:t>民數記第六講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40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9:1-14</a:t>
            </a:r>
            <a:r>
              <a:rPr lang="zh-TW" altLang="en-US" sz="40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：</a:t>
            </a:r>
            <a:endParaRPr lang="en-US" altLang="zh-TW" sz="4000" dirty="0" smtClean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  <a:p>
            <a:r>
              <a:rPr lang="zh-TW" altLang="en-US" sz="4000" dirty="0" smtClean="0">
                <a:latin typeface="華康行楷體W5" panose="03000509000000000000" pitchFamily="65" charset="-120"/>
                <a:ea typeface="華康行楷體W5" panose="03000509000000000000" pitchFamily="65" charset="-120"/>
              </a:rPr>
              <a:t>手潔心清向神守節</a:t>
            </a:r>
            <a:endParaRPr lang="zh-HK" altLang="en-US" sz="4000" dirty="0"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3" t="23050" r="10856" b="31122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3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你的逾越故事 </a:t>
            </a:r>
            <a:r>
              <a:rPr lang="en-US" altLang="zh-TW" dirty="0" smtClean="0"/>
              <a:t>– </a:t>
            </a:r>
            <a:r>
              <a:rPr lang="zh-TW" altLang="en-US" dirty="0"/>
              <a:t>救恩歷史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33984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664409"/>
            <a:ext cx="85689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9:6 有幾個人</a:t>
            </a:r>
            <a:r>
              <a:rPr lang="zh-HK" altLang="zh-HK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因死屍而不潔淨、不能在那日守逾越節</a:t>
            </a: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．當日他們到摩西亞倫面前、</a:t>
            </a:r>
            <a:b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</a:b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9:7 說、我們雖因死屍而不潔淨、</a:t>
            </a:r>
            <a:r>
              <a:rPr lang="zh-HK" altLang="zh-HK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為何被阻止不得同以色列人、在所定的日期獻耶和華的供物呢</a:t>
            </a: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。</a:t>
            </a:r>
            <a:b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</a:b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9:8 摩西對他們說、你們暫且等候、我可以去聽耶和華指著你們是怎樣吩咐的</a:t>
            </a:r>
            <a:r>
              <a:rPr lang="zh-HK" altLang="zh-HK" sz="2000" dirty="0" smtClean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。</a:t>
            </a:r>
            <a:endParaRPr lang="en-US" altLang="zh-HK" sz="2000" dirty="0" smtClean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/>
            </a:r>
            <a:b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</a:b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9:9 耶和華對摩西說、</a:t>
            </a:r>
            <a:b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</a:b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9:10 你曉諭以色列人說、你們和你們後代中、若有人因死屍而不潔淨、或在遠方行路、還要向耶和華守逾越節</a:t>
            </a:r>
            <a:r>
              <a:rPr lang="zh-HK" altLang="zh-HK" sz="2000" dirty="0" smtClean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。</a:t>
            </a:r>
            <a:endParaRPr lang="en-US" altLang="zh-HK" sz="2000" dirty="0" smtClean="0">
              <a:solidFill>
                <a:srgbClr val="000000"/>
              </a:solidFill>
              <a:latin typeface="Adobe 繁黑體 Std B" pitchFamily="34" charset="-120"/>
              <a:ea typeface="Adobe 繁黑體 Std B" pitchFamily="34" charset="-12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HK" altLang="zh-HK" sz="2000" dirty="0" smtClean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9</a:t>
            </a: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:11 他們</a:t>
            </a:r>
            <a:r>
              <a:rPr lang="zh-HK" altLang="zh-HK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要在二月十四日</a:t>
            </a:r>
            <a:r>
              <a:rPr lang="zh-HK" altLang="zh-HK" sz="20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、黃昏的時候、守逾越節、要用無酵餅與苦菜、和逾越節的羊羔同喫。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0" t="23281" r="9488" b="31497"/>
          <a:stretch/>
        </p:blipFill>
        <p:spPr bwMode="auto">
          <a:xfrm>
            <a:off x="-21080" y="39946"/>
            <a:ext cx="9165080" cy="510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6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æ³å©è³½äºº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æ³å©è³½äºº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1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ç¸éåç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4" descr="ç¸éåç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2534" name="Picture 6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" y="7936"/>
            <a:ext cx="9138091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å¨å®¶å¾æ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73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6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t_nt_interval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4" y="1425179"/>
            <a:ext cx="8802687" cy="5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0" y="1944291"/>
            <a:ext cx="9144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583" y="1248966"/>
            <a:ext cx="4748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 dirty="0">
                <a:solidFill>
                  <a:srgbClr val="FF0000"/>
                </a:solidFill>
                <a:ea typeface="新細明體" pitchFamily="18" charset="-120"/>
              </a:rPr>
              <a:t>600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66045" y="1248966"/>
            <a:ext cx="461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 dirty="0">
                <a:solidFill>
                  <a:srgbClr val="FF0000"/>
                </a:solidFill>
                <a:ea typeface="新細明體" pitchFamily="18" charset="-120"/>
              </a:rPr>
              <a:t>500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909037" y="1248966"/>
            <a:ext cx="4716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rgbClr val="FF0000"/>
                </a:solidFill>
                <a:ea typeface="新細明體" pitchFamily="18" charset="-120"/>
              </a:rPr>
              <a:t>400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341024" y="1248966"/>
            <a:ext cx="4587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rgbClr val="FF0000"/>
                </a:solidFill>
                <a:ea typeface="新細明體" pitchFamily="18" charset="-120"/>
              </a:rPr>
              <a:t>300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808644" y="1248966"/>
            <a:ext cx="46358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rgbClr val="FF0000"/>
                </a:solidFill>
                <a:ea typeface="新細明體" pitchFamily="18" charset="-120"/>
              </a:rPr>
              <a:t>200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271673" y="1248966"/>
            <a:ext cx="4331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rgbClr val="FF0000"/>
                </a:solidFill>
                <a:ea typeface="新細明體" pitchFamily="18" charset="-120"/>
              </a:rPr>
              <a:t>100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776565" y="1248966"/>
            <a:ext cx="28084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HK" sz="1400">
                <a:solidFill>
                  <a:srgbClr val="FF0000"/>
                </a:solidFill>
                <a:ea typeface="新細明體" pitchFamily="18" charset="-120"/>
              </a:rPr>
              <a:t>0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822961" y="1543050"/>
            <a:ext cx="133882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波斯</a:t>
            </a:r>
            <a:r>
              <a:rPr lang="en-US" altLang="zh-TW" sz="2000">
                <a:latin typeface="SimHei" pitchFamily="49" charset="-122"/>
                <a:ea typeface="SimHei" pitchFamily="49" charset="-122"/>
              </a:rPr>
              <a:t>/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瑪代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97862" y="154305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埃及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822272" y="1543050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馬加比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8144312" y="154305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羅馬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224622" y="1543050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巴比倫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3807262" y="845344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希臘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787222" y="845344"/>
            <a:ext cx="954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敘利亞</a:t>
            </a:r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4191000" y="12001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6248400" y="1200150"/>
            <a:ext cx="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1165225" y="1943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 flipV="1">
            <a:off x="1444626" y="1943100"/>
            <a:ext cx="68263" cy="458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2286000" y="1943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 flipV="1">
            <a:off x="2476501" y="1943100"/>
            <a:ext cx="161925" cy="4583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604400" y="2571750"/>
            <a:ext cx="9086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ea typeface="SimHei" pitchFamily="49" charset="-122"/>
              </a:rPr>
              <a:t>所</a:t>
            </a:r>
          </a:p>
          <a:p>
            <a:pPr algn="ctr"/>
            <a:r>
              <a:rPr lang="zh-TW" altLang="en-US" dirty="0">
                <a:ea typeface="SimHei" pitchFamily="49" charset="-122"/>
              </a:rPr>
              <a:t>羅</a:t>
            </a:r>
          </a:p>
          <a:p>
            <a:pPr algn="ctr"/>
            <a:r>
              <a:rPr lang="zh-TW" altLang="en-US" dirty="0">
                <a:ea typeface="SimHei" pitchFamily="49" charset="-122"/>
              </a:rPr>
              <a:t>巴</a:t>
            </a:r>
          </a:p>
          <a:p>
            <a:pPr algn="ctr"/>
            <a:r>
              <a:rPr lang="zh-TW" altLang="en-US" dirty="0">
                <a:ea typeface="SimHei" pitchFamily="49" charset="-122"/>
              </a:rPr>
              <a:t>伯</a:t>
            </a:r>
          </a:p>
          <a:p>
            <a:pPr algn="ctr"/>
            <a:r>
              <a:rPr lang="zh-TW" altLang="en-US" dirty="0" smtClean="0">
                <a:ea typeface="SimHei" pitchFamily="49" charset="-122"/>
              </a:rPr>
              <a:t>領</a:t>
            </a:r>
            <a:endParaRPr lang="zh-TW" altLang="en-US" dirty="0">
              <a:ea typeface="SimHei" pitchFamily="49" charset="-122"/>
            </a:endParaRPr>
          </a:p>
          <a:p>
            <a:pPr algn="ctr"/>
            <a:r>
              <a:rPr lang="zh-TW" altLang="en-US" dirty="0" smtClean="0">
                <a:ea typeface="SimHei" pitchFamily="49" charset="-122"/>
              </a:rPr>
              <a:t>人</a:t>
            </a:r>
            <a:endParaRPr lang="zh-TW" altLang="en-US" dirty="0">
              <a:ea typeface="SimHei" pitchFamily="49" charset="-122"/>
            </a:endParaRPr>
          </a:p>
          <a:p>
            <a:pPr algn="ctr"/>
            <a:r>
              <a:rPr lang="zh-TW" altLang="en-US" dirty="0">
                <a:ea typeface="SimHei" pitchFamily="49" charset="-122"/>
              </a:rPr>
              <a:t>歸</a:t>
            </a:r>
          </a:p>
          <a:p>
            <a:pPr algn="ctr"/>
            <a:r>
              <a:rPr lang="zh-TW" altLang="en-US" dirty="0">
                <a:ea typeface="SimHei" pitchFamily="49" charset="-122"/>
              </a:rPr>
              <a:t>回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311489" y="2388394"/>
            <a:ext cx="41549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ea typeface="SimHei" pitchFamily="49" charset="-122"/>
              </a:rPr>
              <a:t>聖</a:t>
            </a:r>
          </a:p>
          <a:p>
            <a:pPr algn="ctr"/>
            <a:r>
              <a:rPr lang="zh-TW" altLang="en-US">
                <a:ea typeface="SimHei" pitchFamily="49" charset="-122"/>
              </a:rPr>
              <a:t>殿</a:t>
            </a:r>
          </a:p>
          <a:p>
            <a:pPr algn="ctr"/>
            <a:r>
              <a:rPr lang="zh-TW" altLang="en-US">
                <a:ea typeface="SimHei" pitchFamily="49" charset="-122"/>
              </a:rPr>
              <a:t>重</a:t>
            </a:r>
          </a:p>
          <a:p>
            <a:pPr algn="ctr"/>
            <a:r>
              <a:rPr lang="zh-TW" altLang="en-US">
                <a:ea typeface="SimHei" pitchFamily="49" charset="-122"/>
              </a:rPr>
              <a:t>建</a:t>
            </a:r>
          </a:p>
          <a:p>
            <a:pPr algn="ctr"/>
            <a:r>
              <a:rPr lang="zh-TW" altLang="en-US">
                <a:ea typeface="SimHei" pitchFamily="49" charset="-122"/>
              </a:rPr>
              <a:t>完</a:t>
            </a:r>
          </a:p>
          <a:p>
            <a:pPr algn="ctr"/>
            <a:r>
              <a:rPr lang="zh-TW" altLang="en-US">
                <a:ea typeface="SimHei" pitchFamily="49" charset="-122"/>
              </a:rPr>
              <a:t>工</a:t>
            </a: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2079839" y="2388394"/>
            <a:ext cx="4154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ea typeface="SimHei" pitchFamily="49" charset="-122"/>
              </a:rPr>
              <a:t>以</a:t>
            </a:r>
          </a:p>
          <a:p>
            <a:pPr algn="ctr"/>
            <a:r>
              <a:rPr lang="zh-TW" altLang="en-US">
                <a:ea typeface="SimHei" pitchFamily="49" charset="-122"/>
              </a:rPr>
              <a:t>斯</a:t>
            </a:r>
          </a:p>
          <a:p>
            <a:pPr algn="ctr"/>
            <a:r>
              <a:rPr lang="zh-TW" altLang="en-US">
                <a:ea typeface="SimHei" pitchFamily="49" charset="-122"/>
              </a:rPr>
              <a:t>拉</a:t>
            </a:r>
          </a:p>
          <a:p>
            <a:pPr algn="ctr"/>
            <a:r>
              <a:rPr lang="zh-TW" altLang="en-US">
                <a:ea typeface="SimHei" pitchFamily="49" charset="-122"/>
              </a:rPr>
              <a:t>返</a:t>
            </a:r>
          </a:p>
          <a:p>
            <a:pPr algn="ctr"/>
            <a:r>
              <a:rPr lang="zh-TW" altLang="en-US">
                <a:ea typeface="SimHei" pitchFamily="49" charset="-122"/>
              </a:rPr>
              <a:t>國</a:t>
            </a:r>
          </a:p>
        </p:txBody>
      </p:sp>
      <p:sp>
        <p:nvSpPr>
          <p:cNvPr id="4129" name="Text Box 33"/>
          <p:cNvSpPr txBox="1">
            <a:spLocks noChangeArrowheads="1"/>
          </p:cNvSpPr>
          <p:nvPr/>
        </p:nvSpPr>
        <p:spPr bwMode="auto">
          <a:xfrm>
            <a:off x="2444964" y="2388394"/>
            <a:ext cx="61486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ea typeface="SimHei" pitchFamily="49" charset="-122"/>
              </a:rPr>
              <a:t>尼</a:t>
            </a:r>
          </a:p>
          <a:p>
            <a:pPr algn="ctr"/>
            <a:r>
              <a:rPr lang="zh-TW" altLang="en-US" dirty="0">
                <a:ea typeface="SimHei" pitchFamily="49" charset="-122"/>
              </a:rPr>
              <a:t>希</a:t>
            </a:r>
          </a:p>
          <a:p>
            <a:pPr algn="ctr"/>
            <a:r>
              <a:rPr lang="zh-TW" altLang="en-US" dirty="0">
                <a:ea typeface="SimHei" pitchFamily="49" charset="-122"/>
              </a:rPr>
              <a:t>米</a:t>
            </a:r>
          </a:p>
          <a:p>
            <a:pPr algn="ctr"/>
            <a:r>
              <a:rPr lang="zh-TW" altLang="en-US" dirty="0">
                <a:ea typeface="SimHei" pitchFamily="49" charset="-122"/>
              </a:rPr>
              <a:t>重</a:t>
            </a:r>
          </a:p>
          <a:p>
            <a:pPr algn="ctr"/>
            <a:r>
              <a:rPr lang="zh-TW" altLang="en-US" dirty="0">
                <a:ea typeface="SimHei" pitchFamily="49" charset="-122"/>
              </a:rPr>
              <a:t>建</a:t>
            </a:r>
          </a:p>
          <a:p>
            <a:pPr algn="ctr"/>
            <a:r>
              <a:rPr lang="zh-TW" altLang="en-US" dirty="0" smtClean="0">
                <a:ea typeface="SimHei" pitchFamily="49" charset="-122"/>
              </a:rPr>
              <a:t>城</a:t>
            </a:r>
            <a:endParaRPr lang="zh-TW" altLang="en-US" dirty="0">
              <a:ea typeface="SimHei" pitchFamily="49" charset="-122"/>
            </a:endParaRPr>
          </a:p>
          <a:p>
            <a:pPr algn="ctr"/>
            <a:r>
              <a:rPr lang="zh-TW" altLang="en-US" dirty="0">
                <a:ea typeface="SimHei" pitchFamily="49" charset="-122"/>
              </a:rPr>
              <a:t>牆</a:t>
            </a:r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 flipV="1">
            <a:off x="3132138" y="166688"/>
            <a:ext cx="0" cy="10287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 flipV="1">
            <a:off x="8866188" y="167879"/>
            <a:ext cx="0" cy="10287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3135313" y="471487"/>
            <a:ext cx="57277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37" name="Text Box 41"/>
          <p:cNvSpPr txBox="1">
            <a:spLocks noChangeArrowheads="1"/>
          </p:cNvSpPr>
          <p:nvPr/>
        </p:nvSpPr>
        <p:spPr bwMode="auto">
          <a:xfrm>
            <a:off x="5360988" y="307182"/>
            <a:ext cx="121058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accent2"/>
                </a:solidFill>
                <a:ea typeface="SimHei" pitchFamily="49" charset="-122"/>
              </a:rPr>
              <a:t>兩約之間</a:t>
            </a:r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 flipV="1">
            <a:off x="3133725" y="19431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4139" name="Text Box 43"/>
          <p:cNvSpPr txBox="1">
            <a:spLocks noChangeArrowheads="1"/>
          </p:cNvSpPr>
          <p:nvPr/>
        </p:nvSpPr>
        <p:spPr bwMode="auto">
          <a:xfrm>
            <a:off x="2929151" y="2388394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ea typeface="SimHei" pitchFamily="49" charset="-122"/>
              </a:rPr>
              <a:t>瑪</a:t>
            </a:r>
          </a:p>
          <a:p>
            <a:pPr algn="ctr"/>
            <a:r>
              <a:rPr lang="zh-TW" altLang="en-US">
                <a:ea typeface="SimHei" pitchFamily="49" charset="-122"/>
              </a:rPr>
              <a:t>拉</a:t>
            </a:r>
          </a:p>
          <a:p>
            <a:pPr algn="ctr"/>
            <a:r>
              <a:rPr lang="zh-TW" altLang="en-US">
                <a:ea typeface="SimHei" pitchFamily="49" charset="-122"/>
              </a:rPr>
              <a:t>基</a:t>
            </a:r>
          </a:p>
          <a:p>
            <a:pPr algn="ctr"/>
            <a:r>
              <a:rPr lang="zh-TW" altLang="en-US">
                <a:ea typeface="SimHei" pitchFamily="49" charset="-122"/>
              </a:rPr>
              <a:t>書</a:t>
            </a:r>
          </a:p>
        </p:txBody>
      </p:sp>
      <p:sp>
        <p:nvSpPr>
          <p:cNvPr id="4144" name="Rectangle 48" descr="Canvas"/>
          <p:cNvSpPr>
            <a:spLocks noChangeArrowheads="1"/>
          </p:cNvSpPr>
          <p:nvPr/>
        </p:nvSpPr>
        <p:spPr bwMode="auto">
          <a:xfrm>
            <a:off x="261939" y="196454"/>
            <a:ext cx="1958975" cy="46910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聖地政治環境</a:t>
            </a:r>
          </a:p>
        </p:txBody>
      </p:sp>
      <p:sp>
        <p:nvSpPr>
          <p:cNvPr id="4145" name="Rectangle 49"/>
          <p:cNvSpPr>
            <a:spLocks noChangeArrowheads="1"/>
          </p:cNvSpPr>
          <p:nvPr/>
        </p:nvSpPr>
        <p:spPr bwMode="auto">
          <a:xfrm>
            <a:off x="4114800" y="2228850"/>
            <a:ext cx="4800600" cy="4572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tint val="2431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希臘化</a:t>
            </a:r>
          </a:p>
        </p:txBody>
      </p:sp>
    </p:spTree>
    <p:extLst>
      <p:ext uri="{BB962C8B-B14F-4D97-AF65-F5344CB8AC3E}">
        <p14:creationId xmlns:p14="http://schemas.microsoft.com/office/powerpoint/2010/main" val="542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08"/>
            <a:ext cx="4427984" cy="526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rah parsha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0"/>
            <a:ext cx="47160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841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ç¸éåç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0"/>
            <a:ext cx="9144000" cy="513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45" name="Rectangle 181" descr="Parchment"/>
          <p:cNvSpPr>
            <a:spLocks noChangeArrowheads="1"/>
          </p:cNvSpPr>
          <p:nvPr/>
        </p:nvSpPr>
        <p:spPr bwMode="auto">
          <a:xfrm>
            <a:off x="4814889" y="1250157"/>
            <a:ext cx="4086225" cy="3893344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bg2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graphicFrame>
        <p:nvGraphicFramePr>
          <p:cNvPr id="37040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662275"/>
              </p:ext>
            </p:extLst>
          </p:nvPr>
        </p:nvGraphicFramePr>
        <p:xfrm>
          <a:off x="250826" y="1008460"/>
          <a:ext cx="8640763" cy="270272"/>
        </p:xfrm>
        <a:graphic>
          <a:graphicData uri="http://schemas.openxmlformats.org/drawingml/2006/table">
            <a:tbl>
              <a:tblPr/>
              <a:tblGrid>
                <a:gridCol w="239713"/>
                <a:gridCol w="239712"/>
                <a:gridCol w="239713"/>
                <a:gridCol w="238125"/>
                <a:gridCol w="241300"/>
                <a:gridCol w="239712"/>
                <a:gridCol w="241300"/>
                <a:gridCol w="239713"/>
                <a:gridCol w="239712"/>
                <a:gridCol w="241300"/>
                <a:gridCol w="239713"/>
                <a:gridCol w="239712"/>
                <a:gridCol w="241300"/>
                <a:gridCol w="239713"/>
                <a:gridCol w="239712"/>
                <a:gridCol w="241300"/>
                <a:gridCol w="239713"/>
                <a:gridCol w="239712"/>
                <a:gridCol w="241300"/>
                <a:gridCol w="239713"/>
                <a:gridCol w="241300"/>
                <a:gridCol w="239712"/>
                <a:gridCol w="239713"/>
                <a:gridCol w="241300"/>
                <a:gridCol w="239712"/>
                <a:gridCol w="239713"/>
                <a:gridCol w="239712"/>
                <a:gridCol w="239713"/>
                <a:gridCol w="238125"/>
                <a:gridCol w="241300"/>
                <a:gridCol w="239712"/>
                <a:gridCol w="239713"/>
                <a:gridCol w="239712"/>
                <a:gridCol w="238125"/>
                <a:gridCol w="241300"/>
                <a:gridCol w="239713"/>
              </a:tblGrid>
              <a:tr h="2702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</a:t>
                      </a:r>
                    </a:p>
                  </a:txBody>
                  <a:tcPr marL="0" marR="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3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4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5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6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7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8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9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10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11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12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13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14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15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16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17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18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19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20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21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22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23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24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25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26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27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28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29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30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31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32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33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34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35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rial Narrow" pitchFamily="34" charset="0"/>
                          <a:ea typeface="新細明體" charset="-120"/>
                          <a:cs typeface="Arial" charset="0"/>
                        </a:rPr>
                        <a:t>36</a:t>
                      </a:r>
                    </a:p>
                  </a:txBody>
                  <a:tcPr marL="0" marR="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36976" name="AutoShape 112"/>
          <p:cNvSpPr>
            <a:spLocks/>
          </p:cNvSpPr>
          <p:nvPr/>
        </p:nvSpPr>
        <p:spPr bwMode="auto">
          <a:xfrm rot="5400000">
            <a:off x="642542" y="949325"/>
            <a:ext cx="173831" cy="925513"/>
          </a:xfrm>
          <a:prstGeom prst="rightBrace">
            <a:avLst>
              <a:gd name="adj1" fmla="val 33276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77" name="Text Box 113"/>
          <p:cNvSpPr txBox="1">
            <a:spLocks noChangeArrowheads="1"/>
          </p:cNvSpPr>
          <p:nvPr/>
        </p:nvSpPr>
        <p:spPr bwMode="auto">
          <a:xfrm>
            <a:off x="524089" y="1532335"/>
            <a:ext cx="41549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數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點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百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姓</a:t>
            </a:r>
          </a:p>
          <a:p>
            <a:pPr algn="ctr"/>
            <a:r>
              <a:rPr lang="en-US" altLang="zh-TW" dirty="0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︵</a:t>
            </a:r>
          </a:p>
          <a:p>
            <a:pPr algn="ctr"/>
            <a:r>
              <a:rPr lang="en-US" altLang="zh-TW" dirty="0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2</a:t>
            </a:r>
          </a:p>
          <a:p>
            <a:pPr algn="ctr"/>
            <a:r>
              <a:rPr lang="en-US" altLang="zh-TW" dirty="0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﹒</a:t>
            </a:r>
            <a:endParaRPr lang="zh-TW" altLang="en-US">
              <a:solidFill>
                <a:srgbClr val="996633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dirty="0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2</a:t>
            </a:r>
          </a:p>
          <a:p>
            <a:pPr algn="ctr"/>
            <a:r>
              <a:rPr lang="en-US" altLang="zh-TW" dirty="0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﹒</a:t>
            </a:r>
          </a:p>
          <a:p>
            <a:pPr algn="ctr"/>
            <a:r>
              <a:rPr lang="en-US" altLang="zh-TW" dirty="0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1</a:t>
            </a:r>
            <a:endParaRPr lang="zh-TW" altLang="en-US">
              <a:solidFill>
                <a:srgbClr val="996633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dirty="0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︶</a:t>
            </a:r>
          </a:p>
        </p:txBody>
      </p:sp>
      <p:sp>
        <p:nvSpPr>
          <p:cNvPr id="36978" name="AutoShape 114"/>
          <p:cNvSpPr>
            <a:spLocks/>
          </p:cNvSpPr>
          <p:nvPr/>
        </p:nvSpPr>
        <p:spPr bwMode="auto">
          <a:xfrm rot="5400000">
            <a:off x="1604567" y="939800"/>
            <a:ext cx="173831" cy="944563"/>
          </a:xfrm>
          <a:prstGeom prst="rightBrace">
            <a:avLst>
              <a:gd name="adj1" fmla="val 3396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79" name="Text Box 115"/>
          <p:cNvSpPr txBox="1">
            <a:spLocks noChangeArrowheads="1"/>
          </p:cNvSpPr>
          <p:nvPr/>
        </p:nvSpPr>
        <p:spPr bwMode="auto">
          <a:xfrm>
            <a:off x="1482939" y="153233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律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例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典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章</a:t>
            </a:r>
          </a:p>
        </p:txBody>
      </p:sp>
      <p:sp>
        <p:nvSpPr>
          <p:cNvPr id="36983" name="Line 119"/>
          <p:cNvSpPr>
            <a:spLocks noChangeShapeType="1"/>
          </p:cNvSpPr>
          <p:nvPr/>
        </p:nvSpPr>
        <p:spPr bwMode="auto">
          <a:xfrm flipV="1">
            <a:off x="2292350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84" name="Line 120"/>
          <p:cNvSpPr>
            <a:spLocks noChangeShapeType="1"/>
          </p:cNvSpPr>
          <p:nvPr/>
        </p:nvSpPr>
        <p:spPr bwMode="auto">
          <a:xfrm flipV="1">
            <a:off x="2528888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85" name="Line 121"/>
          <p:cNvSpPr>
            <a:spLocks noChangeShapeType="1"/>
          </p:cNvSpPr>
          <p:nvPr/>
        </p:nvSpPr>
        <p:spPr bwMode="auto">
          <a:xfrm flipV="1">
            <a:off x="2767013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86" name="Line 122"/>
          <p:cNvSpPr>
            <a:spLocks noChangeShapeType="1"/>
          </p:cNvSpPr>
          <p:nvPr/>
        </p:nvSpPr>
        <p:spPr bwMode="auto">
          <a:xfrm flipV="1">
            <a:off x="3008313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88" name="Text Box 124"/>
          <p:cNvSpPr txBox="1">
            <a:spLocks noChangeArrowheads="1"/>
          </p:cNvSpPr>
          <p:nvPr/>
        </p:nvSpPr>
        <p:spPr bwMode="auto">
          <a:xfrm>
            <a:off x="2084601" y="1532335"/>
            <a:ext cx="41549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守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逾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越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節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︵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2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﹒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1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﹒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14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︶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6989" name="Text Box 125"/>
          <p:cNvSpPr txBox="1">
            <a:spLocks noChangeArrowheads="1"/>
          </p:cNvSpPr>
          <p:nvPr/>
        </p:nvSpPr>
        <p:spPr bwMode="auto">
          <a:xfrm>
            <a:off x="2322726" y="1532335"/>
            <a:ext cx="41549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離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西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乃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山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︵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2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﹒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2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﹒</a:t>
            </a:r>
            <a:endParaRPr lang="en-US" altLang="zh-TW" dirty="0">
              <a:solidFill>
                <a:srgbClr val="FF0000"/>
              </a:solidFill>
              <a:ea typeface="新細明體" charset="-120"/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20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︶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6990" name="Text Box 126"/>
          <p:cNvSpPr txBox="1">
            <a:spLocks noChangeArrowheads="1"/>
          </p:cNvSpPr>
          <p:nvPr/>
        </p:nvSpPr>
        <p:spPr bwMode="auto">
          <a:xfrm>
            <a:off x="2557676" y="153233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火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與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鵪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鶉</a:t>
            </a:r>
          </a:p>
        </p:txBody>
      </p:sp>
      <p:sp>
        <p:nvSpPr>
          <p:cNvPr id="36991" name="Text Box 127"/>
          <p:cNvSpPr txBox="1">
            <a:spLocks noChangeArrowheads="1"/>
          </p:cNvSpPr>
          <p:nvPr/>
        </p:nvSpPr>
        <p:spPr bwMode="auto">
          <a:xfrm>
            <a:off x="2802151" y="1532335"/>
            <a:ext cx="41549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米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利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暗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長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大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痲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瘋</a:t>
            </a:r>
          </a:p>
        </p:txBody>
      </p:sp>
      <p:sp>
        <p:nvSpPr>
          <p:cNvPr id="36992" name="AutoShape 128"/>
          <p:cNvSpPr>
            <a:spLocks/>
          </p:cNvSpPr>
          <p:nvPr/>
        </p:nvSpPr>
        <p:spPr bwMode="auto">
          <a:xfrm rot="5400000">
            <a:off x="3285729" y="1179513"/>
            <a:ext cx="173831" cy="465138"/>
          </a:xfrm>
          <a:prstGeom prst="rightBrace">
            <a:avLst>
              <a:gd name="adj1" fmla="val 16724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93" name="Text Box 129"/>
          <p:cNvSpPr txBox="1">
            <a:spLocks noChangeArrowheads="1"/>
          </p:cNvSpPr>
          <p:nvPr/>
        </p:nvSpPr>
        <p:spPr bwMode="auto">
          <a:xfrm>
            <a:off x="3168864" y="1532335"/>
            <a:ext cx="41549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窺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探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迦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南</a:t>
            </a:r>
          </a:p>
          <a:p>
            <a:pPr algn="ctr"/>
            <a:endParaRPr lang="zh-TW" altLang="en-US" sz="1000">
              <a:solidFill>
                <a:srgbClr val="FF0000"/>
              </a:solidFill>
              <a:ea typeface="SimHei" pitchFamily="49" charset="-122"/>
            </a:endParaRP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拒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不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進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攻</a:t>
            </a:r>
          </a:p>
        </p:txBody>
      </p:sp>
      <p:sp>
        <p:nvSpPr>
          <p:cNvPr id="36994" name="Line 130"/>
          <p:cNvSpPr>
            <a:spLocks noChangeShapeType="1"/>
          </p:cNvSpPr>
          <p:nvPr/>
        </p:nvSpPr>
        <p:spPr bwMode="auto">
          <a:xfrm flipV="1">
            <a:off x="3741738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95" name="Text Box 131"/>
          <p:cNvSpPr txBox="1">
            <a:spLocks noChangeArrowheads="1"/>
          </p:cNvSpPr>
          <p:nvPr/>
        </p:nvSpPr>
        <p:spPr bwMode="auto">
          <a:xfrm>
            <a:off x="3535576" y="153233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律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例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典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章</a:t>
            </a:r>
          </a:p>
        </p:txBody>
      </p:sp>
      <p:sp>
        <p:nvSpPr>
          <p:cNvPr id="36996" name="AutoShape 132"/>
          <p:cNvSpPr>
            <a:spLocks/>
          </p:cNvSpPr>
          <p:nvPr/>
        </p:nvSpPr>
        <p:spPr bwMode="auto">
          <a:xfrm rot="5400000">
            <a:off x="4008042" y="1180704"/>
            <a:ext cx="173831" cy="465137"/>
          </a:xfrm>
          <a:prstGeom prst="rightBrace">
            <a:avLst>
              <a:gd name="adj1" fmla="val 16724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97" name="Text Box 133"/>
          <p:cNvSpPr txBox="1">
            <a:spLocks noChangeArrowheads="1"/>
          </p:cNvSpPr>
          <p:nvPr/>
        </p:nvSpPr>
        <p:spPr bwMode="auto">
          <a:xfrm>
            <a:off x="3889589" y="1532335"/>
            <a:ext cx="4154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可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拉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黨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背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叛</a:t>
            </a:r>
          </a:p>
        </p:txBody>
      </p:sp>
      <p:sp>
        <p:nvSpPr>
          <p:cNvPr id="36998" name="AutoShape 134"/>
          <p:cNvSpPr>
            <a:spLocks/>
          </p:cNvSpPr>
          <p:nvPr/>
        </p:nvSpPr>
        <p:spPr bwMode="auto">
          <a:xfrm rot="5400000">
            <a:off x="4490642" y="1180704"/>
            <a:ext cx="173831" cy="465137"/>
          </a:xfrm>
          <a:prstGeom prst="rightBrace">
            <a:avLst>
              <a:gd name="adj1" fmla="val 16724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999" name="Text Box 135"/>
          <p:cNvSpPr txBox="1">
            <a:spLocks noChangeArrowheads="1"/>
          </p:cNvSpPr>
          <p:nvPr/>
        </p:nvSpPr>
        <p:spPr bwMode="auto">
          <a:xfrm>
            <a:off x="4370601" y="153233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律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例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典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章</a:t>
            </a:r>
          </a:p>
        </p:txBody>
      </p:sp>
      <p:sp>
        <p:nvSpPr>
          <p:cNvPr id="37000" name="Line 136"/>
          <p:cNvSpPr>
            <a:spLocks noChangeShapeType="1"/>
          </p:cNvSpPr>
          <p:nvPr/>
        </p:nvSpPr>
        <p:spPr bwMode="auto">
          <a:xfrm flipV="1">
            <a:off x="4933950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01" name="Text Box 137"/>
          <p:cNvSpPr txBox="1">
            <a:spLocks noChangeArrowheads="1"/>
          </p:cNvSpPr>
          <p:nvPr/>
        </p:nvSpPr>
        <p:spPr bwMode="auto">
          <a:xfrm>
            <a:off x="4740489" y="1532335"/>
            <a:ext cx="415498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38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年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後</a:t>
            </a:r>
          </a:p>
          <a:p>
            <a:pPr algn="ctr"/>
            <a:endParaRPr lang="zh-TW" altLang="en-US" sz="100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擊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打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磐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石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︵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40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﹒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1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TW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︶</a:t>
            </a:r>
            <a:endParaRPr lang="zh-TW" altLang="en-US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7002" name="Line 138"/>
          <p:cNvSpPr>
            <a:spLocks noChangeShapeType="1"/>
          </p:cNvSpPr>
          <p:nvPr/>
        </p:nvSpPr>
        <p:spPr bwMode="auto">
          <a:xfrm flipV="1">
            <a:off x="5172075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03" name="Text Box 139"/>
          <p:cNvSpPr txBox="1">
            <a:spLocks noChangeArrowheads="1"/>
          </p:cNvSpPr>
          <p:nvPr/>
        </p:nvSpPr>
        <p:spPr bwMode="auto">
          <a:xfrm>
            <a:off x="4965914" y="1532335"/>
            <a:ext cx="415498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火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蛇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銅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蛇</a:t>
            </a:r>
          </a:p>
          <a:p>
            <a:pPr algn="ctr"/>
            <a:endParaRPr lang="zh-TW" altLang="en-US" sz="1000">
              <a:solidFill>
                <a:srgbClr val="FF0000"/>
              </a:solidFill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戰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敗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西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宏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和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噩</a:t>
            </a:r>
          </a:p>
        </p:txBody>
      </p:sp>
      <p:sp>
        <p:nvSpPr>
          <p:cNvPr id="37004" name="AutoShape 140"/>
          <p:cNvSpPr>
            <a:spLocks/>
          </p:cNvSpPr>
          <p:nvPr/>
        </p:nvSpPr>
        <p:spPr bwMode="auto">
          <a:xfrm rot="5400000">
            <a:off x="5688411" y="944960"/>
            <a:ext cx="173831" cy="936625"/>
          </a:xfrm>
          <a:prstGeom prst="rightBrace">
            <a:avLst>
              <a:gd name="adj1" fmla="val 33676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05" name="Text Box 141"/>
          <p:cNvSpPr txBox="1">
            <a:spLocks noChangeArrowheads="1"/>
          </p:cNvSpPr>
          <p:nvPr/>
        </p:nvSpPr>
        <p:spPr bwMode="auto">
          <a:xfrm>
            <a:off x="5567576" y="1532335"/>
            <a:ext cx="4154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巴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勒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與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巴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蘭</a:t>
            </a:r>
          </a:p>
        </p:txBody>
      </p:sp>
      <p:sp>
        <p:nvSpPr>
          <p:cNvPr id="37006" name="Line 142"/>
          <p:cNvSpPr>
            <a:spLocks noChangeShapeType="1"/>
          </p:cNvSpPr>
          <p:nvPr/>
        </p:nvSpPr>
        <p:spPr bwMode="auto">
          <a:xfrm flipV="1">
            <a:off x="6378575" y="1294210"/>
            <a:ext cx="0" cy="20597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07" name="Text Box 143"/>
          <p:cNvSpPr txBox="1">
            <a:spLocks noChangeArrowheads="1"/>
          </p:cNvSpPr>
          <p:nvPr/>
        </p:nvSpPr>
        <p:spPr bwMode="auto">
          <a:xfrm>
            <a:off x="6174001" y="1532335"/>
            <a:ext cx="41549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二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度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數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點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百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姓</a:t>
            </a:r>
          </a:p>
        </p:txBody>
      </p:sp>
      <p:sp>
        <p:nvSpPr>
          <p:cNvPr id="37008" name="Line 144"/>
          <p:cNvSpPr>
            <a:spLocks noChangeShapeType="1"/>
          </p:cNvSpPr>
          <p:nvPr/>
        </p:nvSpPr>
        <p:spPr bwMode="auto">
          <a:xfrm flipV="1">
            <a:off x="6616700" y="1294210"/>
            <a:ext cx="0" cy="205978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09" name="Text Box 145"/>
          <p:cNvSpPr txBox="1">
            <a:spLocks noChangeArrowheads="1"/>
          </p:cNvSpPr>
          <p:nvPr/>
        </p:nvSpPr>
        <p:spPr bwMode="auto">
          <a:xfrm>
            <a:off x="6412126" y="1532335"/>
            <a:ext cx="4154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約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書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亞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接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棒</a:t>
            </a:r>
          </a:p>
        </p:txBody>
      </p:sp>
      <p:sp>
        <p:nvSpPr>
          <p:cNvPr id="37010" name="AutoShape 146"/>
          <p:cNvSpPr>
            <a:spLocks/>
          </p:cNvSpPr>
          <p:nvPr/>
        </p:nvSpPr>
        <p:spPr bwMode="auto">
          <a:xfrm rot="5400000">
            <a:off x="7008417" y="1063229"/>
            <a:ext cx="173831" cy="700087"/>
          </a:xfrm>
          <a:prstGeom prst="rightBrace">
            <a:avLst>
              <a:gd name="adj1" fmla="val 2517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11" name="Text Box 147"/>
          <p:cNvSpPr txBox="1">
            <a:spLocks noChangeArrowheads="1"/>
          </p:cNvSpPr>
          <p:nvPr/>
        </p:nvSpPr>
        <p:spPr bwMode="auto">
          <a:xfrm>
            <a:off x="6889964" y="153233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律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例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典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章</a:t>
            </a:r>
          </a:p>
        </p:txBody>
      </p:sp>
      <p:sp>
        <p:nvSpPr>
          <p:cNvPr id="37012" name="Line 148"/>
          <p:cNvSpPr>
            <a:spLocks noChangeShapeType="1"/>
          </p:cNvSpPr>
          <p:nvPr/>
        </p:nvSpPr>
        <p:spPr bwMode="auto">
          <a:xfrm flipV="1">
            <a:off x="7573963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13" name="Text Box 149"/>
          <p:cNvSpPr txBox="1">
            <a:spLocks noChangeArrowheads="1"/>
          </p:cNvSpPr>
          <p:nvPr/>
        </p:nvSpPr>
        <p:spPr bwMode="auto">
          <a:xfrm>
            <a:off x="7366214" y="1532335"/>
            <a:ext cx="41549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報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復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米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甸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人</a:t>
            </a:r>
          </a:p>
        </p:txBody>
      </p:sp>
      <p:sp>
        <p:nvSpPr>
          <p:cNvPr id="37014" name="Line 150"/>
          <p:cNvSpPr>
            <a:spLocks noChangeShapeType="1"/>
          </p:cNvSpPr>
          <p:nvPr/>
        </p:nvSpPr>
        <p:spPr bwMode="auto">
          <a:xfrm flipV="1">
            <a:off x="7808913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15" name="Text Box 151"/>
          <p:cNvSpPr txBox="1">
            <a:spLocks noChangeArrowheads="1"/>
          </p:cNvSpPr>
          <p:nvPr/>
        </p:nvSpPr>
        <p:spPr bwMode="auto">
          <a:xfrm>
            <a:off x="7604339" y="153233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dirty="0">
                <a:solidFill>
                  <a:srgbClr val="FF0000"/>
                </a:solidFill>
                <a:ea typeface="SimHei" pitchFamily="49" charset="-122"/>
              </a:rPr>
              <a:t>分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ea typeface="SimHei" pitchFamily="49" charset="-122"/>
              </a:rPr>
              <a:t>河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ea typeface="SimHei" pitchFamily="49" charset="-122"/>
              </a:rPr>
              <a:t>東</a:t>
            </a:r>
          </a:p>
          <a:p>
            <a:pPr algn="ctr"/>
            <a:r>
              <a:rPr lang="zh-TW" altLang="en-US" dirty="0">
                <a:solidFill>
                  <a:srgbClr val="FF0000"/>
                </a:solidFill>
                <a:ea typeface="SimHei" pitchFamily="49" charset="-122"/>
              </a:rPr>
              <a:t>地</a:t>
            </a:r>
          </a:p>
        </p:txBody>
      </p:sp>
      <p:sp>
        <p:nvSpPr>
          <p:cNvPr id="37016" name="Line 152"/>
          <p:cNvSpPr>
            <a:spLocks noChangeShapeType="1"/>
          </p:cNvSpPr>
          <p:nvPr/>
        </p:nvSpPr>
        <p:spPr bwMode="auto">
          <a:xfrm flipV="1">
            <a:off x="8056563" y="1293019"/>
            <a:ext cx="0" cy="205979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17" name="Text Box 153"/>
          <p:cNvSpPr txBox="1">
            <a:spLocks noChangeArrowheads="1"/>
          </p:cNvSpPr>
          <p:nvPr/>
        </p:nvSpPr>
        <p:spPr bwMode="auto">
          <a:xfrm>
            <a:off x="7851989" y="153233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曠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野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行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程</a:t>
            </a:r>
          </a:p>
        </p:txBody>
      </p:sp>
      <p:sp>
        <p:nvSpPr>
          <p:cNvPr id="37018" name="AutoShape 154"/>
          <p:cNvSpPr>
            <a:spLocks/>
          </p:cNvSpPr>
          <p:nvPr/>
        </p:nvSpPr>
        <p:spPr bwMode="auto">
          <a:xfrm rot="5400000">
            <a:off x="8446692" y="1063229"/>
            <a:ext cx="173831" cy="700087"/>
          </a:xfrm>
          <a:prstGeom prst="rightBrace">
            <a:avLst>
              <a:gd name="adj1" fmla="val 2517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zh-HK" altLang="en-US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019" name="Text Box 155"/>
          <p:cNvSpPr txBox="1">
            <a:spLocks noChangeArrowheads="1"/>
          </p:cNvSpPr>
          <p:nvPr/>
        </p:nvSpPr>
        <p:spPr bwMode="auto">
          <a:xfrm>
            <a:off x="8331414" y="1532335"/>
            <a:ext cx="41549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迦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南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境</a:t>
            </a:r>
          </a:p>
          <a:p>
            <a:pPr algn="ctr"/>
            <a:r>
              <a:rPr lang="zh-TW" altLang="en-US">
                <a:solidFill>
                  <a:srgbClr val="FF0000"/>
                </a:solidFill>
                <a:ea typeface="SimHei" pitchFamily="49" charset="-122"/>
              </a:rPr>
              <a:t>界</a:t>
            </a:r>
          </a:p>
        </p:txBody>
      </p:sp>
      <p:sp>
        <p:nvSpPr>
          <p:cNvPr id="37020" name="AutoShape 156" descr="Stationery"/>
          <p:cNvSpPr>
            <a:spLocks noChangeArrowheads="1"/>
          </p:cNvSpPr>
          <p:nvPr/>
        </p:nvSpPr>
        <p:spPr bwMode="auto">
          <a:xfrm>
            <a:off x="3633789" y="340519"/>
            <a:ext cx="1874837" cy="442913"/>
          </a:xfrm>
          <a:prstGeom prst="plaque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文鼎中楷" panose="020B0609010101010101" pitchFamily="49" charset="-120"/>
                <a:ea typeface="文鼎中楷" panose="020B0609010101010101" pitchFamily="49" charset="-120"/>
              </a:rPr>
              <a:t>民數記</a:t>
            </a:r>
          </a:p>
        </p:txBody>
      </p:sp>
      <p:sp>
        <p:nvSpPr>
          <p:cNvPr id="37021" name="AutoShape 157"/>
          <p:cNvSpPr>
            <a:spLocks/>
          </p:cNvSpPr>
          <p:nvPr/>
        </p:nvSpPr>
        <p:spPr bwMode="auto">
          <a:xfrm rot="5400000">
            <a:off x="2422923" y="2030413"/>
            <a:ext cx="173831" cy="4549775"/>
          </a:xfrm>
          <a:prstGeom prst="rightBrace">
            <a:avLst>
              <a:gd name="adj1" fmla="val 163584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7022" name="AutoShape 158"/>
          <p:cNvSpPr>
            <a:spLocks/>
          </p:cNvSpPr>
          <p:nvPr/>
        </p:nvSpPr>
        <p:spPr bwMode="auto">
          <a:xfrm rot="5400000">
            <a:off x="6771085" y="2286001"/>
            <a:ext cx="173831" cy="4038600"/>
          </a:xfrm>
          <a:prstGeom prst="rightBrace">
            <a:avLst>
              <a:gd name="adj1" fmla="val 145205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37023" name="Text Box 159"/>
          <p:cNvSpPr txBox="1">
            <a:spLocks noChangeArrowheads="1"/>
          </p:cNvSpPr>
          <p:nvPr/>
        </p:nvSpPr>
        <p:spPr bwMode="auto">
          <a:xfrm>
            <a:off x="2071257" y="4436269"/>
            <a:ext cx="8771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chemeClr val="accent2"/>
                </a:solidFill>
                <a:ea typeface="SimHei" pitchFamily="49" charset="-122"/>
              </a:rPr>
              <a:t>第二年</a:t>
            </a:r>
          </a:p>
        </p:txBody>
      </p:sp>
      <p:sp>
        <p:nvSpPr>
          <p:cNvPr id="37024" name="Text Box 160"/>
          <p:cNvSpPr txBox="1">
            <a:spLocks noChangeArrowheads="1"/>
          </p:cNvSpPr>
          <p:nvPr/>
        </p:nvSpPr>
        <p:spPr bwMode="auto">
          <a:xfrm>
            <a:off x="6304002" y="4436269"/>
            <a:ext cx="11079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solidFill>
                  <a:schemeClr val="accent2"/>
                </a:solidFill>
                <a:ea typeface="SimHei" pitchFamily="49" charset="-122"/>
              </a:rPr>
              <a:t>第四十年</a:t>
            </a:r>
          </a:p>
        </p:txBody>
      </p:sp>
      <p:sp>
        <p:nvSpPr>
          <p:cNvPr id="37025" name="AutoShape 161" descr="Pink tissue paper"/>
          <p:cNvSpPr>
            <a:spLocks noChangeArrowheads="1"/>
          </p:cNvSpPr>
          <p:nvPr/>
        </p:nvSpPr>
        <p:spPr bwMode="auto">
          <a:xfrm>
            <a:off x="917642" y="2937093"/>
            <a:ext cx="938213" cy="329804"/>
          </a:xfrm>
          <a:prstGeom prst="wedgeRectCallout">
            <a:avLst>
              <a:gd name="adj1" fmla="val -57444"/>
              <a:gd name="adj2" fmla="val -113898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bg2">
                    <a:lumMod val="75000"/>
                    <a:lumOff val="25000"/>
                  </a:schemeClr>
                </a:solidFill>
                <a:ea typeface="SimHei" pitchFamily="49" charset="-122"/>
              </a:rPr>
              <a:t>舊一代</a:t>
            </a:r>
          </a:p>
        </p:txBody>
      </p:sp>
      <p:sp>
        <p:nvSpPr>
          <p:cNvPr id="37026" name="AutoShape 162" descr="Pink tissue paper"/>
          <p:cNvSpPr>
            <a:spLocks noChangeArrowheads="1"/>
          </p:cNvSpPr>
          <p:nvPr/>
        </p:nvSpPr>
        <p:spPr bwMode="auto">
          <a:xfrm>
            <a:off x="6367249" y="3614809"/>
            <a:ext cx="938213" cy="329803"/>
          </a:xfrm>
          <a:prstGeom prst="wedgeRectCallout">
            <a:avLst>
              <a:gd name="adj1" fmla="val -41199"/>
              <a:gd name="adj2" fmla="val -127616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bg2">
                    <a:lumMod val="75000"/>
                    <a:lumOff val="25000"/>
                  </a:schemeClr>
                </a:solidFill>
                <a:ea typeface="SimHei" pitchFamily="49" charset="-122"/>
              </a:rPr>
              <a:t>新一代</a:t>
            </a:r>
          </a:p>
        </p:txBody>
      </p:sp>
      <p:sp>
        <p:nvSpPr>
          <p:cNvPr id="37027" name="Rectangle 163"/>
          <p:cNvSpPr>
            <a:spLocks noChangeArrowheads="1"/>
          </p:cNvSpPr>
          <p:nvPr/>
        </p:nvSpPr>
        <p:spPr bwMode="auto">
          <a:xfrm>
            <a:off x="5070475" y="2361010"/>
            <a:ext cx="173038" cy="19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cxnSp>
        <p:nvCxnSpPr>
          <p:cNvPr id="37029" name="AutoShape 165"/>
          <p:cNvCxnSpPr>
            <a:cxnSpLocks noChangeShapeType="1"/>
            <a:endCxn id="37027" idx="3"/>
          </p:cNvCxnSpPr>
          <p:nvPr/>
        </p:nvCxnSpPr>
        <p:spPr bwMode="auto">
          <a:xfrm rot="10800000">
            <a:off x="5243513" y="2456856"/>
            <a:ext cx="452438" cy="148775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66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044" name="Text Box 180"/>
          <p:cNvSpPr txBox="1">
            <a:spLocks noChangeArrowheads="1"/>
          </p:cNvSpPr>
          <p:nvPr/>
        </p:nvSpPr>
        <p:spPr bwMode="auto">
          <a:xfrm rot="-548825">
            <a:off x="2974671" y="3957215"/>
            <a:ext cx="1597025" cy="369332"/>
          </a:xfrm>
          <a:prstGeom prst="rect">
            <a:avLst/>
          </a:prstGeom>
          <a:solidFill>
            <a:srgbClr val="A50021">
              <a:alpha val="7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SimHei" pitchFamily="49" charset="-122"/>
              </a:rPr>
              <a:t>百姓叛逆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28138" r="9649" b="24560"/>
          <a:stretch/>
        </p:blipFill>
        <p:spPr bwMode="auto">
          <a:xfrm>
            <a:off x="0" y="-5188"/>
            <a:ext cx="9144000" cy="514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38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æ³å©è³½äºº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 t="3550" r="38414" b="26196"/>
          <a:stretch/>
        </p:blipFill>
        <p:spPr bwMode="auto">
          <a:xfrm>
            <a:off x="0" y="11924"/>
            <a:ext cx="9144000" cy="500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0"/>
            <a:ext cx="633670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03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ææ¯ rabbis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4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橢圓形圖說文字 1"/>
          <p:cNvSpPr/>
          <p:nvPr/>
        </p:nvSpPr>
        <p:spPr>
          <a:xfrm>
            <a:off x="3779912" y="195486"/>
            <a:ext cx="2160240" cy="122413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rgbClr val="7030A0"/>
                </a:solidFill>
                <a:latin typeface="cwTeX 楷書" panose="02000609000000000000" pitchFamily="49" charset="2"/>
                <a:ea typeface="cwTeX 楷書" panose="02000609000000000000" pitchFamily="49" charset="2"/>
              </a:rPr>
              <a:t>馬太福音</a:t>
            </a:r>
            <a:r>
              <a:rPr lang="en-US" altLang="zh-TW" sz="2400" b="1" dirty="0" smtClean="0">
                <a:solidFill>
                  <a:srgbClr val="7030A0"/>
                </a:solidFill>
                <a:latin typeface="cwTeX 楷書" panose="02000609000000000000" pitchFamily="49" charset="2"/>
                <a:ea typeface="cwTeX 楷書" panose="02000609000000000000" pitchFamily="49" charset="2"/>
              </a:rPr>
              <a:t>23:3</a:t>
            </a:r>
            <a:endParaRPr lang="zh-HK" altLang="en-US" sz="2400" b="1" dirty="0" smtClean="0">
              <a:solidFill>
                <a:srgbClr val="7030A0"/>
              </a:solidFill>
              <a:latin typeface="cwTeX 楷書" panose="02000609000000000000" pitchFamily="49" charset="2"/>
              <a:ea typeface="cwTeX 楷書" panose="02000609000000000000" pitchFamily="49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6111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ååçºå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-Mystery-of-Modern-Acoustic-in-Ancient-Greek-Theatre-Solved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432"/>
            <a:ext cx="9144000" cy="3979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4891591_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170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2400" y="647700"/>
            <a:ext cx="38411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dirty="0">
                <a:ea typeface="SimHei" pitchFamily="49" charset="-122"/>
              </a:rPr>
              <a:t>露天</a:t>
            </a:r>
            <a:r>
              <a:rPr lang="zh-TW" altLang="en-US" sz="2400" dirty="0" smtClean="0">
                <a:ea typeface="SimHei" pitchFamily="49" charset="-122"/>
              </a:rPr>
              <a:t>劇院  </a:t>
            </a:r>
            <a:r>
              <a:rPr lang="zh-TW" altLang="en-US" sz="2400" dirty="0" smtClean="0">
                <a:ea typeface="新細明體" charset="-120"/>
              </a:rPr>
              <a:t> </a:t>
            </a:r>
            <a:r>
              <a:rPr lang="en-US" altLang="zh-TW" sz="2400" dirty="0">
                <a:ea typeface="SimHei" pitchFamily="49" charset="-122"/>
              </a:rPr>
              <a:t>(</a:t>
            </a:r>
            <a:r>
              <a:rPr lang="zh-TW" altLang="en-US" sz="2400" dirty="0">
                <a:ea typeface="SimHei" pitchFamily="49" charset="-122"/>
              </a:rPr>
              <a:t>希臘</a:t>
            </a:r>
            <a:r>
              <a:rPr lang="en-US" altLang="zh-TW" sz="2400" dirty="0">
                <a:ea typeface="SimHei" pitchFamily="49" charset="-122"/>
              </a:rPr>
              <a:t>Epidaurus)</a:t>
            </a:r>
            <a:endParaRPr lang="en-US" altLang="zh-HK" sz="2400" dirty="0"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712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ååçºå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46"/>
            <a:ext cx="9144000" cy="51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40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法利賽</a:t>
            </a:r>
            <a:r>
              <a:rPr lang="zh-TW" altLang="en-US" sz="40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人的八禍</a:t>
            </a:r>
            <a:endParaRPr lang="en-US" altLang="zh-TW" sz="4000" dirty="0" smtClean="0">
              <a:solidFill>
                <a:srgbClr val="FFFF00"/>
              </a:solidFill>
              <a:latin typeface="文鼎超明" panose="020B0609010101010101" pitchFamily="49" charset="-120"/>
              <a:ea typeface="文鼎超明" panose="020B0609010101010101" pitchFamily="49" charset="-120"/>
            </a:endParaRPr>
          </a:p>
          <a:p>
            <a:pPr algn="just"/>
            <a:endParaRPr lang="en-US" altLang="zh-TW" sz="2400" dirty="0" smtClean="0">
              <a:solidFill>
                <a:srgbClr val="FFFF00"/>
              </a:solidFill>
              <a:latin typeface="文鼎超明" panose="020B0609010101010101" pitchFamily="49" charset="-120"/>
              <a:ea typeface="文鼎超明" panose="020B0609010101010101" pitchFamily="49" charset="-120"/>
            </a:endParaRPr>
          </a:p>
          <a:p>
            <a:pPr lvl="1" algn="just"/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一、阻塞蒙恩的途徑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(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自己不進天國，也不容人進去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)(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太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23:13)</a:t>
            </a:r>
          </a:p>
          <a:p>
            <a:pPr lvl="1" algn="just"/>
            <a:r>
              <a:rPr lang="zh-TW" altLang="en-US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二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、欺壓軟弱的肢體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(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侵吞寡婦的家產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)(14)</a:t>
            </a:r>
          </a:p>
          <a:p>
            <a:pPr lvl="1" algn="just"/>
            <a:r>
              <a:rPr lang="zh-TW" altLang="en-US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三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、給人錯誤的帶領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(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勾引人入教，卻使他作地獄之子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)(15)</a:t>
            </a:r>
          </a:p>
          <a:p>
            <a:pPr lvl="1" algn="just"/>
            <a:r>
              <a:rPr lang="zh-TW" altLang="en-US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四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、沒有屬靈的眼光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(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不知事物的輕重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)(16-22)</a:t>
            </a:r>
          </a:p>
          <a:p>
            <a:pPr lvl="1" algn="just"/>
            <a:r>
              <a:rPr lang="zh-TW" altLang="en-US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五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、拘泥外面的字句，忽略裡面的實際：</a:t>
            </a:r>
            <a:endParaRPr lang="en-US" altLang="zh-TW" sz="2400" dirty="0" smtClean="0">
              <a:solidFill>
                <a:srgbClr val="FFFF00"/>
              </a:solidFill>
              <a:latin typeface="文鼎超明" panose="020B0609010101010101" pitchFamily="49" charset="-120"/>
              <a:ea typeface="文鼎超明" panose="020B0609010101010101" pitchFamily="49" charset="-120"/>
            </a:endParaRPr>
          </a:p>
          <a:p>
            <a:pPr lvl="1" algn="just"/>
            <a:r>
              <a:rPr lang="en-US" altLang="zh-TW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	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獻十一，卻不行公義、憐憫、信實等 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(23-24)</a:t>
            </a:r>
          </a:p>
          <a:p>
            <a:pPr lvl="1" algn="just"/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六、拘泥外的行為，忽略裡面的性質：</a:t>
            </a:r>
            <a:endParaRPr lang="en-US" altLang="zh-TW" sz="2400" dirty="0" smtClean="0">
              <a:solidFill>
                <a:srgbClr val="FFFF00"/>
              </a:solidFill>
              <a:latin typeface="文鼎超明" panose="020B0609010101010101" pitchFamily="49" charset="-120"/>
              <a:ea typeface="文鼎超明" panose="020B0609010101010101" pitchFamily="49" charset="-120"/>
            </a:endParaRPr>
          </a:p>
          <a:p>
            <a:pPr lvl="1" algn="just"/>
            <a:r>
              <a:rPr lang="en-US" altLang="zh-TW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	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洗淨杯盤的外面，裡面卻盛滿了勒索和放盪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(25-26)</a:t>
            </a:r>
          </a:p>
          <a:p>
            <a:pPr lvl="1" algn="just"/>
            <a:r>
              <a:rPr lang="zh-TW" altLang="en-US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七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、拘泥外表的好看，忽略裡面的污穢：粉飾的墳墓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(27-28)</a:t>
            </a:r>
          </a:p>
          <a:p>
            <a:pPr lvl="1" algn="just"/>
            <a:r>
              <a:rPr lang="zh-TW" altLang="en-US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八</a:t>
            </a:r>
            <a:r>
              <a:rPr lang="zh-TW" altLang="en-US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、消滅神的啟示，殺害先知</a:t>
            </a:r>
            <a:r>
              <a:rPr lang="en-US" altLang="zh-TW" sz="2400" dirty="0" smtClean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(29-30)</a:t>
            </a:r>
          </a:p>
          <a:p>
            <a:pPr algn="just"/>
            <a:r>
              <a:rPr lang="en-US" altLang="zh-TW" sz="2400" dirty="0">
                <a:solidFill>
                  <a:srgbClr val="FFFF00"/>
                </a:solidFill>
                <a:latin typeface="文鼎超明" panose="020B0609010101010101" pitchFamily="49" charset="-120"/>
                <a:ea typeface="文鼎超明" panose="020B0609010101010101" pitchFamily="49" charset="-120"/>
              </a:rPr>
              <a:t>	</a:t>
            </a:r>
            <a:endParaRPr lang="en-US" altLang="zh-TW" sz="2400" dirty="0" smtClean="0">
              <a:solidFill>
                <a:srgbClr val="FFFF00"/>
              </a:solidFill>
              <a:latin typeface="文鼎超明" panose="020B0609010101010101" pitchFamily="49" charset="-120"/>
              <a:ea typeface="文鼎超明" panose="020B0609010101010101" pitchFamily="49" charset="-120"/>
            </a:endParaRPr>
          </a:p>
          <a:p>
            <a:pPr algn="just"/>
            <a:endParaRPr lang="zh-HK" altLang="en-US" sz="2400" dirty="0" smtClean="0">
              <a:solidFill>
                <a:srgbClr val="FFFF00"/>
              </a:solidFill>
              <a:latin typeface="文鼎超明" panose="020B0609010101010101" pitchFamily="49" charset="-120"/>
              <a:ea typeface="文鼎超明" panose="020B0609010101010101" pitchFamily="49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3" t="22529" r="10194" b="30894"/>
          <a:stretch/>
        </p:blipFill>
        <p:spPr bwMode="auto">
          <a:xfrm>
            <a:off x="30720" y="22870"/>
            <a:ext cx="9144000" cy="512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0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ç¸éåç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0"/>
          <a:stretch/>
        </p:blipFill>
        <p:spPr bwMode="auto">
          <a:xfrm>
            <a:off x="0" y="8134"/>
            <a:ext cx="9144000" cy="50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15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ååçºå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0" b="7349"/>
          <a:stretch/>
        </p:blipFill>
        <p:spPr bwMode="auto">
          <a:xfrm>
            <a:off x="4848" y="0"/>
            <a:ext cx="91391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29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1256" y="555526"/>
            <a:ext cx="8568952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800" dirty="0" smtClean="0">
                <a:latin typeface="Adobe 繁黑體 Std B" pitchFamily="34" charset="-120"/>
                <a:ea typeface="Adobe 繁黑體 Std B" pitchFamily="34" charset="-120"/>
              </a:rPr>
              <a:t>民數記</a:t>
            </a:r>
            <a:endParaRPr lang="en-US" altLang="zh-HK" sz="28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HK" altLang="zh-HK" sz="2800" dirty="0" smtClean="0">
                <a:latin typeface="Adobe 繁黑體 Std B" pitchFamily="34" charset="-120"/>
                <a:ea typeface="Adobe 繁黑體 Std B" pitchFamily="34" charset="-120"/>
              </a:rPr>
              <a:t>9</a:t>
            </a:r>
            <a: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  <a:t>:1 以色列人</a:t>
            </a:r>
            <a:r>
              <a:rPr lang="zh-HK" altLang="zh-HK" sz="28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出埃及地以後、第二年正月</a:t>
            </a:r>
            <a: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  <a:t>、耶和華在西乃的曠野吩咐摩西說、</a:t>
            </a:r>
            <a:b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  <a:t>9:2 以色列人應當在所定的日期守逾越節、</a:t>
            </a:r>
            <a:b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  <a:t>9:3 就是</a:t>
            </a:r>
            <a:r>
              <a:rPr lang="zh-HK" altLang="zh-HK" sz="28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本月十四日黃昏的時候</a:t>
            </a:r>
            <a: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  <a:t>、你們要在所定的日期守這節、要按這節的律例典章而守。</a:t>
            </a:r>
            <a:b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  <a:t>9:4 於是摩西吩咐以色列人守逾越節。</a:t>
            </a:r>
            <a:b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</a:br>
            <a: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  <a:t>9:5 他們就在西乃的曠野、正月十四日黃昏的時候、守逾越節．</a:t>
            </a:r>
            <a:r>
              <a:rPr lang="zh-HK" altLang="zh-HK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凡耶和華所吩咐摩西的、以色列人都照樣行了</a:t>
            </a:r>
            <a:r>
              <a:rPr lang="zh-HK" altLang="zh-HK" sz="2800" dirty="0">
                <a:latin typeface="Adobe 繁黑體 Std B" pitchFamily="34" charset="-120"/>
                <a:ea typeface="Adobe 繁黑體 Std B" pitchFamily="34" charset="-120"/>
              </a:rPr>
              <a:t>。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4" t="22789" r="10526" b="30991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13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9552" y="1131590"/>
            <a:ext cx="806489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HK" altLang="zh-HK" sz="28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9:13 那</a:t>
            </a:r>
            <a:r>
              <a:rPr lang="zh-HK" altLang="zh-HK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潔淨而不行路</a:t>
            </a:r>
            <a:r>
              <a:rPr lang="zh-HK" altLang="zh-HK" sz="28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的人、</a:t>
            </a:r>
            <a:r>
              <a:rPr lang="zh-HK" altLang="zh-HK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若推辭</a:t>
            </a:r>
            <a:r>
              <a:rPr lang="zh-HK" altLang="zh-HK" sz="28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不守逾越節、那人要</a:t>
            </a:r>
            <a:r>
              <a:rPr lang="zh-HK" altLang="zh-HK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從民中剪除</a:t>
            </a:r>
            <a:r>
              <a:rPr lang="zh-HK" altLang="zh-HK" sz="28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、因為他在所定的日期不獻耶和華的供物、</a:t>
            </a:r>
            <a:r>
              <a:rPr lang="zh-HK" altLang="zh-HK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應該擔當他的罪</a:t>
            </a:r>
            <a:r>
              <a:rPr lang="zh-HK" altLang="zh-HK" sz="28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。</a:t>
            </a:r>
            <a:br>
              <a:rPr lang="zh-HK" altLang="zh-HK" sz="28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</a:br>
            <a:r>
              <a:rPr lang="zh-HK" altLang="zh-HK" sz="28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9:14 若有外人寄居在你們中間、願意向耶和華守逾越節、他要照逾越節的律例典章行、</a:t>
            </a:r>
            <a:r>
              <a:rPr lang="zh-HK" altLang="zh-HK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不管是寄居的、是本地人、同歸一例</a:t>
            </a:r>
            <a:r>
              <a:rPr lang="zh-HK" altLang="zh-HK" sz="2800" dirty="0">
                <a:solidFill>
                  <a:srgbClr val="000000"/>
                </a:solidFill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。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8" t="22949" r="10535" b="30988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71891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Adobe 繁黑體 Std B" pitchFamily="34" charset="-120"/>
                <a:ea typeface="Adobe 繁黑體 Std B" pitchFamily="34" charset="-120"/>
              </a:rPr>
              <a:t>出</a:t>
            </a:r>
            <a:r>
              <a:rPr lang="en-US" altLang="zh-TW" sz="2400" b="1" dirty="0" smtClean="0">
                <a:latin typeface="Adobe 繁黑體 Std B" pitchFamily="34" charset="-120"/>
                <a:ea typeface="Adobe 繁黑體 Std B" pitchFamily="34" charset="-120"/>
              </a:rPr>
              <a:t>12:14</a:t>
            </a:r>
            <a:r>
              <a:rPr lang="en-US" altLang="zh-TW" sz="2400" b="1" dirty="0">
                <a:latin typeface="Adobe 繁黑體 Std B" pitchFamily="34" charset="-120"/>
                <a:ea typeface="Adobe 繁黑體 Std B" pitchFamily="34" charset="-120"/>
              </a:rPr>
              <a:t> </a:t>
            </a:r>
            <a:r>
              <a:rPr lang="zh-TW" altLang="en-US" sz="2400" b="1" dirty="0">
                <a:latin typeface="Adobe 繁黑體 Std B" pitchFamily="34" charset="-120"/>
                <a:ea typeface="Adobe 繁黑體 Std B" pitchFamily="34" charset="-120"/>
              </a:rPr>
              <a:t>「你們要記念這日，守為耶和華的節，作為你們</a:t>
            </a:r>
            <a:r>
              <a:rPr lang="zh-TW" altLang="en-US" sz="2400" b="1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世世代代永遠的定例</a:t>
            </a:r>
            <a:r>
              <a:rPr lang="zh-TW" altLang="en-US" sz="2400" b="1" dirty="0">
                <a:latin typeface="Adobe 繁黑體 Std B" pitchFamily="34" charset="-120"/>
                <a:ea typeface="Adobe 繁黑體 Std B" pitchFamily="34" charset="-120"/>
              </a:rPr>
              <a:t>。</a:t>
            </a:r>
            <a:endParaRPr lang="zh-HK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9218" name="Picture 2" descr="seder plate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9622"/>
            <a:ext cx="7560840" cy="330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t="24108" r="10705" b="30852"/>
          <a:stretch/>
        </p:blipFill>
        <p:spPr bwMode="auto">
          <a:xfrm>
            <a:off x="0" y="10370"/>
            <a:ext cx="9144000" cy="513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4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1059582"/>
            <a:ext cx="72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The Jews keep the </a:t>
            </a:r>
            <a:r>
              <a:rPr lang="en-US" altLang="zh-TW" sz="4000" dirty="0" smtClean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F</a:t>
            </a:r>
            <a:r>
              <a:rPr lang="en-US" altLang="zh-HK" sz="4000" dirty="0" smtClean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easts. </a:t>
            </a:r>
          </a:p>
          <a:p>
            <a:endParaRPr lang="en-US" altLang="zh-HK" sz="4000" dirty="0"/>
          </a:p>
          <a:p>
            <a:r>
              <a:rPr lang="zh-TW" altLang="en-US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猶太人持守</a:t>
            </a:r>
            <a:r>
              <a:rPr lang="en-US" altLang="zh-TW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?</a:t>
            </a:r>
            <a:r>
              <a:rPr lang="zh-TW" altLang="en-US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 默守</a:t>
            </a:r>
            <a:r>
              <a:rPr lang="en-US" altLang="zh-TW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?</a:t>
            </a:r>
            <a:r>
              <a:rPr lang="zh-TW" altLang="en-US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 死守</a:t>
            </a:r>
            <a:r>
              <a:rPr lang="en-US" altLang="zh-TW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?</a:t>
            </a:r>
            <a:r>
              <a:rPr lang="zh-TW" altLang="en-US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 節期；</a:t>
            </a:r>
            <a:endParaRPr lang="en-US" altLang="zh-TW" sz="4000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27" t="23983" r="10986" b="31503"/>
          <a:stretch/>
        </p:blipFill>
        <p:spPr bwMode="auto">
          <a:xfrm>
            <a:off x="0" y="30332"/>
            <a:ext cx="9144000" cy="511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5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ä¹å æ­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827"/>
            <a:ext cx="3800475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-11828"/>
            <a:ext cx="5343525" cy="515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2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21234" r="13927" b="15362"/>
          <a:stretch/>
        </p:blipFill>
        <p:spPr bwMode="auto">
          <a:xfrm>
            <a:off x="12993" y="3097"/>
            <a:ext cx="9131007" cy="514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601" name="Group 105"/>
          <p:cNvGraphicFramePr>
            <a:graphicFrameLocks noGrp="1"/>
          </p:cNvGraphicFramePr>
          <p:nvPr/>
        </p:nvGraphicFramePr>
        <p:xfrm>
          <a:off x="1403350" y="1318022"/>
          <a:ext cx="7200900" cy="444104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444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9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12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6605" name="Group 109"/>
          <p:cNvGraphicFramePr>
            <a:graphicFrameLocks noGrp="1"/>
          </p:cNvGraphicFramePr>
          <p:nvPr/>
        </p:nvGraphicFramePr>
        <p:xfrm>
          <a:off x="1042988" y="777478"/>
          <a:ext cx="7200900" cy="444104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  <a:gridCol w="600075"/>
              </a:tblGrid>
              <a:tr h="444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3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4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5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6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7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8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9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10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11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12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CA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</a:t>
                      </a:r>
                      <a:endParaRPr kumimoji="1" lang="en-US" altLang="zh-TW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新細明體" pitchFamily="18" charset="-12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106554" name="Text Box 58"/>
          <p:cNvSpPr txBox="1">
            <a:spLocks noChangeArrowheads="1"/>
          </p:cNvSpPr>
          <p:nvPr/>
        </p:nvSpPr>
        <p:spPr bwMode="auto">
          <a:xfrm>
            <a:off x="1493435" y="2155032"/>
            <a:ext cx="37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ea typeface="SimHei" pitchFamily="49" charset="-122"/>
              </a:rPr>
              <a:t>14</a:t>
            </a:r>
          </a:p>
        </p:txBody>
      </p:sp>
      <p:sp>
        <p:nvSpPr>
          <p:cNvPr id="106555" name="Text Box 59"/>
          <p:cNvSpPr txBox="1">
            <a:spLocks noChangeArrowheads="1"/>
          </p:cNvSpPr>
          <p:nvPr/>
        </p:nvSpPr>
        <p:spPr bwMode="auto">
          <a:xfrm>
            <a:off x="5144358" y="2150269"/>
            <a:ext cx="6301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ea typeface="SimHei" pitchFamily="49" charset="-122"/>
              </a:rPr>
              <a:t>15-21</a:t>
            </a:r>
          </a:p>
        </p:txBody>
      </p:sp>
      <p:sp>
        <p:nvSpPr>
          <p:cNvPr id="106556" name="Text Box 60"/>
          <p:cNvSpPr txBox="1">
            <a:spLocks noChangeArrowheads="1"/>
          </p:cNvSpPr>
          <p:nvPr/>
        </p:nvSpPr>
        <p:spPr bwMode="auto">
          <a:xfrm>
            <a:off x="250825" y="844154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ea typeface="SimHei" pitchFamily="49" charset="-122"/>
              </a:rPr>
              <a:t>陽曆</a:t>
            </a:r>
          </a:p>
        </p:txBody>
      </p:sp>
      <p:sp>
        <p:nvSpPr>
          <p:cNvPr id="106557" name="Text Box 61"/>
          <p:cNvSpPr txBox="1">
            <a:spLocks noChangeArrowheads="1"/>
          </p:cNvSpPr>
          <p:nvPr/>
        </p:nvSpPr>
        <p:spPr bwMode="auto">
          <a:xfrm>
            <a:off x="250825" y="1275160"/>
            <a:ext cx="95410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ea typeface="SimHei" pitchFamily="49" charset="-122"/>
              </a:rPr>
              <a:t>猶太</a:t>
            </a:r>
          </a:p>
          <a:p>
            <a:r>
              <a:rPr lang="zh-TW" altLang="en-US" sz="2000">
                <a:ea typeface="SimHei" pitchFamily="49" charset="-122"/>
              </a:rPr>
              <a:t>宗教曆</a:t>
            </a:r>
          </a:p>
        </p:txBody>
      </p:sp>
      <p:sp>
        <p:nvSpPr>
          <p:cNvPr id="106558" name="Line 62"/>
          <p:cNvSpPr>
            <a:spLocks noChangeShapeType="1"/>
          </p:cNvSpPr>
          <p:nvPr/>
        </p:nvSpPr>
        <p:spPr bwMode="auto">
          <a:xfrm flipV="1">
            <a:off x="1692275" y="1762125"/>
            <a:ext cx="0" cy="377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59" name="Line 63"/>
          <p:cNvSpPr>
            <a:spLocks noChangeShapeType="1"/>
          </p:cNvSpPr>
          <p:nvPr/>
        </p:nvSpPr>
        <p:spPr bwMode="auto">
          <a:xfrm flipV="1">
            <a:off x="2700338" y="1762126"/>
            <a:ext cx="0" cy="5941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60" name="Line 64"/>
          <p:cNvSpPr>
            <a:spLocks noChangeShapeType="1"/>
          </p:cNvSpPr>
          <p:nvPr/>
        </p:nvSpPr>
        <p:spPr bwMode="auto">
          <a:xfrm flipV="1">
            <a:off x="5292725" y="1762125"/>
            <a:ext cx="0" cy="3774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64" name="Text Box 68"/>
          <p:cNvSpPr txBox="1">
            <a:spLocks noChangeArrowheads="1"/>
          </p:cNvSpPr>
          <p:nvPr/>
        </p:nvSpPr>
        <p:spPr bwMode="auto">
          <a:xfrm>
            <a:off x="1471703" y="2463404"/>
            <a:ext cx="441146" cy="1015663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逾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越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節</a:t>
            </a:r>
          </a:p>
        </p:txBody>
      </p:sp>
      <p:sp>
        <p:nvSpPr>
          <p:cNvPr id="106565" name="Text Box 69"/>
          <p:cNvSpPr txBox="1">
            <a:spLocks noChangeArrowheads="1"/>
          </p:cNvSpPr>
          <p:nvPr/>
        </p:nvSpPr>
        <p:spPr bwMode="auto">
          <a:xfrm>
            <a:off x="2389057" y="2463403"/>
            <a:ext cx="1143263" cy="1138773"/>
          </a:xfrm>
          <a:prstGeom prst="rect">
            <a:avLst/>
          </a:prstGeom>
          <a:solidFill>
            <a:srgbClr val="FFFF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五旬節</a:t>
            </a:r>
          </a:p>
          <a:p>
            <a:pPr algn="ctr">
              <a:spcAft>
                <a:spcPct val="20000"/>
              </a:spcAft>
            </a:pPr>
            <a:r>
              <a:rPr lang="en-CA" altLang="zh-TW" sz="2000">
                <a:ea typeface="SimHei" pitchFamily="49" charset="-122"/>
              </a:rPr>
              <a:t>(</a:t>
            </a:r>
            <a:r>
              <a:rPr lang="zh-TW" altLang="en-CA" sz="2000">
                <a:ea typeface="SimHei" pitchFamily="49" charset="-122"/>
              </a:rPr>
              <a:t>收割節</a:t>
            </a:r>
            <a:r>
              <a:rPr lang="en-CA" altLang="zh-TW" sz="2000">
                <a:ea typeface="SimHei" pitchFamily="49" charset="-122"/>
              </a:rPr>
              <a:t>)</a:t>
            </a:r>
          </a:p>
          <a:p>
            <a:pPr algn="ctr">
              <a:spcAft>
                <a:spcPct val="20000"/>
              </a:spcAft>
            </a:pPr>
            <a:r>
              <a:rPr lang="en-CA" altLang="zh-TW" sz="2000">
                <a:ea typeface="SimHei" pitchFamily="49" charset="-122"/>
              </a:rPr>
              <a:t>(</a:t>
            </a:r>
            <a:r>
              <a:rPr lang="zh-TW" altLang="en-CA" sz="2000">
                <a:ea typeface="SimHei" pitchFamily="49" charset="-122"/>
              </a:rPr>
              <a:t>七七節</a:t>
            </a:r>
            <a:r>
              <a:rPr lang="en-CA" altLang="zh-TW" sz="2000">
                <a:ea typeface="SimHei" pitchFamily="49" charset="-122"/>
              </a:rPr>
              <a:t>)</a:t>
            </a:r>
            <a:endParaRPr lang="en-US" altLang="zh-TW" sz="2000">
              <a:ea typeface="SimHei" pitchFamily="49" charset="-122"/>
            </a:endParaRPr>
          </a:p>
        </p:txBody>
      </p:sp>
      <p:sp>
        <p:nvSpPr>
          <p:cNvPr id="106566" name="Text Box 70"/>
          <p:cNvSpPr txBox="1">
            <a:spLocks noChangeArrowheads="1"/>
          </p:cNvSpPr>
          <p:nvPr/>
        </p:nvSpPr>
        <p:spPr bwMode="auto">
          <a:xfrm>
            <a:off x="4908419" y="2463404"/>
            <a:ext cx="1143263" cy="769441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住棚節</a:t>
            </a:r>
          </a:p>
          <a:p>
            <a:pPr algn="ctr">
              <a:spcAft>
                <a:spcPct val="20000"/>
              </a:spcAft>
            </a:pPr>
            <a:r>
              <a:rPr lang="en-US" altLang="zh-TW" sz="2000">
                <a:ea typeface="SimHei" pitchFamily="49" charset="-122"/>
              </a:rPr>
              <a:t>(</a:t>
            </a:r>
            <a:r>
              <a:rPr lang="zh-TW" altLang="en-US" sz="2000">
                <a:ea typeface="SimHei" pitchFamily="49" charset="-122"/>
              </a:rPr>
              <a:t>收藏節</a:t>
            </a:r>
            <a:r>
              <a:rPr lang="en-US" altLang="zh-TW" sz="2000">
                <a:ea typeface="SimHei" pitchFamily="49" charset="-122"/>
              </a:rPr>
              <a:t>)</a:t>
            </a:r>
          </a:p>
        </p:txBody>
      </p:sp>
      <p:sp>
        <p:nvSpPr>
          <p:cNvPr id="106567" name="Text Box 71"/>
          <p:cNvSpPr txBox="1">
            <a:spLocks noChangeArrowheads="1"/>
          </p:cNvSpPr>
          <p:nvPr/>
        </p:nvSpPr>
        <p:spPr bwMode="auto">
          <a:xfrm>
            <a:off x="731838" y="217885"/>
            <a:ext cx="2031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>
                <a:ea typeface="SimHei" pitchFamily="49" charset="-122"/>
              </a:rPr>
              <a:t>耶和華的節期</a:t>
            </a:r>
          </a:p>
        </p:txBody>
      </p:sp>
      <p:sp>
        <p:nvSpPr>
          <p:cNvPr id="106573" name="Line 77"/>
          <p:cNvSpPr>
            <a:spLocks noChangeShapeType="1"/>
          </p:cNvSpPr>
          <p:nvPr/>
        </p:nvSpPr>
        <p:spPr bwMode="auto">
          <a:xfrm flipV="1">
            <a:off x="5045075" y="1768079"/>
            <a:ext cx="0" cy="2405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74" name="Line 78"/>
          <p:cNvSpPr>
            <a:spLocks noChangeShapeType="1"/>
          </p:cNvSpPr>
          <p:nvPr/>
        </p:nvSpPr>
        <p:spPr bwMode="auto">
          <a:xfrm flipH="1">
            <a:off x="4186239" y="2007394"/>
            <a:ext cx="858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75" name="Line 79"/>
          <p:cNvSpPr>
            <a:spLocks noChangeShapeType="1"/>
          </p:cNvSpPr>
          <p:nvPr/>
        </p:nvSpPr>
        <p:spPr bwMode="auto">
          <a:xfrm>
            <a:off x="4181475" y="2007394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76" name="Text Box 80"/>
          <p:cNvSpPr txBox="1">
            <a:spLocks noChangeArrowheads="1"/>
          </p:cNvSpPr>
          <p:nvPr/>
        </p:nvSpPr>
        <p:spPr bwMode="auto">
          <a:xfrm>
            <a:off x="4016375" y="2139554"/>
            <a:ext cx="2568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/>
              <a:t>1</a:t>
            </a:r>
          </a:p>
        </p:txBody>
      </p:sp>
      <p:sp>
        <p:nvSpPr>
          <p:cNvPr id="106577" name="Text Box 81"/>
          <p:cNvSpPr txBox="1">
            <a:spLocks noChangeArrowheads="1"/>
          </p:cNvSpPr>
          <p:nvPr/>
        </p:nvSpPr>
        <p:spPr bwMode="auto">
          <a:xfrm>
            <a:off x="3956140" y="2463404"/>
            <a:ext cx="441146" cy="1015663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吹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角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節</a:t>
            </a:r>
          </a:p>
        </p:txBody>
      </p:sp>
      <p:sp>
        <p:nvSpPr>
          <p:cNvPr id="106581" name="Text Box 85"/>
          <p:cNvSpPr txBox="1">
            <a:spLocks noChangeArrowheads="1"/>
          </p:cNvSpPr>
          <p:nvPr/>
        </p:nvSpPr>
        <p:spPr bwMode="auto">
          <a:xfrm>
            <a:off x="1935253" y="2463404"/>
            <a:ext cx="441146" cy="1015663"/>
          </a:xfrm>
          <a:prstGeom prst="rect">
            <a:avLst/>
          </a:prstGeom>
          <a:solidFill>
            <a:srgbClr val="FF99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除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酵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節</a:t>
            </a:r>
          </a:p>
        </p:txBody>
      </p:sp>
      <p:sp>
        <p:nvSpPr>
          <p:cNvPr id="106582" name="Text Box 86"/>
          <p:cNvSpPr txBox="1">
            <a:spLocks noChangeArrowheads="1"/>
          </p:cNvSpPr>
          <p:nvPr/>
        </p:nvSpPr>
        <p:spPr bwMode="auto">
          <a:xfrm>
            <a:off x="1842358" y="2151460"/>
            <a:ext cx="6301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>
                <a:ea typeface="SimHei" pitchFamily="49" charset="-122"/>
              </a:rPr>
              <a:t>15-21</a:t>
            </a:r>
          </a:p>
        </p:txBody>
      </p:sp>
      <p:sp>
        <p:nvSpPr>
          <p:cNvPr id="106583" name="Line 87"/>
          <p:cNvSpPr>
            <a:spLocks noChangeShapeType="1"/>
          </p:cNvSpPr>
          <p:nvPr/>
        </p:nvSpPr>
        <p:spPr bwMode="auto">
          <a:xfrm flipV="1">
            <a:off x="1770063" y="1762126"/>
            <a:ext cx="0" cy="24050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84" name="Line 88"/>
          <p:cNvSpPr>
            <a:spLocks noChangeShapeType="1"/>
          </p:cNvSpPr>
          <p:nvPr/>
        </p:nvSpPr>
        <p:spPr bwMode="auto">
          <a:xfrm>
            <a:off x="1770064" y="2003822"/>
            <a:ext cx="223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85" name="Line 89"/>
          <p:cNvSpPr>
            <a:spLocks noChangeShapeType="1"/>
          </p:cNvSpPr>
          <p:nvPr/>
        </p:nvSpPr>
        <p:spPr bwMode="auto">
          <a:xfrm>
            <a:off x="1993900" y="2003822"/>
            <a:ext cx="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86" name="Text Box 90"/>
          <p:cNvSpPr txBox="1">
            <a:spLocks noChangeArrowheads="1"/>
          </p:cNvSpPr>
          <p:nvPr/>
        </p:nvSpPr>
        <p:spPr bwMode="auto">
          <a:xfrm>
            <a:off x="4460457" y="2141935"/>
            <a:ext cx="3818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/>
              <a:t>10</a:t>
            </a:r>
          </a:p>
        </p:txBody>
      </p:sp>
      <p:sp>
        <p:nvSpPr>
          <p:cNvPr id="106587" name="Text Box 91"/>
          <p:cNvSpPr txBox="1">
            <a:spLocks noChangeArrowheads="1"/>
          </p:cNvSpPr>
          <p:nvPr/>
        </p:nvSpPr>
        <p:spPr bwMode="auto">
          <a:xfrm>
            <a:off x="4435565" y="2463404"/>
            <a:ext cx="441146" cy="1015663"/>
          </a:xfrm>
          <a:prstGeom prst="rect">
            <a:avLst/>
          </a:prstGeom>
          <a:solidFill>
            <a:srgbClr val="CCFF99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ea typeface="SimHei" pitchFamily="49" charset="-122"/>
              </a:rPr>
              <a:t>贖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罪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日</a:t>
            </a:r>
          </a:p>
        </p:txBody>
      </p:sp>
      <p:sp>
        <p:nvSpPr>
          <p:cNvPr id="106590" name="Line 94"/>
          <p:cNvSpPr>
            <a:spLocks noChangeShapeType="1"/>
          </p:cNvSpPr>
          <p:nvPr/>
        </p:nvSpPr>
        <p:spPr bwMode="auto">
          <a:xfrm flipV="1">
            <a:off x="5186363" y="1764506"/>
            <a:ext cx="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91" name="Line 95"/>
          <p:cNvSpPr>
            <a:spLocks noChangeShapeType="1"/>
          </p:cNvSpPr>
          <p:nvPr/>
        </p:nvSpPr>
        <p:spPr bwMode="auto">
          <a:xfrm flipH="1" flipV="1">
            <a:off x="4654551" y="2065735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592" name="Line 96"/>
          <p:cNvSpPr>
            <a:spLocks noChangeShapeType="1"/>
          </p:cNvSpPr>
          <p:nvPr/>
        </p:nvSpPr>
        <p:spPr bwMode="auto">
          <a:xfrm flipH="1">
            <a:off x="4649788" y="206573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06602" name="Rectangle 106"/>
          <p:cNvSpPr>
            <a:spLocks noChangeArrowheads="1"/>
          </p:cNvSpPr>
          <p:nvPr/>
        </p:nvSpPr>
        <p:spPr bwMode="auto">
          <a:xfrm>
            <a:off x="654051" y="3654029"/>
            <a:ext cx="7796213" cy="78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你們一切男丁要一年三次朝見主耶和華以色列的神。</a:t>
            </a:r>
            <a:r>
              <a:rPr lang="en-US" altLang="zh-TW" sz="2000" dirty="0">
                <a:solidFill>
                  <a:schemeClr val="tx2"/>
                </a:solidFill>
                <a:latin typeface="Arial"/>
                <a:ea typeface="SimHei" pitchFamily="49" charset="-122"/>
              </a:rPr>
              <a:t>…</a:t>
            </a:r>
            <a:r>
              <a:rPr lang="en-US" altLang="zh-TW" sz="2000" dirty="0">
                <a:solidFill>
                  <a:schemeClr val="tx2"/>
                </a:solidFill>
                <a:latin typeface="SimHei" pitchFamily="49" charset="-122"/>
              </a:rPr>
              <a:t> </a:t>
            </a:r>
            <a:r>
              <a:rPr lang="zh-TW" altLang="en-US" sz="20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你一年三次上去朝見耶和華你神的時候，必沒有人貪慕你的地土。</a:t>
            </a:r>
            <a:r>
              <a:rPr lang="en-US" altLang="zh-TW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出</a:t>
            </a:r>
            <a:r>
              <a:rPr lang="en-US" altLang="zh-TW" sz="2000" dirty="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34:23-24) </a:t>
            </a:r>
          </a:p>
        </p:txBody>
      </p:sp>
      <p:sp>
        <p:nvSpPr>
          <p:cNvPr id="106603" name="Text Box 107"/>
          <p:cNvSpPr txBox="1">
            <a:spLocks noChangeArrowheads="1"/>
          </p:cNvSpPr>
          <p:nvPr/>
        </p:nvSpPr>
        <p:spPr bwMode="auto">
          <a:xfrm>
            <a:off x="638175" y="4433888"/>
            <a:ext cx="826380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詩篇</a:t>
            </a:r>
            <a:r>
              <a:rPr lang="en-US" altLang="zh-TW" sz="20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120-135</a:t>
            </a:r>
            <a:r>
              <a:rPr lang="zh-TW" altLang="en-US" sz="2000" dirty="0">
                <a:solidFill>
                  <a:schemeClr val="tx2"/>
                </a:solidFill>
                <a:latin typeface="SimHei" pitchFamily="49" charset="-122"/>
                <a:ea typeface="SimHei" pitchFamily="49" charset="-122"/>
              </a:rPr>
              <a:t>篇：上行之詩，為以色列人每年三次朝見神時，所唱之詩。</a:t>
            </a:r>
          </a:p>
        </p:txBody>
      </p:sp>
      <p:sp>
        <p:nvSpPr>
          <p:cNvPr id="106606" name="Oval 110"/>
          <p:cNvSpPr>
            <a:spLocks noChangeArrowheads="1"/>
          </p:cNvSpPr>
          <p:nvPr/>
        </p:nvSpPr>
        <p:spPr bwMode="auto">
          <a:xfrm>
            <a:off x="1576389" y="1534716"/>
            <a:ext cx="287337" cy="215503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06607" name="Oval 111"/>
          <p:cNvSpPr>
            <a:spLocks noChangeArrowheads="1"/>
          </p:cNvSpPr>
          <p:nvPr/>
        </p:nvSpPr>
        <p:spPr bwMode="auto">
          <a:xfrm>
            <a:off x="2574925" y="1534716"/>
            <a:ext cx="287338" cy="215503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06608" name="Oval 112"/>
          <p:cNvSpPr>
            <a:spLocks noChangeArrowheads="1"/>
          </p:cNvSpPr>
          <p:nvPr/>
        </p:nvSpPr>
        <p:spPr bwMode="auto">
          <a:xfrm>
            <a:off x="5148264" y="1534716"/>
            <a:ext cx="287337" cy="215503"/>
          </a:xfrm>
          <a:prstGeom prst="ellipse">
            <a:avLst/>
          </a:prstGeom>
          <a:solidFill>
            <a:srgbClr val="FF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69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Appointed Times: Jesus in the Feasts of Israel, Part II - Pass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" y="12794"/>
            <a:ext cx="9119755" cy="51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9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00px-Foster_Bible_Pictures_0062-1_The_Angel_of_Death_and_the_First_Pass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" y="1732"/>
            <a:ext cx="9136044" cy="514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3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670x400x3420922891_ac0b617c66_o-670x400.jpg.pagespeed.ic.4rCMEGIdv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" y="-3494"/>
            <a:ext cx="9141953" cy="514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7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4" y="1059582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smtClean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The Jews keep the </a:t>
            </a:r>
            <a:r>
              <a:rPr lang="en-US" altLang="zh-TW" sz="4000" dirty="0" smtClean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F</a:t>
            </a:r>
            <a:r>
              <a:rPr lang="en-US" altLang="zh-HK" sz="4000" dirty="0" smtClean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easts. </a:t>
            </a:r>
          </a:p>
          <a:p>
            <a:r>
              <a:rPr lang="en-US" altLang="zh-HK" sz="4000" dirty="0" smtClean="0">
                <a:latin typeface="Noto Sans SemCond Blk" panose="020B0A02040504020204" pitchFamily="34"/>
                <a:ea typeface="Noto Sans SemCond Blk" panose="020B0A02040504020204" pitchFamily="34"/>
                <a:cs typeface="Noto Sans SemCond Blk" panose="020B0A02040504020204" pitchFamily="34"/>
              </a:rPr>
              <a:t>The Feasts keep the Jews.</a:t>
            </a:r>
          </a:p>
          <a:p>
            <a:endParaRPr lang="en-US" altLang="zh-HK" sz="4000" dirty="0"/>
          </a:p>
          <a:p>
            <a:r>
              <a:rPr lang="zh-TW" altLang="en-US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猶太人默守節期；</a:t>
            </a:r>
            <a:endParaRPr lang="en-US" altLang="zh-TW" sz="4000" dirty="0" smtClean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4000" dirty="0" smtClean="0">
                <a:solidFill>
                  <a:srgbClr val="7030A0"/>
                </a:solidFill>
                <a:latin typeface="Adobe 繁黑體 Std B" pitchFamily="34" charset="-120"/>
                <a:ea typeface="Adobe 繁黑體 Std B" pitchFamily="34" charset="-120"/>
              </a:rPr>
              <a:t>節期保守猶太人！</a:t>
            </a:r>
            <a:endParaRPr lang="zh-HK" altLang="en-US" sz="4000" dirty="0">
              <a:solidFill>
                <a:srgbClr val="7030A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4" t="23574" r="11041" b="3113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6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1861" y="20807"/>
            <a:ext cx="8424936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出埃及記</a:t>
            </a:r>
            <a:endParaRPr kumimoji="1" lang="en-US" altLang="zh-H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繁黑體 Std B" pitchFamily="34" charset="-120"/>
              <a:ea typeface="Adobe 繁黑體 Std B" pitchFamily="34" charset="-12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12:1 耶和華在埃及地曉諭摩西亞倫說、</a:t>
            </a:r>
            <a:endParaRPr kumimoji="1" lang="en-US" altLang="zh-H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繁黑體 Std B" pitchFamily="34" charset="-120"/>
              <a:ea typeface="Adobe 繁黑體 Std B" pitchFamily="34" charset="-12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12:2 你們要以</a:t>
            </a: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本月為正月、為一年之首</a:t>
            </a: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。</a:t>
            </a:r>
            <a:endParaRPr kumimoji="1" lang="en-US" altLang="zh-H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繁黑體 Std B" pitchFamily="34" charset="-120"/>
              <a:ea typeface="Adobe 繁黑體 Std B" pitchFamily="34" charset="-12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12:3 你們吩咐以色列全會眾說、本月初十日、各人要按著父家取羊羔、一家一隻。</a:t>
            </a:r>
            <a:endParaRPr kumimoji="1" lang="en-US" altLang="zh-H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繁黑體 Std B" pitchFamily="34" charset="-120"/>
              <a:ea typeface="Adobe 繁黑體 Std B" pitchFamily="34" charset="-12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12:4 若是一家的人太少、喫不了一隻羊羔、本人就要和他隔壁的鄰舍共取一隻、你們預備羊羔、要按著人數和飯量計算。</a:t>
            </a:r>
            <a:endParaRPr kumimoji="1" lang="en-US" altLang="zh-HK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dobe 繁黑體 Std B" pitchFamily="34" charset="-120"/>
              <a:ea typeface="Adobe 繁黑體 Std B" pitchFamily="34" charset="-12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12:5 要無殘疾一歲的公羊羔、你們或從綿羊裡取、或從山羊裡取、都可以．</a:t>
            </a: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12:6 </a:t>
            </a:r>
            <a:r>
              <a:rPr kumimoji="1" lang="zh-HK" altLang="zh-HK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要留到本月十四日、在黃昏的時候、以色列全會眾把羊羔宰了。</a:t>
            </a:r>
            <a:r>
              <a:rPr kumimoji="1" lang="zh-HK" altLang="zh-HK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12:7 各家要取點血、塗在喫羊羔的房屋左右的門框上、和門楣上。</a:t>
            </a: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12:8 當夜要喫羊羔的肉、用火烤了、與無酵餅和苦菜同喫。</a:t>
            </a: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12:9 不可喫生的、斷不可喫水煮的、要帶著頭、腿、五臟、用火烤了喫。</a:t>
            </a: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12:10 不可剩下一點留到早晨、若留到早晨、要用火燒了。</a:t>
            </a: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</a:b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dobe 繁黑體 Std B" pitchFamily="34" charset="-120"/>
                <a:ea typeface="Adobe 繁黑體 Std B" pitchFamily="34" charset="-120"/>
                <a:cs typeface="Times New Roman" pitchFamily="18" charset="0"/>
              </a:rPr>
              <a:t>12:11 你們喫羊羔當腰間束帶、腳上穿鞋、手中拿杖、趕緊地喫、這是耶和華的逾越節。</a:t>
            </a:r>
            <a:r>
              <a:rPr kumimoji="1" lang="zh-HK" altLang="zh-HK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dobe 繁黑體 Std B" pitchFamily="34" charset="-120"/>
                <a:ea typeface="Adobe 繁黑體 Std B" pitchFamily="34" charset="-12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t="23164" r="10604" b="30876"/>
          <a:stretch/>
        </p:blipFill>
        <p:spPr bwMode="auto">
          <a:xfrm>
            <a:off x="11063" y="-4438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2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 descr="Brown marble"/>
          <p:cNvSpPr>
            <a:spLocks noChangeArrowheads="1"/>
          </p:cNvSpPr>
          <p:nvPr/>
        </p:nvSpPr>
        <p:spPr bwMode="auto">
          <a:xfrm>
            <a:off x="615951" y="238126"/>
            <a:ext cx="1306513" cy="37504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節期</a:t>
            </a:r>
          </a:p>
        </p:txBody>
      </p:sp>
      <p:sp>
        <p:nvSpPr>
          <p:cNvPr id="186371" name="Rectangle 3" descr="Blue tissue paper"/>
          <p:cNvSpPr>
            <a:spLocks noChangeArrowheads="1"/>
          </p:cNvSpPr>
          <p:nvPr/>
        </p:nvSpPr>
        <p:spPr bwMode="auto">
          <a:xfrm>
            <a:off x="615951" y="670322"/>
            <a:ext cx="1306513" cy="37504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安息日</a:t>
            </a:r>
          </a:p>
        </p:txBody>
      </p:sp>
      <p:sp>
        <p:nvSpPr>
          <p:cNvPr id="186372" name="Rectangle 4" descr="Blue tissue paper"/>
          <p:cNvSpPr>
            <a:spLocks noChangeArrowheads="1"/>
          </p:cNvSpPr>
          <p:nvPr/>
        </p:nvSpPr>
        <p:spPr bwMode="auto">
          <a:xfrm>
            <a:off x="615951" y="1102519"/>
            <a:ext cx="1306513" cy="37504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逾越節</a:t>
            </a:r>
          </a:p>
        </p:txBody>
      </p:sp>
      <p:sp>
        <p:nvSpPr>
          <p:cNvPr id="186373" name="Rectangle 5" descr="Blue tissue paper"/>
          <p:cNvSpPr>
            <a:spLocks noChangeArrowheads="1"/>
          </p:cNvSpPr>
          <p:nvPr/>
        </p:nvSpPr>
        <p:spPr bwMode="auto">
          <a:xfrm>
            <a:off x="615951" y="1534716"/>
            <a:ext cx="1306513" cy="80605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除酵節</a:t>
            </a:r>
          </a:p>
        </p:txBody>
      </p:sp>
      <p:sp>
        <p:nvSpPr>
          <p:cNvPr id="186374" name="Rectangle 6" descr="Blue tissue paper"/>
          <p:cNvSpPr>
            <a:spLocks noChangeArrowheads="1"/>
          </p:cNvSpPr>
          <p:nvPr/>
        </p:nvSpPr>
        <p:spPr bwMode="auto">
          <a:xfrm>
            <a:off x="615951" y="2399110"/>
            <a:ext cx="1306513" cy="37504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大麥初熟</a:t>
            </a:r>
          </a:p>
        </p:txBody>
      </p:sp>
      <p:sp>
        <p:nvSpPr>
          <p:cNvPr id="186375" name="Rectangle 7" descr="Blue tissue paper"/>
          <p:cNvSpPr>
            <a:spLocks noChangeArrowheads="1"/>
          </p:cNvSpPr>
          <p:nvPr/>
        </p:nvSpPr>
        <p:spPr bwMode="auto">
          <a:xfrm>
            <a:off x="615951" y="2831307"/>
            <a:ext cx="1306513" cy="37504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五旬節</a:t>
            </a:r>
          </a:p>
        </p:txBody>
      </p:sp>
      <p:sp>
        <p:nvSpPr>
          <p:cNvPr id="186376" name="Rectangle 8" descr="Blue tissue paper"/>
          <p:cNvSpPr>
            <a:spLocks noChangeArrowheads="1"/>
          </p:cNvSpPr>
          <p:nvPr/>
        </p:nvSpPr>
        <p:spPr bwMode="auto">
          <a:xfrm>
            <a:off x="615951" y="3263503"/>
            <a:ext cx="1306513" cy="37504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吹角節</a:t>
            </a:r>
          </a:p>
        </p:txBody>
      </p:sp>
      <p:sp>
        <p:nvSpPr>
          <p:cNvPr id="186377" name="Rectangle 9" descr="Blue tissue paper"/>
          <p:cNvSpPr>
            <a:spLocks noChangeArrowheads="1"/>
          </p:cNvSpPr>
          <p:nvPr/>
        </p:nvSpPr>
        <p:spPr bwMode="auto">
          <a:xfrm>
            <a:off x="615951" y="3694510"/>
            <a:ext cx="1306513" cy="37504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贖罪日</a:t>
            </a:r>
          </a:p>
        </p:txBody>
      </p:sp>
      <p:sp>
        <p:nvSpPr>
          <p:cNvPr id="186378" name="Rectangle 10" descr="Blue tissue paper"/>
          <p:cNvSpPr>
            <a:spLocks noChangeArrowheads="1"/>
          </p:cNvSpPr>
          <p:nvPr/>
        </p:nvSpPr>
        <p:spPr bwMode="auto">
          <a:xfrm>
            <a:off x="615951" y="4126707"/>
            <a:ext cx="1306513" cy="80724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住棚節</a:t>
            </a:r>
          </a:p>
        </p:txBody>
      </p:sp>
      <p:sp>
        <p:nvSpPr>
          <p:cNvPr id="186379" name="Rectangle 11" descr="Brown marble"/>
          <p:cNvSpPr>
            <a:spLocks noChangeArrowheads="1"/>
          </p:cNvSpPr>
          <p:nvPr/>
        </p:nvSpPr>
        <p:spPr bwMode="auto">
          <a:xfrm>
            <a:off x="1998664" y="238126"/>
            <a:ext cx="2803525" cy="37504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時間</a:t>
            </a:r>
          </a:p>
        </p:txBody>
      </p:sp>
      <p:sp>
        <p:nvSpPr>
          <p:cNvPr id="186380" name="Rectangle 12" descr="Parchment"/>
          <p:cNvSpPr>
            <a:spLocks noChangeArrowheads="1"/>
          </p:cNvSpPr>
          <p:nvPr/>
        </p:nvSpPr>
        <p:spPr bwMode="auto">
          <a:xfrm>
            <a:off x="1998664" y="670322"/>
            <a:ext cx="2803525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每周第七天</a:t>
            </a:r>
          </a:p>
        </p:txBody>
      </p:sp>
      <p:sp>
        <p:nvSpPr>
          <p:cNvPr id="186381" name="Rectangle 13" descr="Parchment"/>
          <p:cNvSpPr>
            <a:spLocks noChangeArrowheads="1"/>
          </p:cNvSpPr>
          <p:nvPr/>
        </p:nvSpPr>
        <p:spPr bwMode="auto">
          <a:xfrm>
            <a:off x="1998664" y="1102519"/>
            <a:ext cx="2803525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itchFamily="49" charset="-122"/>
                <a:ea typeface="SimHei" pitchFamily="49" charset="-122"/>
              </a:rPr>
              <a:t>1/14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傍晚</a:t>
            </a:r>
          </a:p>
        </p:txBody>
      </p:sp>
      <p:sp>
        <p:nvSpPr>
          <p:cNvPr id="186382" name="Rectangle 14" descr="Parchment"/>
          <p:cNvSpPr>
            <a:spLocks noChangeArrowheads="1"/>
          </p:cNvSpPr>
          <p:nvPr/>
        </p:nvSpPr>
        <p:spPr bwMode="auto">
          <a:xfrm>
            <a:off x="1998663" y="1534716"/>
            <a:ext cx="1344612" cy="80605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itchFamily="49" charset="-122"/>
                <a:ea typeface="SimHei" pitchFamily="49" charset="-122"/>
              </a:rPr>
              <a:t>1/15-21</a:t>
            </a:r>
          </a:p>
        </p:txBody>
      </p:sp>
      <p:sp>
        <p:nvSpPr>
          <p:cNvPr id="186383" name="Rectangle 15" descr="Parchment"/>
          <p:cNvSpPr>
            <a:spLocks noChangeArrowheads="1"/>
          </p:cNvSpPr>
          <p:nvPr/>
        </p:nvSpPr>
        <p:spPr bwMode="auto">
          <a:xfrm>
            <a:off x="1998664" y="2399110"/>
            <a:ext cx="2803525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除酵節中安息日次日</a:t>
            </a:r>
          </a:p>
        </p:txBody>
      </p:sp>
      <p:sp>
        <p:nvSpPr>
          <p:cNvPr id="186384" name="Rectangle 16" descr="Parchment"/>
          <p:cNvSpPr>
            <a:spLocks noChangeArrowheads="1"/>
          </p:cNvSpPr>
          <p:nvPr/>
        </p:nvSpPr>
        <p:spPr bwMode="auto">
          <a:xfrm>
            <a:off x="1998664" y="2831307"/>
            <a:ext cx="2803525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1600">
                <a:ea typeface="SimHei" pitchFamily="49" charset="-122"/>
              </a:rPr>
              <a:t>大麥初熟後第七安息日次日</a:t>
            </a:r>
          </a:p>
        </p:txBody>
      </p:sp>
      <p:sp>
        <p:nvSpPr>
          <p:cNvPr id="186385" name="Rectangle 17" descr="Parchment"/>
          <p:cNvSpPr>
            <a:spLocks noChangeArrowheads="1"/>
          </p:cNvSpPr>
          <p:nvPr/>
        </p:nvSpPr>
        <p:spPr bwMode="auto">
          <a:xfrm>
            <a:off x="1998664" y="3263503"/>
            <a:ext cx="2803525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itchFamily="49" charset="-122"/>
                <a:ea typeface="SimHei" pitchFamily="49" charset="-122"/>
              </a:rPr>
              <a:t>7/1</a:t>
            </a:r>
          </a:p>
        </p:txBody>
      </p:sp>
      <p:sp>
        <p:nvSpPr>
          <p:cNvPr id="186386" name="Rectangle 18" descr="Parchment"/>
          <p:cNvSpPr>
            <a:spLocks noChangeArrowheads="1"/>
          </p:cNvSpPr>
          <p:nvPr/>
        </p:nvSpPr>
        <p:spPr bwMode="auto">
          <a:xfrm>
            <a:off x="1998664" y="3695701"/>
            <a:ext cx="2803525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itchFamily="49" charset="-122"/>
                <a:ea typeface="SimHei" pitchFamily="49" charset="-122"/>
              </a:rPr>
              <a:t>7/10</a:t>
            </a:r>
          </a:p>
        </p:txBody>
      </p:sp>
      <p:sp>
        <p:nvSpPr>
          <p:cNvPr id="186387" name="Rectangle 19" descr="Parchment"/>
          <p:cNvSpPr>
            <a:spLocks noChangeArrowheads="1"/>
          </p:cNvSpPr>
          <p:nvPr/>
        </p:nvSpPr>
        <p:spPr bwMode="auto">
          <a:xfrm>
            <a:off x="1998663" y="4126707"/>
            <a:ext cx="1344612" cy="80724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itchFamily="49" charset="-122"/>
                <a:ea typeface="SimHei" pitchFamily="49" charset="-122"/>
              </a:rPr>
              <a:t>7/15-21</a:t>
            </a:r>
          </a:p>
        </p:txBody>
      </p:sp>
      <p:sp>
        <p:nvSpPr>
          <p:cNvPr id="186388" name="Rectangle 20" descr="Parchment"/>
          <p:cNvSpPr>
            <a:spLocks noChangeArrowheads="1"/>
          </p:cNvSpPr>
          <p:nvPr/>
        </p:nvSpPr>
        <p:spPr bwMode="auto">
          <a:xfrm>
            <a:off x="3419476" y="1534716"/>
            <a:ext cx="1382713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第一天</a:t>
            </a:r>
          </a:p>
        </p:txBody>
      </p:sp>
      <p:sp>
        <p:nvSpPr>
          <p:cNvPr id="186389" name="Rectangle 21" descr="Parchment"/>
          <p:cNvSpPr>
            <a:spLocks noChangeArrowheads="1"/>
          </p:cNvSpPr>
          <p:nvPr/>
        </p:nvSpPr>
        <p:spPr bwMode="auto">
          <a:xfrm>
            <a:off x="3419476" y="1966913"/>
            <a:ext cx="1382713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第七天</a:t>
            </a:r>
          </a:p>
        </p:txBody>
      </p:sp>
      <p:sp>
        <p:nvSpPr>
          <p:cNvPr id="186390" name="Rectangle 22" descr="Parchment"/>
          <p:cNvSpPr>
            <a:spLocks noChangeArrowheads="1"/>
          </p:cNvSpPr>
          <p:nvPr/>
        </p:nvSpPr>
        <p:spPr bwMode="auto">
          <a:xfrm>
            <a:off x="3419476" y="4126707"/>
            <a:ext cx="1382713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第一天</a:t>
            </a:r>
          </a:p>
        </p:txBody>
      </p:sp>
      <p:sp>
        <p:nvSpPr>
          <p:cNvPr id="186391" name="Rectangle 23" descr="Brown marble"/>
          <p:cNvSpPr>
            <a:spLocks noChangeArrowheads="1"/>
          </p:cNvSpPr>
          <p:nvPr/>
        </p:nvSpPr>
        <p:spPr bwMode="auto">
          <a:xfrm>
            <a:off x="4879976" y="238126"/>
            <a:ext cx="1190625" cy="37504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聖會</a:t>
            </a:r>
          </a:p>
        </p:txBody>
      </p:sp>
      <p:sp>
        <p:nvSpPr>
          <p:cNvPr id="186392" name="Rectangle 24" descr="Stationery"/>
          <p:cNvSpPr>
            <a:spLocks noChangeArrowheads="1"/>
          </p:cNvSpPr>
          <p:nvPr/>
        </p:nvSpPr>
        <p:spPr bwMode="auto">
          <a:xfrm>
            <a:off x="4879976" y="670322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393" name="Rectangle 25" descr="Stationery"/>
          <p:cNvSpPr>
            <a:spLocks noChangeArrowheads="1"/>
          </p:cNvSpPr>
          <p:nvPr/>
        </p:nvSpPr>
        <p:spPr bwMode="auto">
          <a:xfrm>
            <a:off x="4879976" y="1102519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394" name="Rectangle 26" descr="Stationery"/>
          <p:cNvSpPr>
            <a:spLocks noChangeArrowheads="1"/>
          </p:cNvSpPr>
          <p:nvPr/>
        </p:nvSpPr>
        <p:spPr bwMode="auto">
          <a:xfrm>
            <a:off x="4879976" y="1534716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395" name="Rectangle 27" descr="Stationery"/>
          <p:cNvSpPr>
            <a:spLocks noChangeArrowheads="1"/>
          </p:cNvSpPr>
          <p:nvPr/>
        </p:nvSpPr>
        <p:spPr bwMode="auto">
          <a:xfrm>
            <a:off x="4879976" y="1966913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396" name="Rectangle 28" descr="Stationery"/>
          <p:cNvSpPr>
            <a:spLocks noChangeArrowheads="1"/>
          </p:cNvSpPr>
          <p:nvPr/>
        </p:nvSpPr>
        <p:spPr bwMode="auto">
          <a:xfrm>
            <a:off x="4879976" y="2399110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86397" name="Rectangle 29" descr="Stationery"/>
          <p:cNvSpPr>
            <a:spLocks noChangeArrowheads="1"/>
          </p:cNvSpPr>
          <p:nvPr/>
        </p:nvSpPr>
        <p:spPr bwMode="auto">
          <a:xfrm>
            <a:off x="4879976" y="2831307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398" name="Rectangle 30" descr="Stationery"/>
          <p:cNvSpPr>
            <a:spLocks noChangeArrowheads="1"/>
          </p:cNvSpPr>
          <p:nvPr/>
        </p:nvSpPr>
        <p:spPr bwMode="auto">
          <a:xfrm>
            <a:off x="4879976" y="3263503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399" name="Rectangle 31" descr="Stationery"/>
          <p:cNvSpPr>
            <a:spLocks noChangeArrowheads="1"/>
          </p:cNvSpPr>
          <p:nvPr/>
        </p:nvSpPr>
        <p:spPr bwMode="auto">
          <a:xfrm>
            <a:off x="4879976" y="3695701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400" name="Rectangle 32" descr="Stationery"/>
          <p:cNvSpPr>
            <a:spLocks noChangeArrowheads="1"/>
          </p:cNvSpPr>
          <p:nvPr/>
        </p:nvSpPr>
        <p:spPr bwMode="auto">
          <a:xfrm>
            <a:off x="4879976" y="4126707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401" name="Rectangle 33" descr="Brown marble"/>
          <p:cNvSpPr>
            <a:spLocks noChangeArrowheads="1"/>
          </p:cNvSpPr>
          <p:nvPr/>
        </p:nvSpPr>
        <p:spPr bwMode="auto">
          <a:xfrm>
            <a:off x="6146801" y="238126"/>
            <a:ext cx="1190625" cy="37504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禁作</a:t>
            </a:r>
          </a:p>
        </p:txBody>
      </p:sp>
      <p:sp>
        <p:nvSpPr>
          <p:cNvPr id="186402" name="Rectangle 34" descr="Newsprint"/>
          <p:cNvSpPr>
            <a:spLocks noChangeArrowheads="1"/>
          </p:cNvSpPr>
          <p:nvPr/>
        </p:nvSpPr>
        <p:spPr bwMode="auto">
          <a:xfrm>
            <a:off x="6146801" y="670322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一切工</a:t>
            </a:r>
          </a:p>
        </p:txBody>
      </p:sp>
      <p:sp>
        <p:nvSpPr>
          <p:cNvPr id="186403" name="Rectangle 35" descr="Newsprint"/>
          <p:cNvSpPr>
            <a:spLocks noChangeArrowheads="1"/>
          </p:cNvSpPr>
          <p:nvPr/>
        </p:nvSpPr>
        <p:spPr bwMode="auto">
          <a:xfrm>
            <a:off x="6146801" y="1102519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勞碌工</a:t>
            </a:r>
          </a:p>
        </p:txBody>
      </p:sp>
      <p:sp>
        <p:nvSpPr>
          <p:cNvPr id="186404" name="Rectangle 36" descr="Newsprint"/>
          <p:cNvSpPr>
            <a:spLocks noChangeArrowheads="1"/>
          </p:cNvSpPr>
          <p:nvPr/>
        </p:nvSpPr>
        <p:spPr bwMode="auto">
          <a:xfrm>
            <a:off x="6146801" y="1534716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勞碌工</a:t>
            </a:r>
          </a:p>
        </p:txBody>
      </p:sp>
      <p:sp>
        <p:nvSpPr>
          <p:cNvPr id="186405" name="Rectangle 37" descr="Newsprint"/>
          <p:cNvSpPr>
            <a:spLocks noChangeArrowheads="1"/>
          </p:cNvSpPr>
          <p:nvPr/>
        </p:nvSpPr>
        <p:spPr bwMode="auto">
          <a:xfrm>
            <a:off x="6146801" y="1966913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勞碌工</a:t>
            </a:r>
          </a:p>
        </p:txBody>
      </p:sp>
      <p:sp>
        <p:nvSpPr>
          <p:cNvPr id="186406" name="Rectangle 38" descr="Newsprint"/>
          <p:cNvSpPr>
            <a:spLocks noChangeArrowheads="1"/>
          </p:cNvSpPr>
          <p:nvPr/>
        </p:nvSpPr>
        <p:spPr bwMode="auto">
          <a:xfrm>
            <a:off x="6146801" y="2399110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endParaRPr lang="zh-HK" altLang="zh-HK" sz="20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6407" name="Rectangle 39" descr="Newsprint"/>
          <p:cNvSpPr>
            <a:spLocks noChangeArrowheads="1"/>
          </p:cNvSpPr>
          <p:nvPr/>
        </p:nvSpPr>
        <p:spPr bwMode="auto">
          <a:xfrm>
            <a:off x="6146801" y="2831307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勞碌工</a:t>
            </a:r>
          </a:p>
        </p:txBody>
      </p:sp>
      <p:sp>
        <p:nvSpPr>
          <p:cNvPr id="186408" name="Rectangle 40" descr="Newsprint"/>
          <p:cNvSpPr>
            <a:spLocks noChangeArrowheads="1"/>
          </p:cNvSpPr>
          <p:nvPr/>
        </p:nvSpPr>
        <p:spPr bwMode="auto">
          <a:xfrm>
            <a:off x="6146801" y="3263503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勞碌工</a:t>
            </a:r>
          </a:p>
        </p:txBody>
      </p:sp>
      <p:sp>
        <p:nvSpPr>
          <p:cNvPr id="186409" name="Rectangle 41" descr="Newsprint"/>
          <p:cNvSpPr>
            <a:spLocks noChangeArrowheads="1"/>
          </p:cNvSpPr>
          <p:nvPr/>
        </p:nvSpPr>
        <p:spPr bwMode="auto">
          <a:xfrm>
            <a:off x="6146801" y="3695701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一切工</a:t>
            </a:r>
          </a:p>
        </p:txBody>
      </p:sp>
      <p:sp>
        <p:nvSpPr>
          <p:cNvPr id="186410" name="Rectangle 42" descr="Newsprint"/>
          <p:cNvSpPr>
            <a:spLocks noChangeArrowheads="1"/>
          </p:cNvSpPr>
          <p:nvPr/>
        </p:nvSpPr>
        <p:spPr bwMode="auto">
          <a:xfrm>
            <a:off x="6146801" y="4126707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勞碌工</a:t>
            </a:r>
          </a:p>
        </p:txBody>
      </p:sp>
      <p:sp>
        <p:nvSpPr>
          <p:cNvPr id="186411" name="Rectangle 43" descr="Brown marble"/>
          <p:cNvSpPr>
            <a:spLocks noChangeArrowheads="1"/>
          </p:cNvSpPr>
          <p:nvPr/>
        </p:nvSpPr>
        <p:spPr bwMode="auto">
          <a:xfrm>
            <a:off x="7413626" y="238126"/>
            <a:ext cx="1190625" cy="375047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火祭</a:t>
            </a:r>
          </a:p>
        </p:txBody>
      </p:sp>
      <p:sp>
        <p:nvSpPr>
          <p:cNvPr id="186412" name="Rectangle 44" descr="Pink tissue paper"/>
          <p:cNvSpPr>
            <a:spLocks noChangeArrowheads="1"/>
          </p:cNvSpPr>
          <p:nvPr/>
        </p:nvSpPr>
        <p:spPr bwMode="auto">
          <a:xfrm>
            <a:off x="7413626" y="670322"/>
            <a:ext cx="1190625" cy="37504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火祭</a:t>
            </a:r>
          </a:p>
        </p:txBody>
      </p:sp>
      <p:sp>
        <p:nvSpPr>
          <p:cNvPr id="186413" name="Rectangle 45" descr="Pink tissue paper"/>
          <p:cNvSpPr>
            <a:spLocks noChangeArrowheads="1"/>
          </p:cNvSpPr>
          <p:nvPr/>
        </p:nvSpPr>
        <p:spPr bwMode="auto">
          <a:xfrm>
            <a:off x="7413626" y="1102519"/>
            <a:ext cx="1190625" cy="37504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86414" name="Rectangle 46" descr="Pink tissue paper"/>
          <p:cNvSpPr>
            <a:spLocks noChangeArrowheads="1"/>
          </p:cNvSpPr>
          <p:nvPr/>
        </p:nvSpPr>
        <p:spPr bwMode="auto">
          <a:xfrm>
            <a:off x="7413626" y="1534716"/>
            <a:ext cx="1190625" cy="806053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每天除酵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並獻火祭</a:t>
            </a:r>
          </a:p>
        </p:txBody>
      </p:sp>
      <p:sp>
        <p:nvSpPr>
          <p:cNvPr id="186415" name="Rectangle 47" descr="Pink tissue paper"/>
          <p:cNvSpPr>
            <a:spLocks noChangeArrowheads="1"/>
          </p:cNvSpPr>
          <p:nvPr/>
        </p:nvSpPr>
        <p:spPr bwMode="auto">
          <a:xfrm>
            <a:off x="7413626" y="2399110"/>
            <a:ext cx="1190625" cy="37504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火祭</a:t>
            </a:r>
          </a:p>
        </p:txBody>
      </p:sp>
      <p:sp>
        <p:nvSpPr>
          <p:cNvPr id="186416" name="Rectangle 48" descr="Pink tissue paper"/>
          <p:cNvSpPr>
            <a:spLocks noChangeArrowheads="1"/>
          </p:cNvSpPr>
          <p:nvPr/>
        </p:nvSpPr>
        <p:spPr bwMode="auto">
          <a:xfrm>
            <a:off x="7413626" y="2831307"/>
            <a:ext cx="1190625" cy="37504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火祭</a:t>
            </a:r>
          </a:p>
        </p:txBody>
      </p:sp>
      <p:sp>
        <p:nvSpPr>
          <p:cNvPr id="186417" name="Rectangle 49" descr="Pink tissue paper"/>
          <p:cNvSpPr>
            <a:spLocks noChangeArrowheads="1"/>
          </p:cNvSpPr>
          <p:nvPr/>
        </p:nvSpPr>
        <p:spPr bwMode="auto">
          <a:xfrm>
            <a:off x="7413626" y="3263503"/>
            <a:ext cx="1190625" cy="37504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火祭</a:t>
            </a:r>
          </a:p>
        </p:txBody>
      </p:sp>
      <p:sp>
        <p:nvSpPr>
          <p:cNvPr id="186418" name="Rectangle 50" descr="Pink tissue paper"/>
          <p:cNvSpPr>
            <a:spLocks noChangeArrowheads="1"/>
          </p:cNvSpPr>
          <p:nvPr/>
        </p:nvSpPr>
        <p:spPr bwMode="auto">
          <a:xfrm>
            <a:off x="7413626" y="3694510"/>
            <a:ext cx="1190625" cy="375047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火祭</a:t>
            </a:r>
          </a:p>
        </p:txBody>
      </p:sp>
      <p:sp>
        <p:nvSpPr>
          <p:cNvPr id="186419" name="Rectangle 51" descr="Pink tissue paper"/>
          <p:cNvSpPr>
            <a:spLocks noChangeArrowheads="1"/>
          </p:cNvSpPr>
          <p:nvPr/>
        </p:nvSpPr>
        <p:spPr bwMode="auto">
          <a:xfrm>
            <a:off x="7413626" y="4126707"/>
            <a:ext cx="1190625" cy="807244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每天住棚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ea typeface="SimHei" pitchFamily="49" charset="-122"/>
              </a:rPr>
              <a:t>並獻火祭</a:t>
            </a:r>
          </a:p>
        </p:txBody>
      </p:sp>
      <p:sp>
        <p:nvSpPr>
          <p:cNvPr id="186420" name="Rectangle 52" descr="Parchment"/>
          <p:cNvSpPr>
            <a:spLocks noChangeArrowheads="1"/>
          </p:cNvSpPr>
          <p:nvPr/>
        </p:nvSpPr>
        <p:spPr bwMode="auto">
          <a:xfrm>
            <a:off x="3419476" y="4558903"/>
            <a:ext cx="1382713" cy="37504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第八天</a:t>
            </a:r>
          </a:p>
        </p:txBody>
      </p:sp>
      <p:sp>
        <p:nvSpPr>
          <p:cNvPr id="186421" name="Rectangle 53" descr="Stationery"/>
          <p:cNvSpPr>
            <a:spLocks noChangeArrowheads="1"/>
          </p:cNvSpPr>
          <p:nvPr/>
        </p:nvSpPr>
        <p:spPr bwMode="auto">
          <a:xfrm>
            <a:off x="4879976" y="4558903"/>
            <a:ext cx="1190625" cy="37504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聖會</a:t>
            </a:r>
          </a:p>
        </p:txBody>
      </p:sp>
      <p:sp>
        <p:nvSpPr>
          <p:cNvPr id="186422" name="Rectangle 54" descr="Newsprint"/>
          <p:cNvSpPr>
            <a:spLocks noChangeArrowheads="1"/>
          </p:cNvSpPr>
          <p:nvPr/>
        </p:nvSpPr>
        <p:spPr bwMode="auto">
          <a:xfrm>
            <a:off x="6146801" y="4558903"/>
            <a:ext cx="1190625" cy="375047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勞碌工</a:t>
            </a:r>
          </a:p>
        </p:txBody>
      </p:sp>
    </p:spTree>
    <p:extLst>
      <p:ext uri="{BB962C8B-B14F-4D97-AF65-F5344CB8AC3E}">
        <p14:creationId xmlns:p14="http://schemas.microsoft.com/office/powerpoint/2010/main" val="197802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85" name="Rectangle 69"/>
          <p:cNvSpPr>
            <a:spLocks noChangeArrowheads="1"/>
          </p:cNvSpPr>
          <p:nvPr/>
        </p:nvSpPr>
        <p:spPr bwMode="auto">
          <a:xfrm>
            <a:off x="1504951" y="2381250"/>
            <a:ext cx="2301875" cy="390525"/>
          </a:xfrm>
          <a:prstGeom prst="rect">
            <a:avLst/>
          </a:prstGeom>
          <a:solidFill>
            <a:srgbClr val="FFCC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/>
              <a:t>14</a:t>
            </a:r>
          </a:p>
        </p:txBody>
      </p:sp>
      <p:sp>
        <p:nvSpPr>
          <p:cNvPr id="188486" name="Rectangle 70"/>
          <p:cNvSpPr>
            <a:spLocks noChangeArrowheads="1"/>
          </p:cNvSpPr>
          <p:nvPr/>
        </p:nvSpPr>
        <p:spPr bwMode="auto">
          <a:xfrm>
            <a:off x="3805239" y="2381250"/>
            <a:ext cx="3036887" cy="39052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/>
              <a:t>15</a:t>
            </a:r>
          </a:p>
        </p:txBody>
      </p:sp>
      <p:sp>
        <p:nvSpPr>
          <p:cNvPr id="188484" name="Rectangle 68"/>
          <p:cNvSpPr>
            <a:spLocks noChangeArrowheads="1"/>
          </p:cNvSpPr>
          <p:nvPr/>
        </p:nvSpPr>
        <p:spPr bwMode="auto">
          <a:xfrm>
            <a:off x="6843714" y="1865710"/>
            <a:ext cx="758825" cy="517922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88483" name="Rectangle 67"/>
          <p:cNvSpPr>
            <a:spLocks noChangeArrowheads="1"/>
          </p:cNvSpPr>
          <p:nvPr/>
        </p:nvSpPr>
        <p:spPr bwMode="auto">
          <a:xfrm>
            <a:off x="1514476" y="1871663"/>
            <a:ext cx="758825" cy="517922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88482" name="Rectangle 66"/>
          <p:cNvSpPr>
            <a:spLocks noChangeArrowheads="1"/>
          </p:cNvSpPr>
          <p:nvPr/>
        </p:nvSpPr>
        <p:spPr bwMode="auto">
          <a:xfrm>
            <a:off x="3803651" y="1868091"/>
            <a:ext cx="1522413" cy="517922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graphicFrame>
        <p:nvGraphicFramePr>
          <p:cNvPr id="188420" name="Group 4"/>
          <p:cNvGraphicFramePr>
            <a:graphicFrameLocks noGrp="1"/>
          </p:cNvGraphicFramePr>
          <p:nvPr/>
        </p:nvGraphicFramePr>
        <p:xfrm>
          <a:off x="1125538" y="569119"/>
          <a:ext cx="7200900" cy="323850"/>
        </p:xfrm>
        <a:graphic>
          <a:graphicData uri="http://schemas.openxmlformats.org/drawingml/2006/table">
            <a:tbl>
              <a:tblPr/>
              <a:tblGrid>
                <a:gridCol w="900112"/>
                <a:gridCol w="900113"/>
                <a:gridCol w="900112"/>
                <a:gridCol w="900113"/>
                <a:gridCol w="900112"/>
                <a:gridCol w="900113"/>
                <a:gridCol w="900112"/>
                <a:gridCol w="900113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14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188443" name="Text Box 27"/>
          <p:cNvSpPr txBox="1">
            <a:spLocks noChangeArrowheads="1"/>
          </p:cNvSpPr>
          <p:nvPr/>
        </p:nvSpPr>
        <p:spPr bwMode="auto">
          <a:xfrm>
            <a:off x="1121932" y="972741"/>
            <a:ext cx="877163" cy="424732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>
                <a:ea typeface="SimHei" pitchFamily="49" charset="-122"/>
              </a:rPr>
              <a:t>逾越節</a:t>
            </a:r>
          </a:p>
        </p:txBody>
      </p:sp>
      <p:sp>
        <p:nvSpPr>
          <p:cNvPr id="188444" name="Text Box 28"/>
          <p:cNvSpPr txBox="1">
            <a:spLocks noChangeArrowheads="1"/>
          </p:cNvSpPr>
          <p:nvPr/>
        </p:nvSpPr>
        <p:spPr bwMode="auto">
          <a:xfrm>
            <a:off x="2062163" y="972741"/>
            <a:ext cx="6265862" cy="424732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>
                <a:ea typeface="SimHei" pitchFamily="49" charset="-122"/>
              </a:rPr>
              <a:t>無</a:t>
            </a:r>
            <a:r>
              <a:rPr lang="zh-TW" altLang="en-US"/>
              <a:t> </a:t>
            </a:r>
            <a:r>
              <a:rPr lang="zh-TW" altLang="en-US">
                <a:ea typeface="SimHei" pitchFamily="49" charset="-122"/>
              </a:rPr>
              <a:t>酵</a:t>
            </a:r>
            <a:r>
              <a:rPr lang="zh-TW" altLang="en-US"/>
              <a:t> </a:t>
            </a:r>
            <a:r>
              <a:rPr lang="zh-TW" altLang="en-US">
                <a:ea typeface="SimHei" pitchFamily="49" charset="-122"/>
              </a:rPr>
              <a:t>節</a:t>
            </a:r>
          </a:p>
        </p:txBody>
      </p:sp>
      <p:graphicFrame>
        <p:nvGraphicFramePr>
          <p:cNvPr id="188481" name="Group 65"/>
          <p:cNvGraphicFramePr>
            <a:graphicFrameLocks noGrp="1"/>
          </p:cNvGraphicFramePr>
          <p:nvPr/>
        </p:nvGraphicFramePr>
        <p:xfrm>
          <a:off x="1509713" y="1865710"/>
          <a:ext cx="6096000" cy="51792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17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14</a:t>
                      </a:r>
                    </a:p>
                  </a:txBody>
                  <a:tcPr marL="90000" marR="900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8488" name="Line 72"/>
          <p:cNvSpPr>
            <a:spLocks noChangeShapeType="1"/>
          </p:cNvSpPr>
          <p:nvPr/>
        </p:nvSpPr>
        <p:spPr bwMode="auto">
          <a:xfrm flipV="1">
            <a:off x="3727450" y="2769394"/>
            <a:ext cx="0" cy="355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8489" name="Rectangle 73"/>
          <p:cNvSpPr>
            <a:spLocks noChangeArrowheads="1"/>
          </p:cNvSpPr>
          <p:nvPr/>
        </p:nvSpPr>
        <p:spPr bwMode="auto">
          <a:xfrm>
            <a:off x="1851025" y="3137267"/>
            <a:ext cx="55707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TW" altLang="en-US" sz="2000" dirty="0">
                <a:latin typeface="SimHei" pitchFamily="49" charset="-122"/>
                <a:ea typeface="SimHei" pitchFamily="49" charset="-122"/>
              </a:rPr>
              <a:t>正月十四日，黃昏的時候，是耶和華的逾越節</a:t>
            </a:r>
            <a:r>
              <a:rPr lang="zh-TW" altLang="en-US" sz="2000" dirty="0" smtClean="0">
                <a:latin typeface="SimHei" pitchFamily="49" charset="-122"/>
                <a:ea typeface="SimHei" pitchFamily="49" charset="-122"/>
              </a:rPr>
              <a:t>。</a:t>
            </a:r>
            <a:endParaRPr lang="en-US" altLang="zh-TW" sz="2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88490" name="Text Box 74"/>
          <p:cNvSpPr txBox="1">
            <a:spLocks noChangeArrowheads="1"/>
          </p:cNvSpPr>
          <p:nvPr/>
        </p:nvSpPr>
        <p:spPr bwMode="auto">
          <a:xfrm>
            <a:off x="1679575" y="1980010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夜</a:t>
            </a:r>
          </a:p>
        </p:txBody>
      </p:sp>
      <p:sp>
        <p:nvSpPr>
          <p:cNvPr id="188491" name="Text Box 75"/>
          <p:cNvSpPr txBox="1">
            <a:spLocks noChangeArrowheads="1"/>
          </p:cNvSpPr>
          <p:nvPr/>
        </p:nvSpPr>
        <p:spPr bwMode="auto">
          <a:xfrm>
            <a:off x="3957638" y="1980010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夜</a:t>
            </a:r>
          </a:p>
        </p:txBody>
      </p:sp>
      <p:sp>
        <p:nvSpPr>
          <p:cNvPr id="188492" name="Text Box 76"/>
          <p:cNvSpPr txBox="1">
            <a:spLocks noChangeArrowheads="1"/>
          </p:cNvSpPr>
          <p:nvPr/>
        </p:nvSpPr>
        <p:spPr bwMode="auto">
          <a:xfrm>
            <a:off x="4710113" y="1980010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夜</a:t>
            </a:r>
          </a:p>
        </p:txBody>
      </p:sp>
      <p:sp>
        <p:nvSpPr>
          <p:cNvPr id="188493" name="Text Box 77"/>
          <p:cNvSpPr txBox="1">
            <a:spLocks noChangeArrowheads="1"/>
          </p:cNvSpPr>
          <p:nvPr/>
        </p:nvSpPr>
        <p:spPr bwMode="auto">
          <a:xfrm>
            <a:off x="7013575" y="1980010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夜</a:t>
            </a:r>
          </a:p>
        </p:txBody>
      </p:sp>
    </p:spTree>
    <p:extLst>
      <p:ext uri="{BB962C8B-B14F-4D97-AF65-F5344CB8AC3E}">
        <p14:creationId xmlns:p14="http://schemas.microsoft.com/office/powerpoint/2010/main" val="25942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1504951" y="2381250"/>
            <a:ext cx="2301875" cy="390525"/>
          </a:xfrm>
          <a:prstGeom prst="rect">
            <a:avLst/>
          </a:prstGeom>
          <a:solidFill>
            <a:srgbClr val="FFCCCC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/>
              <a:t>14</a:t>
            </a:r>
          </a:p>
        </p:txBody>
      </p:sp>
      <p:sp>
        <p:nvSpPr>
          <p:cNvPr id="190467" name="Rectangle 3"/>
          <p:cNvSpPr>
            <a:spLocks noChangeArrowheads="1"/>
          </p:cNvSpPr>
          <p:nvPr/>
        </p:nvSpPr>
        <p:spPr bwMode="auto">
          <a:xfrm>
            <a:off x="3805239" y="2381250"/>
            <a:ext cx="3036887" cy="390525"/>
          </a:xfrm>
          <a:prstGeom prst="rect">
            <a:avLst/>
          </a:prstGeom>
          <a:solidFill>
            <a:srgbClr val="CCFF66"/>
          </a:solidFill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/>
              <a:t>15</a:t>
            </a:r>
          </a:p>
        </p:txBody>
      </p: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6843714" y="1865710"/>
            <a:ext cx="758825" cy="517922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1514476" y="1871663"/>
            <a:ext cx="758825" cy="517922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90471" name="Rectangle 7"/>
          <p:cNvSpPr>
            <a:spLocks noChangeArrowheads="1"/>
          </p:cNvSpPr>
          <p:nvPr/>
        </p:nvSpPr>
        <p:spPr bwMode="auto">
          <a:xfrm>
            <a:off x="3803651" y="1868091"/>
            <a:ext cx="1522413" cy="517922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en-US"/>
          </a:p>
        </p:txBody>
      </p:sp>
      <p:graphicFrame>
        <p:nvGraphicFramePr>
          <p:cNvPr id="190472" name="Group 8"/>
          <p:cNvGraphicFramePr>
            <a:graphicFrameLocks noGrp="1"/>
          </p:cNvGraphicFramePr>
          <p:nvPr/>
        </p:nvGraphicFramePr>
        <p:xfrm>
          <a:off x="1125538" y="569119"/>
          <a:ext cx="7200900" cy="323850"/>
        </p:xfrm>
        <a:graphic>
          <a:graphicData uri="http://schemas.openxmlformats.org/drawingml/2006/table">
            <a:tbl>
              <a:tblPr/>
              <a:tblGrid>
                <a:gridCol w="900112"/>
                <a:gridCol w="900113"/>
                <a:gridCol w="900112"/>
                <a:gridCol w="900113"/>
                <a:gridCol w="900112"/>
                <a:gridCol w="900113"/>
                <a:gridCol w="900112"/>
                <a:gridCol w="900113"/>
              </a:tblGrid>
              <a:tr h="323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14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16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17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18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19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20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21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sp>
        <p:nvSpPr>
          <p:cNvPr id="190492" name="Text Box 28"/>
          <p:cNvSpPr txBox="1">
            <a:spLocks noChangeArrowheads="1"/>
          </p:cNvSpPr>
          <p:nvPr/>
        </p:nvSpPr>
        <p:spPr bwMode="auto">
          <a:xfrm>
            <a:off x="1121932" y="972741"/>
            <a:ext cx="877163" cy="424732"/>
          </a:xfrm>
          <a:prstGeom prst="rect">
            <a:avLst/>
          </a:prstGeom>
          <a:solidFill>
            <a:srgbClr val="FFCCCC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>
                <a:ea typeface="SimHei" pitchFamily="49" charset="-122"/>
              </a:rPr>
              <a:t>逾越節</a:t>
            </a:r>
          </a:p>
        </p:txBody>
      </p:sp>
      <p:sp>
        <p:nvSpPr>
          <p:cNvPr id="190493" name="Text Box 29"/>
          <p:cNvSpPr txBox="1">
            <a:spLocks noChangeArrowheads="1"/>
          </p:cNvSpPr>
          <p:nvPr/>
        </p:nvSpPr>
        <p:spPr bwMode="auto">
          <a:xfrm>
            <a:off x="2062163" y="972741"/>
            <a:ext cx="6265862" cy="424732"/>
          </a:xfrm>
          <a:prstGeom prst="rect">
            <a:avLst/>
          </a:prstGeom>
          <a:solidFill>
            <a:srgbClr val="CCFF66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>
                <a:ea typeface="SimHei" pitchFamily="49" charset="-122"/>
              </a:rPr>
              <a:t>無</a:t>
            </a:r>
            <a:r>
              <a:rPr lang="zh-TW" altLang="en-US"/>
              <a:t> </a:t>
            </a:r>
            <a:r>
              <a:rPr lang="zh-TW" altLang="en-US">
                <a:ea typeface="SimHei" pitchFamily="49" charset="-122"/>
              </a:rPr>
              <a:t>酵</a:t>
            </a:r>
            <a:r>
              <a:rPr lang="zh-TW" altLang="en-US"/>
              <a:t> </a:t>
            </a:r>
            <a:r>
              <a:rPr lang="zh-TW" altLang="en-US">
                <a:ea typeface="SimHei" pitchFamily="49" charset="-122"/>
              </a:rPr>
              <a:t>節</a:t>
            </a:r>
          </a:p>
        </p:txBody>
      </p:sp>
      <p:graphicFrame>
        <p:nvGraphicFramePr>
          <p:cNvPr id="190494" name="Group 30"/>
          <p:cNvGraphicFramePr>
            <a:graphicFrameLocks noGrp="1"/>
          </p:cNvGraphicFramePr>
          <p:nvPr/>
        </p:nvGraphicFramePr>
        <p:xfrm>
          <a:off x="1509713" y="1865710"/>
          <a:ext cx="6096000" cy="51792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5179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14</a:t>
                      </a:r>
                    </a:p>
                  </a:txBody>
                  <a:tcPr marL="90000" marR="90000" marT="35100" marB="351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新細明體" pitchFamily="18" charset="-120"/>
                        </a:rPr>
                        <a:t>15</a:t>
                      </a:r>
                    </a:p>
                  </a:txBody>
                  <a:tcPr marL="90000" marR="90000" marT="35100" marB="351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0502" name="Line 38"/>
          <p:cNvSpPr>
            <a:spLocks noChangeShapeType="1"/>
          </p:cNvSpPr>
          <p:nvPr/>
        </p:nvSpPr>
        <p:spPr bwMode="auto">
          <a:xfrm flipV="1">
            <a:off x="4149725" y="2769394"/>
            <a:ext cx="0" cy="3559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0503" name="Rectangle 39"/>
          <p:cNvSpPr>
            <a:spLocks noChangeArrowheads="1"/>
          </p:cNvSpPr>
          <p:nvPr/>
        </p:nvSpPr>
        <p:spPr bwMode="auto">
          <a:xfrm>
            <a:off x="2268379" y="3188494"/>
            <a:ext cx="377539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3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逾越節晚餐</a:t>
            </a:r>
          </a:p>
          <a:p>
            <a:pPr algn="ctr">
              <a:spcAft>
                <a:spcPct val="30000"/>
              </a:spcAft>
            </a:pPr>
            <a:r>
              <a:rPr lang="en-US" altLang="zh-TW" sz="2000"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吃無酵餅，展開七天的無酵節</a:t>
            </a:r>
            <a:r>
              <a:rPr lang="en-US" altLang="zh-TW" sz="2000"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190504" name="Text Box 40"/>
          <p:cNvSpPr txBox="1">
            <a:spLocks noChangeArrowheads="1"/>
          </p:cNvSpPr>
          <p:nvPr/>
        </p:nvSpPr>
        <p:spPr bwMode="auto">
          <a:xfrm>
            <a:off x="1679575" y="1980010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夜</a:t>
            </a:r>
          </a:p>
        </p:txBody>
      </p:sp>
      <p:sp>
        <p:nvSpPr>
          <p:cNvPr id="190505" name="Text Box 41"/>
          <p:cNvSpPr txBox="1">
            <a:spLocks noChangeArrowheads="1"/>
          </p:cNvSpPr>
          <p:nvPr/>
        </p:nvSpPr>
        <p:spPr bwMode="auto">
          <a:xfrm>
            <a:off x="3957638" y="1980010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夜</a:t>
            </a:r>
          </a:p>
        </p:txBody>
      </p:sp>
      <p:sp>
        <p:nvSpPr>
          <p:cNvPr id="190506" name="Text Box 42"/>
          <p:cNvSpPr txBox="1">
            <a:spLocks noChangeArrowheads="1"/>
          </p:cNvSpPr>
          <p:nvPr/>
        </p:nvSpPr>
        <p:spPr bwMode="auto">
          <a:xfrm>
            <a:off x="4710113" y="1980010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夜</a:t>
            </a:r>
          </a:p>
        </p:txBody>
      </p:sp>
      <p:sp>
        <p:nvSpPr>
          <p:cNvPr id="190507" name="Text Box 43"/>
          <p:cNvSpPr txBox="1">
            <a:spLocks noChangeArrowheads="1"/>
          </p:cNvSpPr>
          <p:nvPr/>
        </p:nvSpPr>
        <p:spPr bwMode="auto">
          <a:xfrm>
            <a:off x="7013575" y="1980010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ea typeface="SimHei" pitchFamily="49" charset="-122"/>
              </a:rPr>
              <a:t>夜</a:t>
            </a:r>
          </a:p>
        </p:txBody>
      </p:sp>
    </p:spTree>
    <p:extLst>
      <p:ext uri="{BB962C8B-B14F-4D97-AF65-F5344CB8AC3E}">
        <p14:creationId xmlns:p14="http://schemas.microsoft.com/office/powerpoint/2010/main" val="88125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ææ©æ­·å²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68" y="0"/>
            <a:ext cx="916426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1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571750"/>
            <a:ext cx="7772400" cy="3816424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FF00"/>
                </a:solidFill>
              </a:rPr>
              <a:t>1.	</a:t>
            </a:r>
            <a:r>
              <a:rPr lang="zh-TW" altLang="en-US" dirty="0" smtClean="0">
                <a:solidFill>
                  <a:srgbClr val="FFFF00"/>
                </a:solidFill>
              </a:rPr>
              <a:t>重述救恩的歷史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en-US" altLang="zh-TW" dirty="0" smtClean="0">
                <a:solidFill>
                  <a:srgbClr val="FFFF00"/>
                </a:solidFill>
              </a:rPr>
              <a:t>2.	</a:t>
            </a:r>
            <a:r>
              <a:rPr lang="zh-TW" altLang="en-US" dirty="0" smtClean="0">
                <a:solidFill>
                  <a:srgbClr val="FFFF00"/>
                </a:solidFill>
              </a:rPr>
              <a:t>重視</a:t>
            </a:r>
            <a:r>
              <a:rPr lang="zh-TW" altLang="en-US" dirty="0">
                <a:solidFill>
                  <a:srgbClr val="FFFF00"/>
                </a:solidFill>
              </a:rPr>
              <a:t>與</a:t>
            </a:r>
            <a:r>
              <a:rPr lang="zh-TW" altLang="en-US" dirty="0" smtClean="0">
                <a:solidFill>
                  <a:srgbClr val="FFFF00"/>
                </a:solidFill>
              </a:rPr>
              <a:t>神的約會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en-US" altLang="zh-TW" dirty="0" smtClean="0">
                <a:solidFill>
                  <a:srgbClr val="FFFF00"/>
                </a:solidFill>
              </a:rPr>
              <a:t>3.</a:t>
            </a:r>
            <a:r>
              <a:rPr lang="zh-TW" altLang="en-US" dirty="0" smtClean="0">
                <a:solidFill>
                  <a:srgbClr val="FFFF00"/>
                </a:solidFill>
              </a:rPr>
              <a:t>  重新立志跟從神</a:t>
            </a: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r>
              <a:rPr lang="en-US" altLang="zh-TW" dirty="0" smtClean="0">
                <a:solidFill>
                  <a:srgbClr val="FFFF00"/>
                </a:solidFill>
              </a:rPr>
              <a:t/>
            </a:r>
            <a:br>
              <a:rPr lang="en-US" altLang="zh-TW" dirty="0" smtClean="0">
                <a:solidFill>
                  <a:srgbClr val="FFFF00"/>
                </a:solidFill>
              </a:rPr>
            </a:br>
            <a:endParaRPr lang="zh-HK" altLang="en-US" dirty="0">
              <a:solidFill>
                <a:srgbClr val="FFFF0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8" t="23701" r="11147" b="31555"/>
          <a:stretch/>
        </p:blipFill>
        <p:spPr bwMode="auto">
          <a:xfrm>
            <a:off x="0" y="-15123"/>
            <a:ext cx="9144000" cy="515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3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O\Application Data\Microsoft\Media Catalog\Downloaded Clips\cl7c\j0311866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43558"/>
            <a:ext cx="3023741" cy="302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4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" name="Picture 5" descr="http://farm1.static.flickr.com/234/444557313_956e4326e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farm1.static.flickr.com/229/457162107_a1d6c55ba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460"/>
            <a:ext cx="4151445" cy="5114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9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AutoShape 2" descr="é¾è¶ç¯çåæ¯é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028" name="Picture 4" descr="é¾è¶ç¯çåæ¯é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4" y="0"/>
            <a:ext cx="9151372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8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1026" name="Picture 2" descr="é¾è¶ç¯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0" y="0"/>
            <a:ext cx="9131500" cy="50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5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ææ©æ­·å²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9702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sz="6600" b="1" dirty="0" smtClean="0">
            <a:solidFill>
              <a:srgbClr val="FFFF00"/>
            </a:solidFill>
            <a:latin typeface="cwTeX 楷書" panose="02000609000000000000" pitchFamily="49" charset="2"/>
            <a:ea typeface="cwTeX 楷書" panose="02000609000000000000" pitchFamily="49" charset="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algn="ctr">
          <a:defRPr dirty="0">
            <a:ea typeface="SimHei" pitchFamily="49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2471</TotalTime>
  <Words>739</Words>
  <Application>Microsoft Office PowerPoint</Application>
  <PresentationFormat>如螢幕大小 (16:9)</PresentationFormat>
  <Paragraphs>404</Paragraphs>
  <Slides>44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45" baseType="lpstr">
      <vt:lpstr>流線</vt:lpstr>
      <vt:lpstr>民數記第六講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你的逾越故事 – 救恩歷史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1. 重述救恩的歷史 2. 重視與神的約會 3.  重新立志跟從神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Shirley Ho</dc:creator>
  <cp:lastModifiedBy>Shirley01</cp:lastModifiedBy>
  <cp:revision>184</cp:revision>
  <cp:lastPrinted>2018-05-08T08:27:26Z</cp:lastPrinted>
  <dcterms:created xsi:type="dcterms:W3CDTF">2018-02-28T01:54:56Z</dcterms:created>
  <dcterms:modified xsi:type="dcterms:W3CDTF">2018-07-11T02:03:36Z</dcterms:modified>
</cp:coreProperties>
</file>