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31"/>
  </p:notesMasterIdLst>
  <p:sldIdLst>
    <p:sldId id="375" r:id="rId2"/>
    <p:sldId id="376" r:id="rId3"/>
    <p:sldId id="389" r:id="rId4"/>
    <p:sldId id="388" r:id="rId5"/>
    <p:sldId id="387" r:id="rId6"/>
    <p:sldId id="369" r:id="rId7"/>
    <p:sldId id="371" r:id="rId8"/>
    <p:sldId id="264" r:id="rId9"/>
    <p:sldId id="373" r:id="rId10"/>
    <p:sldId id="374" r:id="rId11"/>
    <p:sldId id="378" r:id="rId12"/>
    <p:sldId id="379" r:id="rId13"/>
    <p:sldId id="380" r:id="rId14"/>
    <p:sldId id="381" r:id="rId15"/>
    <p:sldId id="377" r:id="rId16"/>
    <p:sldId id="382" r:id="rId17"/>
    <p:sldId id="383" r:id="rId18"/>
    <p:sldId id="393" r:id="rId19"/>
    <p:sldId id="390" r:id="rId20"/>
    <p:sldId id="372" r:id="rId21"/>
    <p:sldId id="385" r:id="rId22"/>
    <p:sldId id="370" r:id="rId23"/>
    <p:sldId id="384" r:id="rId24"/>
    <p:sldId id="391" r:id="rId25"/>
    <p:sldId id="392" r:id="rId26"/>
    <p:sldId id="395" r:id="rId27"/>
    <p:sldId id="394" r:id="rId28"/>
    <p:sldId id="396" r:id="rId29"/>
    <p:sldId id="397" r:id="rId30"/>
  </p:sldIdLst>
  <p:sldSz cx="9144000" cy="5143500" type="screen16x9"/>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498" y="-7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3417D-F6B0-46B4-8EE9-CEAE0AA56760}" type="datetimeFigureOut">
              <a:rPr lang="zh-HK" altLang="en-US" smtClean="0"/>
              <a:t>6/4/2018</a:t>
            </a:fld>
            <a:endParaRPr lang="zh-HK"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1D791-9828-47B0-B41B-39E1D6F6BB6A}" type="slidenum">
              <a:rPr lang="zh-HK" altLang="en-US" smtClean="0"/>
              <a:t>‹#›</a:t>
            </a:fld>
            <a:endParaRPr lang="zh-HK" altLang="en-US"/>
          </a:p>
        </p:txBody>
      </p:sp>
    </p:spTree>
    <p:extLst>
      <p:ext uri="{BB962C8B-B14F-4D97-AF65-F5344CB8AC3E}">
        <p14:creationId xmlns:p14="http://schemas.microsoft.com/office/powerpoint/2010/main" val="405419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r>
              <a:rPr lang="zh-TW" altLang="en-US"/>
              <a:t>上帝看見人的內心</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p:txBody>
          <a:bodyPr/>
          <a:lstStyle/>
          <a:p>
            <a:pPr>
              <a:buFontTx/>
              <a:buChar char="•"/>
            </a:pPr>
            <a:r>
              <a:rPr lang="zh-TW" altLang="en-US" dirty="0"/>
              <a:t>與世界有分別</a:t>
            </a:r>
          </a:p>
          <a:p>
            <a:pPr>
              <a:buFontTx/>
              <a:buChar char="•"/>
            </a:pPr>
            <a:r>
              <a:rPr lang="zh-TW" altLang="en-US" dirty="0"/>
              <a:t>學習什麼是神喜悅或不喜悅</a:t>
            </a:r>
          </a:p>
          <a:p>
            <a:pPr>
              <a:buFontTx/>
              <a:buChar char="•"/>
            </a:pPr>
            <a:r>
              <a:rPr lang="zh-TW" altLang="en-US" dirty="0"/>
              <a:t>「分別為聖」需要按神的標準，將屬神的與屬世的區分，將神喜悅的與神厭惡的區分，將潔淨的與不潔淨的區分，將聖潔與世俗區分</a:t>
            </a:r>
            <a:r>
              <a:rPr lang="en-US" altLang="zh-TW" dirty="0"/>
              <a:t>(differentiation between holy and common)</a:t>
            </a:r>
            <a:r>
              <a:rPr lang="zh-TW" altLang="en-US" dirty="0"/>
              <a:t>。</a:t>
            </a:r>
          </a:p>
          <a:p>
            <a:pPr>
              <a:buFontTx/>
              <a:buChar char="•"/>
            </a:pPr>
            <a:r>
              <a:rPr lang="zh-TW" altLang="en-US" dirty="0"/>
              <a:t>能夠將聖俗區分，是屬神子民與萬民區分的條件，就是神的子民有所不同，有所分別，才能突顯神子民身份的尊貴。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等腰三角形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540544" y="582216"/>
            <a:ext cx="8062912" cy="1102519"/>
          </a:xfrm>
        </p:spPr>
        <p:txBody>
          <a:bodyPr anchor="b">
            <a:normAutofit/>
          </a:bodyPr>
          <a:lstStyle>
            <a:lvl1pPr algn="r">
              <a:defRPr sz="440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371600" y="4509492"/>
            <a:ext cx="5791200" cy="273844"/>
          </a:xfrm>
        </p:spPr>
        <p:txBody>
          <a:bodyPr tIns="0" bIns="0" anchor="t"/>
          <a:lstStyle>
            <a:lvl1pPr algn="r">
              <a:defRPr sz="1000"/>
            </a:lvl1pPr>
          </a:lstStyle>
          <a:p>
            <a:fld id="{C5A998EF-58D7-43F9-AA25-41587B60630A}" type="datetimeFigureOut">
              <a:rPr lang="zh-HK" altLang="en-US" smtClean="0"/>
              <a:t>6/4/2018</a:t>
            </a:fld>
            <a:endParaRPr lang="zh-HK" altLang="en-US"/>
          </a:p>
        </p:txBody>
      </p:sp>
      <p:sp>
        <p:nvSpPr>
          <p:cNvPr id="17" name="頁尾版面配置區 16"/>
          <p:cNvSpPr>
            <a:spLocks noGrp="1"/>
          </p:cNvSpPr>
          <p:nvPr>
            <p:ph type="ftr" sz="quarter" idx="11"/>
          </p:nvPr>
        </p:nvSpPr>
        <p:spPr>
          <a:xfrm>
            <a:off x="1371600" y="4238028"/>
            <a:ext cx="5791200" cy="273844"/>
          </a:xfrm>
        </p:spPr>
        <p:txBody>
          <a:bodyPr tIns="0" bIns="0" anchor="b"/>
          <a:lstStyle>
            <a:lvl1pPr algn="r">
              <a:defRPr sz="1100"/>
            </a:lvl1pPr>
          </a:lstStyle>
          <a:p>
            <a:endParaRPr lang="zh-HK" altLang="en-US"/>
          </a:p>
        </p:txBody>
      </p:sp>
      <p:sp>
        <p:nvSpPr>
          <p:cNvPr id="29" name="投影片編號版面配置區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7C6A076F-5473-48E8-93EA-6C53440BADCC}"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A998EF-58D7-43F9-AA25-41587B60630A}" type="datetimeFigureOut">
              <a:rPr lang="zh-HK" altLang="en-US" smtClean="0"/>
              <a:t>6/4/2018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285750"/>
            <a:ext cx="1905000" cy="41148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85750"/>
            <a:ext cx="6248400" cy="41148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A998EF-58D7-43F9-AA25-41587B60630A}" type="datetimeFigureOut">
              <a:rPr lang="zh-HK" altLang="en-US" smtClean="0"/>
              <a:t>6/4/2018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00620"/>
            <a:ext cx="8229600" cy="1049274"/>
          </a:xfr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412106"/>
            <a:ext cx="8229600" cy="3429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791456" y="4860036"/>
            <a:ext cx="2133600" cy="226314"/>
          </a:xfrm>
        </p:spPr>
        <p:txBody>
          <a:bodyPr/>
          <a:lstStyle/>
          <a:p>
            <a:fld id="{C5A998EF-58D7-43F9-AA25-41587B60630A}" type="datetimeFigureOut">
              <a:rPr lang="zh-HK" altLang="en-US" smtClean="0"/>
              <a:t>6/4/2018</a:t>
            </a:fld>
            <a:endParaRPr lang="zh-HK" altLang="en-US"/>
          </a:p>
        </p:txBody>
      </p:sp>
      <p:sp>
        <p:nvSpPr>
          <p:cNvPr id="5" name="頁尾版面配置區 4"/>
          <p:cNvSpPr>
            <a:spLocks noGrp="1"/>
          </p:cNvSpPr>
          <p:nvPr>
            <p:ph type="ftr" sz="quarter" idx="11"/>
          </p:nvPr>
        </p:nvSpPr>
        <p:spPr>
          <a:xfrm>
            <a:off x="457200" y="4860727"/>
            <a:ext cx="4260056" cy="225623"/>
          </a:xfrm>
        </p:spPr>
        <p:txBody>
          <a:bodyPr/>
          <a:lstStyle/>
          <a:p>
            <a:endParaRPr lang="zh-HK" altLang="en-US"/>
          </a:p>
        </p:txBody>
      </p:sp>
      <p:sp>
        <p:nvSpPr>
          <p:cNvPr id="6" name="投影片編號版面配置區 5"/>
          <p:cNvSpPr>
            <a:spLocks noGrp="1"/>
          </p:cNvSpPr>
          <p:nvPr>
            <p:ph type="sldNum" sz="quarter" idx="12"/>
          </p:nvPr>
        </p:nvSpPr>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9" name="直角三角形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等腰三角形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期版面配置區 3"/>
          <p:cNvSpPr>
            <a:spLocks noGrp="1"/>
          </p:cNvSpPr>
          <p:nvPr>
            <p:ph type="dt" sz="half" idx="10"/>
          </p:nvPr>
        </p:nvSpPr>
        <p:spPr>
          <a:xfrm>
            <a:off x="6955632" y="4857750"/>
            <a:ext cx="2133600" cy="228600"/>
          </a:xfrm>
        </p:spPr>
        <p:txBody>
          <a:bodyPr/>
          <a:lstStyle/>
          <a:p>
            <a:fld id="{C5A998EF-58D7-43F9-AA25-41587B60630A}" type="datetimeFigureOut">
              <a:rPr lang="zh-HK" altLang="en-US" smtClean="0"/>
              <a:t>6/4/2018</a:t>
            </a:fld>
            <a:endParaRPr lang="zh-HK" altLang="en-US"/>
          </a:p>
        </p:txBody>
      </p:sp>
      <p:sp>
        <p:nvSpPr>
          <p:cNvPr id="5" name="頁尾版面配置區 4"/>
          <p:cNvSpPr>
            <a:spLocks noGrp="1"/>
          </p:cNvSpPr>
          <p:nvPr>
            <p:ph type="ftr" sz="quarter" idx="11"/>
          </p:nvPr>
        </p:nvSpPr>
        <p:spPr>
          <a:xfrm>
            <a:off x="2619376" y="4860727"/>
            <a:ext cx="4260056" cy="225623"/>
          </a:xfrm>
        </p:spPr>
        <p:txBody>
          <a:bodyPr/>
          <a:lstStyle/>
          <a:p>
            <a:endParaRPr lang="zh-HK" altLang="en-US"/>
          </a:p>
        </p:txBody>
      </p:sp>
      <p:sp>
        <p:nvSpPr>
          <p:cNvPr id="6" name="投影片編號版面配置區 5"/>
          <p:cNvSpPr>
            <a:spLocks noGrp="1"/>
          </p:cNvSpPr>
          <p:nvPr>
            <p:ph type="sldNum" sz="quarter" idx="12"/>
          </p:nvPr>
        </p:nvSpPr>
        <p:spPr>
          <a:xfrm>
            <a:off x="8451056" y="607219"/>
            <a:ext cx="502920" cy="225623"/>
          </a:xfrm>
        </p:spPr>
        <p:txBody>
          <a:bodyPr/>
          <a:lstStyle/>
          <a:p>
            <a:fld id="{7C6A076F-5473-48E8-93EA-6C53440BADCC}" type="slidenum">
              <a:rPr lang="zh-HK" altLang="en-US" smtClean="0"/>
              <a:t>‹#›</a:t>
            </a:fld>
            <a:endParaRPr lang="zh-HK" altLang="en-US"/>
          </a:p>
        </p:txBody>
      </p:sp>
      <p:cxnSp>
        <p:nvCxnSpPr>
          <p:cNvPr id="11" name="直線接點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標題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0" algn="l">
              <a:defRPr/>
            </a:lvl1p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791456" y="4860727"/>
            <a:ext cx="2133600" cy="226314"/>
          </a:xfrm>
        </p:spPr>
        <p:txBody>
          <a:bodyPr/>
          <a:lstStyle/>
          <a:p>
            <a:fld id="{C5A998EF-58D7-43F9-AA25-41587B60630A}" type="datetimeFigureOut">
              <a:rPr lang="zh-HK" altLang="en-US" smtClean="0"/>
              <a:t>6/4/2018</a:t>
            </a:fld>
            <a:endParaRPr lang="zh-HK" altLang="en-US"/>
          </a:p>
        </p:txBody>
      </p:sp>
      <p:sp>
        <p:nvSpPr>
          <p:cNvPr id="6" name="頁尾版面配置區 5"/>
          <p:cNvSpPr>
            <a:spLocks noGrp="1"/>
          </p:cNvSpPr>
          <p:nvPr>
            <p:ph type="ftr" sz="quarter" idx="11"/>
          </p:nvPr>
        </p:nvSpPr>
        <p:spPr>
          <a:xfrm>
            <a:off x="457200" y="4860727"/>
            <a:ext cx="4260056" cy="226314"/>
          </a:xfrm>
        </p:spPr>
        <p:txBody>
          <a:bodyPr/>
          <a:lstStyle/>
          <a:p>
            <a:endParaRPr lang="zh-HK" altLang="en-US"/>
          </a:p>
        </p:txBody>
      </p:sp>
      <p:sp>
        <p:nvSpPr>
          <p:cNvPr id="7" name="投影片編號版面配置區 6"/>
          <p:cNvSpPr>
            <a:spLocks noGrp="1"/>
          </p:cNvSpPr>
          <p:nvPr>
            <p:ph type="sldNum" sz="quarter" idx="12"/>
          </p:nvPr>
        </p:nvSpPr>
        <p:spPr>
          <a:xfrm>
            <a:off x="7589520" y="4860727"/>
            <a:ext cx="502920" cy="226314"/>
          </a:xfrm>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a:xfrm>
            <a:off x="4791456" y="4860727"/>
            <a:ext cx="2130552" cy="226314"/>
          </a:xfrm>
        </p:spPr>
        <p:txBody>
          <a:bodyPr/>
          <a:lstStyle/>
          <a:p>
            <a:fld id="{C5A998EF-58D7-43F9-AA25-41587B60630A}" type="datetimeFigureOut">
              <a:rPr lang="zh-HK" altLang="en-US" smtClean="0"/>
              <a:t>6/4/2018</a:t>
            </a:fld>
            <a:endParaRPr lang="zh-HK" altLang="en-US"/>
          </a:p>
        </p:txBody>
      </p:sp>
      <p:sp>
        <p:nvSpPr>
          <p:cNvPr id="8" name="頁尾版面配置區 7"/>
          <p:cNvSpPr>
            <a:spLocks noGrp="1"/>
          </p:cNvSpPr>
          <p:nvPr>
            <p:ph type="ftr" sz="quarter" idx="11"/>
          </p:nvPr>
        </p:nvSpPr>
        <p:spPr>
          <a:xfrm>
            <a:off x="457200" y="4860727"/>
            <a:ext cx="4261104" cy="226314"/>
          </a:xfrm>
        </p:spPr>
        <p:txBody>
          <a:bodyPr/>
          <a:lstStyle/>
          <a:p>
            <a:endParaRPr lang="zh-HK" altLang="en-US"/>
          </a:p>
        </p:txBody>
      </p:sp>
      <p:sp>
        <p:nvSpPr>
          <p:cNvPr id="9" name="投影片編號版面配置區 8"/>
          <p:cNvSpPr>
            <a:spLocks noGrp="1"/>
          </p:cNvSpPr>
          <p:nvPr>
            <p:ph type="sldNum" sz="quarter" idx="12"/>
          </p:nvPr>
        </p:nvSpPr>
        <p:spPr>
          <a:xfrm>
            <a:off x="7589520" y="4862322"/>
            <a:ext cx="502920" cy="226314"/>
          </a:xfrm>
        </p:spPr>
        <p:txBody>
          <a:bodyPr/>
          <a:lstStyle>
            <a:lvl1pPr algn="ctr">
              <a:defRPr/>
            </a:lvl1pPr>
          </a:lstStyle>
          <a:p>
            <a:fld id="{7C6A076F-5473-48E8-93EA-6C53440BADCC}"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5A998EF-58D7-43F9-AA25-41587B60630A}" type="datetimeFigureOut">
              <a:rPr lang="zh-HK" altLang="en-US" smtClean="0"/>
              <a:t>6/4/2018</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791456" y="4860727"/>
            <a:ext cx="2133600" cy="226314"/>
          </a:xfrm>
        </p:spPr>
        <p:txBody>
          <a:bodyPr/>
          <a:lstStyle/>
          <a:p>
            <a:fld id="{C5A998EF-58D7-43F9-AA25-41587B60630A}" type="datetimeFigureOut">
              <a:rPr lang="zh-HK" altLang="en-US" smtClean="0"/>
              <a:t>6/4/2018</a:t>
            </a:fld>
            <a:endParaRPr lang="zh-HK" altLang="en-US"/>
          </a:p>
        </p:txBody>
      </p:sp>
      <p:sp>
        <p:nvSpPr>
          <p:cNvPr id="3" name="頁尾版面配置區 2"/>
          <p:cNvSpPr>
            <a:spLocks noGrp="1"/>
          </p:cNvSpPr>
          <p:nvPr>
            <p:ph type="ftr" sz="quarter" idx="11"/>
          </p:nvPr>
        </p:nvSpPr>
        <p:spPr>
          <a:xfrm>
            <a:off x="457200" y="4861418"/>
            <a:ext cx="4260056" cy="225623"/>
          </a:xfrm>
        </p:spPr>
        <p:txBody>
          <a:bodyPr/>
          <a:lstStyle/>
          <a:p>
            <a:endParaRPr lang="zh-HK" altLang="en-US"/>
          </a:p>
        </p:txBody>
      </p:sp>
      <p:sp>
        <p:nvSpPr>
          <p:cNvPr id="4" name="投影片編號版面配置區 3"/>
          <p:cNvSpPr>
            <a:spLocks noGrp="1"/>
          </p:cNvSpPr>
          <p:nvPr>
            <p:ph type="sldNum" sz="quarter" idx="12"/>
          </p:nvPr>
        </p:nvSpPr>
        <p:spPr>
          <a:xfrm>
            <a:off x="7589520" y="4860727"/>
            <a:ext cx="502920" cy="226314"/>
          </a:xfrm>
        </p:spPr>
        <p:txBody>
          <a:bodyPr/>
          <a:lstStyle/>
          <a:p>
            <a:fld id="{7C6A076F-5473-48E8-93EA-6C53440BADCC}"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278976" y="4917186"/>
            <a:ext cx="2133600" cy="226314"/>
          </a:xfrm>
        </p:spPr>
        <p:txBody>
          <a:bodyPr/>
          <a:lstStyle>
            <a:lvl1pPr>
              <a:defRPr sz="900"/>
            </a:lvl1pPr>
          </a:lstStyle>
          <a:p>
            <a:fld id="{C5A998EF-58D7-43F9-AA25-41587B60630A}" type="datetimeFigureOut">
              <a:rPr lang="zh-HK" altLang="en-US" smtClean="0"/>
              <a:t>6/4/2018</a:t>
            </a:fld>
            <a:endParaRPr lang="zh-HK" altLang="en-US"/>
          </a:p>
        </p:txBody>
      </p:sp>
      <p:sp>
        <p:nvSpPr>
          <p:cNvPr id="6" name="頁尾版面配置區 5"/>
          <p:cNvSpPr>
            <a:spLocks noGrp="1"/>
          </p:cNvSpPr>
          <p:nvPr>
            <p:ph type="ftr" sz="quarter" idx="11"/>
          </p:nvPr>
        </p:nvSpPr>
        <p:spPr>
          <a:xfrm>
            <a:off x="1135856" y="4917186"/>
            <a:ext cx="5143120" cy="226314"/>
          </a:xfrm>
        </p:spPr>
        <p:txBody>
          <a:bodyPr/>
          <a:lstStyle>
            <a:lvl1pPr>
              <a:defRPr sz="900"/>
            </a:lvl1pPr>
          </a:lstStyle>
          <a:p>
            <a:endParaRPr lang="zh-HK" altLang="en-US"/>
          </a:p>
        </p:txBody>
      </p:sp>
      <p:sp>
        <p:nvSpPr>
          <p:cNvPr id="7" name="投影片編號版面配置區 6"/>
          <p:cNvSpPr>
            <a:spLocks noGrp="1"/>
          </p:cNvSpPr>
          <p:nvPr>
            <p:ph type="sldNum" sz="quarter" idx="12"/>
          </p:nvPr>
        </p:nvSpPr>
        <p:spPr>
          <a:xfrm>
            <a:off x="8410576" y="4917186"/>
            <a:ext cx="502920" cy="226314"/>
          </a:xfrm>
        </p:spPr>
        <p:txBody>
          <a:bodyPr/>
          <a:lstStyle>
            <a:lvl1pPr>
              <a:defRPr sz="900"/>
            </a:lvl1pPr>
          </a:lstStyle>
          <a:p>
            <a:fld id="{7C6A076F-5473-48E8-93EA-6C53440BADCC}"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108192" y="4917186"/>
            <a:ext cx="2103120" cy="226314"/>
          </a:xfrm>
        </p:spPr>
        <p:txBody>
          <a:bodyPr/>
          <a:lstStyle>
            <a:lvl1pPr>
              <a:defRPr sz="900"/>
            </a:lvl1pPr>
          </a:lstStyle>
          <a:p>
            <a:fld id="{C5A998EF-58D7-43F9-AA25-41587B60630A}" type="datetimeFigureOut">
              <a:rPr lang="zh-HK" altLang="en-US" smtClean="0"/>
              <a:t>6/4/2018</a:t>
            </a:fld>
            <a:endParaRPr lang="zh-HK" altLang="en-US"/>
          </a:p>
        </p:txBody>
      </p:sp>
      <p:sp>
        <p:nvSpPr>
          <p:cNvPr id="6" name="頁尾版面配置區 5"/>
          <p:cNvSpPr>
            <a:spLocks noGrp="1"/>
          </p:cNvSpPr>
          <p:nvPr>
            <p:ph type="ftr" sz="quarter" idx="11"/>
          </p:nvPr>
        </p:nvSpPr>
        <p:spPr>
          <a:xfrm>
            <a:off x="1170432" y="4917877"/>
            <a:ext cx="4948072" cy="226314"/>
          </a:xfrm>
        </p:spPr>
        <p:txBody>
          <a:bodyPr/>
          <a:lstStyle>
            <a:lvl1pPr>
              <a:defRPr sz="900"/>
            </a:lvl1pPr>
          </a:lstStyle>
          <a:p>
            <a:endParaRPr lang="zh-HK" altLang="en-US"/>
          </a:p>
        </p:txBody>
      </p:sp>
      <p:sp>
        <p:nvSpPr>
          <p:cNvPr id="7" name="投影片編號版面配置區 6"/>
          <p:cNvSpPr>
            <a:spLocks noGrp="1"/>
          </p:cNvSpPr>
          <p:nvPr>
            <p:ph type="sldNum" sz="quarter" idx="12"/>
          </p:nvPr>
        </p:nvSpPr>
        <p:spPr>
          <a:xfrm>
            <a:off x="8217192" y="4917186"/>
            <a:ext cx="365760" cy="226314"/>
          </a:xfrm>
        </p:spPr>
        <p:txBody>
          <a:bodyPr/>
          <a:lstStyle>
            <a:lvl1pPr algn="ctr">
              <a:defRPr sz="900"/>
            </a:lvl1pPr>
          </a:lstStyle>
          <a:p>
            <a:fld id="{7C6A076F-5473-48E8-93EA-6C53440BADCC}"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接點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標題版面配置區 21"/>
          <p:cNvSpPr>
            <a:spLocks noGrp="1"/>
          </p:cNvSpPr>
          <p:nvPr>
            <p:ph type="title"/>
          </p:nvPr>
        </p:nvSpPr>
        <p:spPr>
          <a:xfrm>
            <a:off x="457200" y="200620"/>
            <a:ext cx="8229600" cy="1049274"/>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C5A998EF-58D7-43F9-AA25-41587B60630A}" type="datetimeFigureOut">
              <a:rPr lang="zh-HK" altLang="en-US" smtClean="0"/>
              <a:t>6/4/2018</a:t>
            </a:fld>
            <a:endParaRPr lang="zh-HK" altLang="en-US"/>
          </a:p>
        </p:txBody>
      </p:sp>
      <p:sp>
        <p:nvSpPr>
          <p:cNvPr id="3" name="頁尾版面配置區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zh-HK" altLang="en-US"/>
          </a:p>
        </p:txBody>
      </p:sp>
      <p:sp>
        <p:nvSpPr>
          <p:cNvPr id="23" name="投影片編號版面配置區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7C6A076F-5473-48E8-93EA-6C53440BADCC}"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rqjyVq5MIO_TXM&amp;tbnid=Ap6M8WYNsKtZyM:&amp;ved=0CAUQjRw&amp;url=http://blog.roodo.com/hsliou100/archives/5586631.html&amp;ei=Z3AcUuqsCYiFiAftjoHoAw&amp;psig=AFQjCNEUcaKL-RNLXsquFAUKTpA36BMN9w&amp;ust=1377681772890122"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ç¸éåç"/>
          <p:cNvPicPr>
            <a:picLocks noChangeAspect="1" noChangeArrowheads="1"/>
          </p:cNvPicPr>
          <p:nvPr/>
        </p:nvPicPr>
        <p:blipFill rotWithShape="1">
          <a:blip r:embed="rId3">
            <a:extLst>
              <a:ext uri="{28A0092B-C50C-407E-A947-70E740481C1C}">
                <a14:useLocalDpi xmlns:a14="http://schemas.microsoft.com/office/drawing/2010/main" val="0"/>
              </a:ext>
            </a:extLst>
          </a:blip>
          <a:srcRect t="7705"/>
          <a:stretch/>
        </p:blipFill>
        <p:spPr bwMode="auto">
          <a:xfrm>
            <a:off x="4211960" y="0"/>
            <a:ext cx="493204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13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83518"/>
            <a:ext cx="7200800" cy="2246769"/>
          </a:xfrm>
          <a:prstGeom prst="rect">
            <a:avLst/>
          </a:prstGeom>
        </p:spPr>
        <p:txBody>
          <a:bodyPr wrap="square">
            <a:spAutoFit/>
          </a:bodyPr>
          <a:lstStyle/>
          <a:p>
            <a:pPr algn="just"/>
            <a:r>
              <a:rPr lang="en-US" altLang="zh-HK" sz="2800" b="1" dirty="0">
                <a:latin typeface="MMarkerHKS-Bold" pitchFamily="50" charset="-120"/>
                <a:ea typeface="MMarkerHKS-Bold" pitchFamily="50" charset="-120"/>
              </a:rPr>
              <a:t>When we believe that OT is the foundation of NT and NT is founded on the basis of OT.  How do we explain this discrepancy?  How do we understand the work of </a:t>
            </a:r>
            <a:r>
              <a:rPr lang="en-US" altLang="zh-HK" sz="2800" b="1" dirty="0" smtClean="0">
                <a:latin typeface="MMarkerHKS-Bold" pitchFamily="50" charset="-120"/>
                <a:ea typeface="MMarkerHKS-Bold" pitchFamily="50" charset="-120"/>
              </a:rPr>
              <a:t>Jesus Christ ? </a:t>
            </a:r>
            <a:endParaRPr lang="zh-HK" altLang="en-US" sz="2800" b="1" dirty="0">
              <a:latin typeface="MMarkerHKS-Bold" pitchFamily="50" charset="-120"/>
              <a:ea typeface="MMarkerHKS-Bold" pitchFamily="50" charset="-12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30" t="26967" r="4628" b="20130"/>
          <a:stretch/>
        </p:blipFill>
        <p:spPr bwMode="auto">
          <a:xfrm>
            <a:off x="1136" y="-2290"/>
            <a:ext cx="9142864" cy="514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15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8372" name="Text Box 4"/>
          <p:cNvSpPr txBox="1">
            <a:spLocks noChangeArrowheads="1"/>
          </p:cNvSpPr>
          <p:nvPr/>
        </p:nvSpPr>
        <p:spPr bwMode="auto">
          <a:xfrm>
            <a:off x="1258888" y="357188"/>
            <a:ext cx="7004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
        <p:nvSpPr>
          <p:cNvPr id="58376" name="Rectangle 8"/>
          <p:cNvSpPr>
            <a:spLocks noChangeArrowheads="1"/>
          </p:cNvSpPr>
          <p:nvPr/>
        </p:nvSpPr>
        <p:spPr bwMode="auto">
          <a:xfrm>
            <a:off x="1258888" y="654696"/>
            <a:ext cx="541686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09600" algn="l"/>
              </a:tabLst>
              <a:defRPr kumimoji="1">
                <a:solidFill>
                  <a:schemeClr val="tx1"/>
                </a:solidFill>
                <a:latin typeface="Calibri" pitchFamily="34" charset="0"/>
                <a:ea typeface="新細明體" pitchFamily="18" charset="-120"/>
              </a:defRPr>
            </a:lvl1pPr>
            <a:lvl2pPr>
              <a:tabLst>
                <a:tab pos="609600" algn="l"/>
              </a:tabLst>
              <a:defRPr kumimoji="1">
                <a:solidFill>
                  <a:schemeClr val="tx1"/>
                </a:solidFill>
                <a:latin typeface="Calibri" pitchFamily="34" charset="0"/>
                <a:ea typeface="新細明體" pitchFamily="18" charset="-120"/>
              </a:defRPr>
            </a:lvl2pPr>
            <a:lvl3pPr>
              <a:tabLst>
                <a:tab pos="609600" algn="l"/>
              </a:tabLst>
              <a:defRPr kumimoji="1">
                <a:solidFill>
                  <a:schemeClr val="tx1"/>
                </a:solidFill>
                <a:latin typeface="Calibri" pitchFamily="34" charset="0"/>
                <a:ea typeface="新細明體" pitchFamily="18" charset="-120"/>
              </a:defRPr>
            </a:lvl3pPr>
            <a:lvl4pPr>
              <a:tabLst>
                <a:tab pos="609600" algn="l"/>
              </a:tabLst>
              <a:defRPr kumimoji="1">
                <a:solidFill>
                  <a:schemeClr val="tx1"/>
                </a:solidFill>
                <a:latin typeface="Calibri" pitchFamily="34" charset="0"/>
                <a:ea typeface="新細明體" pitchFamily="18" charset="-120"/>
              </a:defRPr>
            </a:lvl4pPr>
            <a:lvl5pPr>
              <a:tabLst>
                <a:tab pos="609600" algn="l"/>
              </a:tabLst>
              <a:defRPr kumimoji="1">
                <a:solidFill>
                  <a:schemeClr val="tx1"/>
                </a:solidFill>
                <a:latin typeface="Calibri" pitchFamily="34" charset="0"/>
                <a:ea typeface="新細明體" pitchFamily="18" charset="-120"/>
              </a:defRPr>
            </a:lvl5pPr>
            <a:lvl6pPr fontAlgn="base">
              <a:spcBef>
                <a:spcPct val="0"/>
              </a:spcBef>
              <a:spcAft>
                <a:spcPct val="0"/>
              </a:spcAft>
              <a:tabLst>
                <a:tab pos="609600" algn="l"/>
              </a:tabLst>
              <a:defRPr kumimoji="1">
                <a:solidFill>
                  <a:schemeClr val="tx1"/>
                </a:solidFill>
                <a:latin typeface="Calibri" pitchFamily="34" charset="0"/>
                <a:ea typeface="新細明體" pitchFamily="18" charset="-120"/>
              </a:defRPr>
            </a:lvl6pPr>
            <a:lvl7pPr fontAlgn="base">
              <a:spcBef>
                <a:spcPct val="0"/>
              </a:spcBef>
              <a:spcAft>
                <a:spcPct val="0"/>
              </a:spcAft>
              <a:tabLst>
                <a:tab pos="609600" algn="l"/>
              </a:tabLst>
              <a:defRPr kumimoji="1">
                <a:solidFill>
                  <a:schemeClr val="tx1"/>
                </a:solidFill>
                <a:latin typeface="Calibri" pitchFamily="34" charset="0"/>
                <a:ea typeface="新細明體" pitchFamily="18" charset="-120"/>
              </a:defRPr>
            </a:lvl7pPr>
            <a:lvl8pPr fontAlgn="base">
              <a:spcBef>
                <a:spcPct val="0"/>
              </a:spcBef>
              <a:spcAft>
                <a:spcPct val="0"/>
              </a:spcAft>
              <a:tabLst>
                <a:tab pos="609600" algn="l"/>
              </a:tabLst>
              <a:defRPr kumimoji="1">
                <a:solidFill>
                  <a:schemeClr val="tx1"/>
                </a:solidFill>
                <a:latin typeface="Calibri" pitchFamily="34" charset="0"/>
                <a:ea typeface="新細明體" pitchFamily="18" charset="-120"/>
              </a:defRPr>
            </a:lvl8pPr>
            <a:lvl9pPr fontAlgn="base">
              <a:spcBef>
                <a:spcPct val="0"/>
              </a:spcBef>
              <a:spcAft>
                <a:spcPct val="0"/>
              </a:spcAft>
              <a:tabLst>
                <a:tab pos="609600" algn="l"/>
              </a:tabLst>
              <a:defRPr kumimoji="1">
                <a:solidFill>
                  <a:schemeClr val="tx1"/>
                </a:solidFill>
                <a:latin typeface="Calibri" pitchFamily="34" charset="0"/>
                <a:ea typeface="新細明體" pitchFamily="18" charset="-120"/>
              </a:defRPr>
            </a:lvl9pPr>
          </a:lstStyle>
          <a:p>
            <a:pPr>
              <a:spcBef>
                <a:spcPct val="50000"/>
              </a:spcBef>
            </a:pPr>
            <a:r>
              <a:rPr lang="zh-TW" altLang="en-US" sz="2400" b="1" u="sng" dirty="0">
                <a:latin typeface="Adobe 繁黑體 Std B" pitchFamily="34" charset="-120"/>
                <a:ea typeface="Adobe 繁黑體 Std B" pitchFamily="34" charset="-120"/>
              </a:rPr>
              <a:t>經文段落大綱：</a:t>
            </a:r>
          </a:p>
          <a:p>
            <a:pPr>
              <a:spcBef>
                <a:spcPct val="50000"/>
              </a:spcBef>
            </a:pPr>
            <a:r>
              <a:rPr lang="en-US" altLang="zh-TW" sz="2400" b="1" dirty="0">
                <a:latin typeface="Adobe 繁黑體 Std B" pitchFamily="34" charset="-120"/>
                <a:ea typeface="Adobe 繁黑體 Std B" pitchFamily="34" charset="-120"/>
              </a:rPr>
              <a:t>11</a:t>
            </a:r>
            <a:r>
              <a:rPr lang="zh-TW" altLang="en-US" sz="2400" b="1" dirty="0">
                <a:latin typeface="Adobe 繁黑體 Std B" pitchFamily="34" charset="-120"/>
                <a:ea typeface="Adobe 繁黑體 Std B" pitchFamily="34" charset="-120"/>
              </a:rPr>
              <a:t>章		潔淨和不潔淨的食物條例</a:t>
            </a:r>
          </a:p>
          <a:p>
            <a:pPr>
              <a:spcBef>
                <a:spcPct val="50000"/>
              </a:spcBef>
            </a:pPr>
            <a:r>
              <a:rPr lang="en-US" altLang="zh-TW" sz="2400" b="1" dirty="0">
                <a:latin typeface="Adobe 繁黑體 Std B" pitchFamily="34" charset="-120"/>
                <a:ea typeface="Adobe 繁黑體 Std B" pitchFamily="34" charset="-120"/>
              </a:rPr>
              <a:t>12</a:t>
            </a:r>
            <a:r>
              <a:rPr lang="zh-TW" altLang="en-US" sz="2400" b="1" dirty="0">
                <a:latin typeface="Adobe 繁黑體 Std B" pitchFamily="34" charset="-120"/>
                <a:ea typeface="Adobe 繁黑體 Std B" pitchFamily="34" charset="-120"/>
              </a:rPr>
              <a:t>章		婦女生產的條例</a:t>
            </a:r>
          </a:p>
          <a:p>
            <a:pPr>
              <a:spcBef>
                <a:spcPct val="50000"/>
              </a:spcBef>
            </a:pPr>
            <a:r>
              <a:rPr lang="en-US" altLang="zh-TW" sz="2400" b="1" dirty="0">
                <a:latin typeface="Adobe 繁黑體 Std B" pitchFamily="34" charset="-120"/>
                <a:ea typeface="Adobe 繁黑體 Std B" pitchFamily="34" charset="-120"/>
              </a:rPr>
              <a:t>13</a:t>
            </a:r>
            <a:r>
              <a:rPr lang="zh-TW" altLang="en-US" sz="2400" b="1" dirty="0">
                <a:latin typeface="Adobe 繁黑體 Std B" pitchFamily="34" charset="-120"/>
                <a:ea typeface="Adobe 繁黑體 Std B" pitchFamily="34" charset="-120"/>
              </a:rPr>
              <a:t>章		痲瘋病的條例</a:t>
            </a:r>
          </a:p>
          <a:p>
            <a:pPr>
              <a:spcBef>
                <a:spcPct val="50000"/>
              </a:spcBef>
            </a:pPr>
            <a:r>
              <a:rPr lang="en-US" altLang="zh-TW" sz="2400" b="1" dirty="0">
                <a:latin typeface="Adobe 繁黑體 Std B" pitchFamily="34" charset="-120"/>
                <a:ea typeface="Adobe 繁黑體 Std B" pitchFamily="34" charset="-120"/>
              </a:rPr>
              <a:t>14</a:t>
            </a:r>
            <a:r>
              <a:rPr lang="zh-TW" altLang="en-US" sz="2400" b="1" dirty="0">
                <a:latin typeface="Adobe 繁黑體 Std B" pitchFamily="34" charset="-120"/>
                <a:ea typeface="Adobe 繁黑體 Std B" pitchFamily="34" charset="-120"/>
              </a:rPr>
              <a:t>章		</a:t>
            </a:r>
            <a:r>
              <a:rPr lang="zh-TW" altLang="en-US" sz="2400" b="1" dirty="0" smtClean="0">
                <a:latin typeface="Adobe 繁黑體 Std B" pitchFamily="34" charset="-120"/>
                <a:ea typeface="Adobe 繁黑體 Std B" pitchFamily="34" charset="-120"/>
              </a:rPr>
              <a:t>得</a:t>
            </a:r>
            <a:r>
              <a:rPr lang="zh-TW" altLang="en-US" sz="2400" b="1" dirty="0">
                <a:latin typeface="Adobe 繁黑體 Std B" pitchFamily="34" charset="-120"/>
                <a:ea typeface="Adobe 繁黑體 Std B" pitchFamily="34" charset="-120"/>
              </a:rPr>
              <a:t>潔淨的條例</a:t>
            </a:r>
          </a:p>
          <a:p>
            <a:pPr>
              <a:spcBef>
                <a:spcPct val="50000"/>
              </a:spcBef>
            </a:pPr>
            <a:r>
              <a:rPr lang="en-US" altLang="zh-TW" sz="2400" b="1" dirty="0">
                <a:latin typeface="Adobe 繁黑體 Std B" pitchFamily="34" charset="-120"/>
                <a:ea typeface="Adobe 繁黑體 Std B" pitchFamily="34" charset="-120"/>
              </a:rPr>
              <a:t>15</a:t>
            </a:r>
            <a:r>
              <a:rPr lang="zh-TW" altLang="en-US" sz="2400" b="1" dirty="0">
                <a:latin typeface="Adobe 繁黑體 Std B" pitchFamily="34" charset="-120"/>
                <a:ea typeface="Adobe 繁黑體 Std B" pitchFamily="34" charset="-120"/>
              </a:rPr>
              <a:t>章		漏症的條例</a:t>
            </a:r>
          </a:p>
        </p:txBody>
      </p:sp>
    </p:spTree>
    <p:extLst>
      <p:ext uri="{BB962C8B-B14F-4D97-AF65-F5344CB8AC3E}">
        <p14:creationId xmlns:p14="http://schemas.microsoft.com/office/powerpoint/2010/main" val="3467419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684213" y="1221582"/>
            <a:ext cx="7848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800" b="1" dirty="0" smtClean="0"/>
              <a:t>利未記 </a:t>
            </a:r>
            <a:r>
              <a:rPr lang="en-US" altLang="zh-TW" sz="2800" b="1" dirty="0"/>
              <a:t>14:54 </a:t>
            </a:r>
            <a:r>
              <a:rPr lang="zh-TW" altLang="en-US" sz="2800" b="1" dirty="0"/>
              <a:t>這是為各類大痲瘋的災病和頭疥， </a:t>
            </a:r>
            <a:r>
              <a:rPr lang="en-US" altLang="zh-TW" sz="2800" b="1" dirty="0"/>
              <a:t>55 </a:t>
            </a:r>
            <a:r>
              <a:rPr lang="zh-TW" altLang="en-US" sz="2800" b="1" dirty="0"/>
              <a:t>並衣服與房子的大痲瘋， </a:t>
            </a:r>
            <a:r>
              <a:rPr lang="en-US" altLang="zh-TW" sz="2800" b="1" dirty="0"/>
              <a:t>56 </a:t>
            </a:r>
            <a:r>
              <a:rPr lang="zh-TW" altLang="en-US" sz="2800" b="1" dirty="0"/>
              <a:t>以及癤子、癬、火斑所立的條例， </a:t>
            </a:r>
            <a:r>
              <a:rPr lang="en-US" altLang="zh-TW" sz="2800" b="1" dirty="0"/>
              <a:t>57 </a:t>
            </a:r>
            <a:r>
              <a:rPr lang="zh-TW" altLang="en-US" sz="2800" b="1" dirty="0">
                <a:solidFill>
                  <a:srgbClr val="FF0000"/>
                </a:solidFill>
              </a:rPr>
              <a:t>指明何時為潔淨，何時為不潔淨。</a:t>
            </a:r>
            <a:r>
              <a:rPr lang="zh-TW" altLang="en-US" sz="2800" b="1" dirty="0"/>
              <a:t>這是大痲瘋的條例。</a:t>
            </a:r>
          </a:p>
        </p:txBody>
      </p:sp>
      <p:sp>
        <p:nvSpPr>
          <p:cNvPr id="100357" name="AutoShape 5"/>
          <p:cNvSpPr>
            <a:spLocks noChangeArrowheads="1"/>
          </p:cNvSpPr>
          <p:nvPr/>
        </p:nvSpPr>
        <p:spPr bwMode="auto">
          <a:xfrm>
            <a:off x="1979614" y="195263"/>
            <a:ext cx="4968875" cy="70246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600" b="1" dirty="0">
                <a:ea typeface="標楷體" pitchFamily="65" charset="-120"/>
              </a:rPr>
              <a:t>大麻瘋條例的總結</a:t>
            </a:r>
          </a:p>
        </p:txBody>
      </p:sp>
    </p:spTree>
    <p:extLst>
      <p:ext uri="{BB962C8B-B14F-4D97-AF65-F5344CB8AC3E}">
        <p14:creationId xmlns:p14="http://schemas.microsoft.com/office/powerpoint/2010/main" val="244629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AutoShape 5"/>
          <p:cNvSpPr>
            <a:spLocks noChangeArrowheads="1"/>
          </p:cNvSpPr>
          <p:nvPr/>
        </p:nvSpPr>
        <p:spPr bwMode="auto">
          <a:xfrm>
            <a:off x="2051051" y="195263"/>
            <a:ext cx="4321175" cy="37861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t>皮肉上長了癤子、癬、火斑</a:t>
            </a:r>
          </a:p>
        </p:txBody>
      </p:sp>
      <p:grpSp>
        <p:nvGrpSpPr>
          <p:cNvPr id="95262" name="Group 30"/>
          <p:cNvGrpSpPr>
            <a:grpSpLocks/>
          </p:cNvGrpSpPr>
          <p:nvPr/>
        </p:nvGrpSpPr>
        <p:grpSpPr bwMode="auto">
          <a:xfrm>
            <a:off x="2124076" y="573882"/>
            <a:ext cx="4321175" cy="702469"/>
            <a:chOff x="1338" y="482"/>
            <a:chExt cx="2722" cy="590"/>
          </a:xfrm>
        </p:grpSpPr>
        <p:sp>
          <p:nvSpPr>
            <p:cNvPr id="95238" name="AutoShape 6"/>
            <p:cNvSpPr>
              <a:spLocks noChangeArrowheads="1"/>
            </p:cNvSpPr>
            <p:nvPr/>
          </p:nvSpPr>
          <p:spPr bwMode="auto">
            <a:xfrm>
              <a:off x="1338" y="754"/>
              <a:ext cx="2722" cy="318"/>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t>帶到祭司面前察驗</a:t>
              </a:r>
            </a:p>
          </p:txBody>
        </p:sp>
        <p:sp>
          <p:nvSpPr>
            <p:cNvPr id="95239" name="AutoShape 7"/>
            <p:cNvSpPr>
              <a:spLocks noChangeArrowheads="1"/>
            </p:cNvSpPr>
            <p:nvPr/>
          </p:nvSpPr>
          <p:spPr bwMode="auto">
            <a:xfrm>
              <a:off x="2426" y="482"/>
              <a:ext cx="363" cy="27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HK" altLang="en-US"/>
            </a:p>
          </p:txBody>
        </p:sp>
      </p:grpSp>
      <p:grpSp>
        <p:nvGrpSpPr>
          <p:cNvPr id="95246" name="Group 14"/>
          <p:cNvGrpSpPr>
            <a:grpSpLocks/>
          </p:cNvGrpSpPr>
          <p:nvPr/>
        </p:nvGrpSpPr>
        <p:grpSpPr bwMode="auto">
          <a:xfrm>
            <a:off x="684214" y="1276350"/>
            <a:ext cx="3095625" cy="1134666"/>
            <a:chOff x="431" y="1162"/>
            <a:chExt cx="1950" cy="953"/>
          </a:xfrm>
        </p:grpSpPr>
        <p:sp>
          <p:nvSpPr>
            <p:cNvPr id="95240" name="AutoShape 8"/>
            <p:cNvSpPr>
              <a:spLocks noChangeArrowheads="1"/>
            </p:cNvSpPr>
            <p:nvPr/>
          </p:nvSpPr>
          <p:spPr bwMode="auto">
            <a:xfrm>
              <a:off x="431" y="1162"/>
              <a:ext cx="1678" cy="953"/>
            </a:xfrm>
            <a:prstGeom prst="roundRect">
              <a:avLst>
                <a:gd name="adj" fmla="val 16667"/>
              </a:avLst>
            </a:prstGeom>
            <a:solidFill>
              <a:srgbClr val="F1C4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2400" b="1" dirty="0">
                  <a:solidFill>
                    <a:srgbClr val="C00000"/>
                  </a:solidFill>
                </a:rPr>
                <a:t>變白、深於肉上的皮</a:t>
              </a:r>
            </a:p>
            <a:p>
              <a:pPr algn="ctr"/>
              <a:r>
                <a:rPr lang="en-US" altLang="zh-TW" sz="2400" b="1" dirty="0">
                  <a:solidFill>
                    <a:srgbClr val="C00000"/>
                  </a:solidFill>
                </a:rPr>
                <a:t>(</a:t>
              </a:r>
              <a:r>
                <a:rPr lang="zh-TW" altLang="en-US" sz="2400" b="1" dirty="0">
                  <a:solidFill>
                    <a:srgbClr val="C00000"/>
                  </a:solidFill>
                </a:rPr>
                <a:t>散開了</a:t>
              </a:r>
              <a:r>
                <a:rPr lang="en-US" altLang="zh-TW" sz="2400" b="1" dirty="0">
                  <a:solidFill>
                    <a:srgbClr val="C00000"/>
                  </a:solidFill>
                </a:rPr>
                <a:t>)</a:t>
              </a:r>
            </a:p>
          </p:txBody>
        </p:sp>
        <p:sp>
          <p:nvSpPr>
            <p:cNvPr id="95243" name="AutoShape 11"/>
            <p:cNvSpPr>
              <a:spLocks noChangeArrowheads="1"/>
            </p:cNvSpPr>
            <p:nvPr/>
          </p:nvSpPr>
          <p:spPr bwMode="auto">
            <a:xfrm rot="7815322">
              <a:off x="1791" y="1434"/>
              <a:ext cx="817" cy="363"/>
            </a:xfrm>
            <a:prstGeom prst="curvedDownArrow">
              <a:avLst>
                <a:gd name="adj1" fmla="val 45014"/>
                <a:gd name="adj2" fmla="val 90028"/>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grpSp>
        <p:nvGrpSpPr>
          <p:cNvPr id="95247" name="Group 15"/>
          <p:cNvGrpSpPr>
            <a:grpSpLocks/>
          </p:cNvGrpSpPr>
          <p:nvPr/>
        </p:nvGrpSpPr>
        <p:grpSpPr bwMode="auto">
          <a:xfrm>
            <a:off x="4427538" y="1357313"/>
            <a:ext cx="3744912" cy="1053704"/>
            <a:chOff x="2608" y="1185"/>
            <a:chExt cx="2359" cy="885"/>
          </a:xfrm>
        </p:grpSpPr>
        <p:sp>
          <p:nvSpPr>
            <p:cNvPr id="95241" name="AutoShape 9"/>
            <p:cNvSpPr>
              <a:spLocks noChangeArrowheads="1"/>
            </p:cNvSpPr>
            <p:nvPr/>
          </p:nvSpPr>
          <p:spPr bwMode="auto">
            <a:xfrm>
              <a:off x="3062" y="1185"/>
              <a:ext cx="1905" cy="885"/>
            </a:xfrm>
            <a:prstGeom prst="roundRect">
              <a:avLst>
                <a:gd name="adj" fmla="val 16667"/>
              </a:avLst>
            </a:prstGeom>
            <a:solidFill>
              <a:srgbClr val="F1C4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2400" b="1" dirty="0">
                  <a:solidFill>
                    <a:srgbClr val="C00000"/>
                  </a:solidFill>
                </a:rPr>
                <a:t>皮肉上變白，不深於皮、毛沒變白</a:t>
              </a:r>
            </a:p>
            <a:p>
              <a:pPr algn="ctr"/>
              <a:r>
                <a:rPr lang="en-US" altLang="zh-TW" sz="2400" b="1" dirty="0">
                  <a:solidFill>
                    <a:srgbClr val="C00000"/>
                  </a:solidFill>
                </a:rPr>
                <a:t>(</a:t>
              </a:r>
              <a:r>
                <a:rPr lang="zh-TW" altLang="en-US" sz="2400" b="1" dirty="0">
                  <a:solidFill>
                    <a:srgbClr val="C00000"/>
                  </a:solidFill>
                </a:rPr>
                <a:t>沒有散開了</a:t>
              </a:r>
              <a:r>
                <a:rPr lang="en-US" altLang="zh-TW" sz="2400" b="1" dirty="0">
                  <a:solidFill>
                    <a:srgbClr val="C00000"/>
                  </a:solidFill>
                </a:rPr>
                <a:t>)</a:t>
              </a:r>
            </a:p>
          </p:txBody>
        </p:sp>
        <p:sp>
          <p:nvSpPr>
            <p:cNvPr id="95245" name="AutoShape 13"/>
            <p:cNvSpPr>
              <a:spLocks noChangeArrowheads="1"/>
            </p:cNvSpPr>
            <p:nvPr/>
          </p:nvSpPr>
          <p:spPr bwMode="auto">
            <a:xfrm rot="-1650680">
              <a:off x="2608" y="1207"/>
              <a:ext cx="453" cy="726"/>
            </a:xfrm>
            <a:prstGeom prst="curvedRightArrow">
              <a:avLst>
                <a:gd name="adj1" fmla="val 32053"/>
                <a:gd name="adj2" fmla="val 6410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grpSp>
        <p:nvGrpSpPr>
          <p:cNvPr id="95265" name="Group 33"/>
          <p:cNvGrpSpPr>
            <a:grpSpLocks/>
          </p:cNvGrpSpPr>
          <p:nvPr/>
        </p:nvGrpSpPr>
        <p:grpSpPr bwMode="auto">
          <a:xfrm>
            <a:off x="1187450" y="2356248"/>
            <a:ext cx="1943100" cy="701278"/>
            <a:chOff x="748" y="1979"/>
            <a:chExt cx="1224" cy="589"/>
          </a:xfrm>
        </p:grpSpPr>
        <p:sp>
          <p:nvSpPr>
            <p:cNvPr id="95249" name="AutoShape 17"/>
            <p:cNvSpPr>
              <a:spLocks noChangeArrowheads="1"/>
            </p:cNvSpPr>
            <p:nvPr/>
          </p:nvSpPr>
          <p:spPr bwMode="auto">
            <a:xfrm>
              <a:off x="1156" y="1979"/>
              <a:ext cx="363" cy="27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HK" altLang="en-US"/>
            </a:p>
          </p:txBody>
        </p:sp>
        <p:sp>
          <p:nvSpPr>
            <p:cNvPr id="95250" name="AutoShape 18"/>
            <p:cNvSpPr>
              <a:spLocks noChangeArrowheads="1"/>
            </p:cNvSpPr>
            <p:nvPr/>
          </p:nvSpPr>
          <p:spPr bwMode="auto">
            <a:xfrm>
              <a:off x="748" y="2251"/>
              <a:ext cx="1224" cy="317"/>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solidFill>
                    <a:srgbClr val="990000"/>
                  </a:solidFill>
                </a:rPr>
                <a:t>不潔淨</a:t>
              </a:r>
            </a:p>
          </p:txBody>
        </p:sp>
      </p:grpSp>
      <p:grpSp>
        <p:nvGrpSpPr>
          <p:cNvPr id="95263" name="Group 31"/>
          <p:cNvGrpSpPr>
            <a:grpSpLocks/>
          </p:cNvGrpSpPr>
          <p:nvPr/>
        </p:nvGrpSpPr>
        <p:grpSpPr bwMode="auto">
          <a:xfrm>
            <a:off x="5940426" y="2409825"/>
            <a:ext cx="1368425" cy="702469"/>
            <a:chOff x="3742" y="2024"/>
            <a:chExt cx="862" cy="590"/>
          </a:xfrm>
        </p:grpSpPr>
        <p:sp>
          <p:nvSpPr>
            <p:cNvPr id="95248" name="AutoShape 16"/>
            <p:cNvSpPr>
              <a:spLocks noChangeArrowheads="1"/>
            </p:cNvSpPr>
            <p:nvPr/>
          </p:nvSpPr>
          <p:spPr bwMode="auto">
            <a:xfrm>
              <a:off x="4014" y="2024"/>
              <a:ext cx="363" cy="27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HK" altLang="en-US"/>
            </a:p>
          </p:txBody>
        </p:sp>
        <p:sp>
          <p:nvSpPr>
            <p:cNvPr id="95252" name="AutoShape 20"/>
            <p:cNvSpPr>
              <a:spLocks noChangeArrowheads="1"/>
            </p:cNvSpPr>
            <p:nvPr/>
          </p:nvSpPr>
          <p:spPr bwMode="auto">
            <a:xfrm>
              <a:off x="3742" y="2296"/>
              <a:ext cx="862" cy="318"/>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C00000"/>
                  </a:solidFill>
                </a:rPr>
                <a:t>關鎖七天</a:t>
              </a:r>
            </a:p>
          </p:txBody>
        </p:sp>
      </p:grpSp>
      <p:grpSp>
        <p:nvGrpSpPr>
          <p:cNvPr id="95256" name="Group 24"/>
          <p:cNvGrpSpPr>
            <a:grpSpLocks/>
          </p:cNvGrpSpPr>
          <p:nvPr/>
        </p:nvGrpSpPr>
        <p:grpSpPr bwMode="auto">
          <a:xfrm>
            <a:off x="4067176" y="3219450"/>
            <a:ext cx="2378075" cy="864394"/>
            <a:chOff x="2562" y="2795"/>
            <a:chExt cx="1498" cy="726"/>
          </a:xfrm>
        </p:grpSpPr>
        <p:sp>
          <p:nvSpPr>
            <p:cNvPr id="95251" name="AutoShape 19"/>
            <p:cNvSpPr>
              <a:spLocks noChangeArrowheads="1"/>
            </p:cNvSpPr>
            <p:nvPr/>
          </p:nvSpPr>
          <p:spPr bwMode="auto">
            <a:xfrm>
              <a:off x="2562" y="2886"/>
              <a:ext cx="1224" cy="635"/>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solidFill>
                    <a:srgbClr val="990000"/>
                  </a:solidFill>
                </a:rPr>
                <a:t>沒有散開，</a:t>
              </a:r>
            </a:p>
            <a:p>
              <a:pPr algn="ctr"/>
              <a:r>
                <a:rPr lang="zh-TW" altLang="en-US" sz="2400" b="1">
                  <a:solidFill>
                    <a:srgbClr val="990000"/>
                  </a:solidFill>
                </a:rPr>
                <a:t>潔淨</a:t>
              </a:r>
            </a:p>
          </p:txBody>
        </p:sp>
        <p:sp>
          <p:nvSpPr>
            <p:cNvPr id="95254" name="AutoShape 22"/>
            <p:cNvSpPr>
              <a:spLocks noChangeArrowheads="1"/>
            </p:cNvSpPr>
            <p:nvPr/>
          </p:nvSpPr>
          <p:spPr bwMode="auto">
            <a:xfrm rot="2663500">
              <a:off x="3742" y="2795"/>
              <a:ext cx="318" cy="499"/>
            </a:xfrm>
            <a:prstGeom prst="curvedLeftArrow">
              <a:avLst>
                <a:gd name="adj1" fmla="val 31384"/>
                <a:gd name="adj2" fmla="val 627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grpSp>
        <p:nvGrpSpPr>
          <p:cNvPr id="95257" name="Group 25"/>
          <p:cNvGrpSpPr>
            <a:grpSpLocks/>
          </p:cNvGrpSpPr>
          <p:nvPr/>
        </p:nvGrpSpPr>
        <p:grpSpPr bwMode="auto">
          <a:xfrm>
            <a:off x="6732588" y="3219450"/>
            <a:ext cx="2411412" cy="864394"/>
            <a:chOff x="4241" y="2795"/>
            <a:chExt cx="1519" cy="726"/>
          </a:xfrm>
        </p:grpSpPr>
        <p:sp>
          <p:nvSpPr>
            <p:cNvPr id="95253" name="AutoShape 21"/>
            <p:cNvSpPr>
              <a:spLocks noChangeArrowheads="1"/>
            </p:cNvSpPr>
            <p:nvPr/>
          </p:nvSpPr>
          <p:spPr bwMode="auto">
            <a:xfrm>
              <a:off x="4536" y="2886"/>
              <a:ext cx="1224" cy="635"/>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solidFill>
                    <a:srgbClr val="990000"/>
                  </a:solidFill>
                </a:rPr>
                <a:t>有散開，</a:t>
              </a:r>
            </a:p>
            <a:p>
              <a:pPr algn="ctr"/>
              <a:r>
                <a:rPr lang="zh-TW" altLang="en-US" sz="2400" b="1">
                  <a:solidFill>
                    <a:srgbClr val="990000"/>
                  </a:solidFill>
                </a:rPr>
                <a:t>不潔淨</a:t>
              </a:r>
            </a:p>
          </p:txBody>
        </p:sp>
        <p:sp>
          <p:nvSpPr>
            <p:cNvPr id="95255" name="AutoShape 23"/>
            <p:cNvSpPr>
              <a:spLocks noChangeArrowheads="1"/>
            </p:cNvSpPr>
            <p:nvPr/>
          </p:nvSpPr>
          <p:spPr bwMode="auto">
            <a:xfrm rot="-1383572">
              <a:off x="4241" y="2795"/>
              <a:ext cx="363" cy="408"/>
            </a:xfrm>
            <a:prstGeom prst="curvedRightArrow">
              <a:avLst>
                <a:gd name="adj1" fmla="val 22479"/>
                <a:gd name="adj2" fmla="val 4495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grpSp>
        <p:nvGrpSpPr>
          <p:cNvPr id="95264" name="Group 32"/>
          <p:cNvGrpSpPr>
            <a:grpSpLocks/>
          </p:cNvGrpSpPr>
          <p:nvPr/>
        </p:nvGrpSpPr>
        <p:grpSpPr bwMode="auto">
          <a:xfrm>
            <a:off x="4140201" y="4030267"/>
            <a:ext cx="1655763" cy="810815"/>
            <a:chOff x="2608" y="3385"/>
            <a:chExt cx="1043" cy="681"/>
          </a:xfrm>
        </p:grpSpPr>
        <p:sp>
          <p:nvSpPr>
            <p:cNvPr id="95258" name="AutoShape 26"/>
            <p:cNvSpPr>
              <a:spLocks noChangeArrowheads="1"/>
            </p:cNvSpPr>
            <p:nvPr/>
          </p:nvSpPr>
          <p:spPr bwMode="auto">
            <a:xfrm>
              <a:off x="2608" y="3748"/>
              <a:ext cx="1043" cy="318"/>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C00000"/>
                  </a:solidFill>
                </a:rPr>
                <a:t>再關鎖七天</a:t>
              </a:r>
            </a:p>
          </p:txBody>
        </p:sp>
        <p:sp>
          <p:nvSpPr>
            <p:cNvPr id="95259" name="AutoShape 27"/>
            <p:cNvSpPr>
              <a:spLocks noChangeArrowheads="1"/>
            </p:cNvSpPr>
            <p:nvPr/>
          </p:nvSpPr>
          <p:spPr bwMode="auto">
            <a:xfrm>
              <a:off x="3107" y="3385"/>
              <a:ext cx="181" cy="363"/>
            </a:xfrm>
            <a:prstGeom prst="downArrow">
              <a:avLst>
                <a:gd name="adj1" fmla="val 50000"/>
                <a:gd name="adj2" fmla="val 50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HK" altLang="en-US"/>
            </a:p>
          </p:txBody>
        </p:sp>
      </p:grpSp>
      <p:sp>
        <p:nvSpPr>
          <p:cNvPr id="95261" name="AutoShape 29"/>
          <p:cNvSpPr>
            <a:spLocks noChangeArrowheads="1"/>
          </p:cNvSpPr>
          <p:nvPr/>
        </p:nvSpPr>
        <p:spPr bwMode="auto">
          <a:xfrm>
            <a:off x="539751" y="3436144"/>
            <a:ext cx="2881313" cy="1241822"/>
          </a:xfrm>
          <a:prstGeom prst="roundRect">
            <a:avLst>
              <a:gd name="adj" fmla="val 16667"/>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2400" b="1" dirty="0">
                <a:solidFill>
                  <a:srgbClr val="C00000"/>
                </a:solidFill>
              </a:rPr>
              <a:t>不潔淨者，</a:t>
            </a:r>
          </a:p>
          <a:p>
            <a:pPr algn="ctr"/>
            <a:r>
              <a:rPr lang="zh-TW" altLang="en-US" sz="2400" b="1" dirty="0">
                <a:solidFill>
                  <a:srgbClr val="C00000"/>
                </a:solidFill>
              </a:rPr>
              <a:t>不須關鎖</a:t>
            </a:r>
          </a:p>
          <a:p>
            <a:pPr algn="ctr"/>
            <a:r>
              <a:rPr lang="en-US" altLang="zh-TW" sz="2400" b="1" dirty="0">
                <a:solidFill>
                  <a:srgbClr val="C00000"/>
                </a:solidFill>
              </a:rPr>
              <a:t>(go to 14</a:t>
            </a:r>
            <a:r>
              <a:rPr lang="zh-TW" altLang="en-US" sz="2400" b="1" dirty="0">
                <a:solidFill>
                  <a:srgbClr val="C00000"/>
                </a:solidFill>
              </a:rPr>
              <a:t>章</a:t>
            </a:r>
            <a:r>
              <a:rPr lang="en-US" altLang="zh-TW" sz="2400" b="1" dirty="0">
                <a:solidFill>
                  <a:srgbClr val="C00000"/>
                </a:solidFill>
              </a:rPr>
              <a:t>)</a:t>
            </a:r>
            <a:endParaRPr lang="en-US" altLang="zh-TW" sz="1400" b="1" dirty="0">
              <a:solidFill>
                <a:srgbClr val="C00000"/>
              </a:solidFill>
            </a:endParaRPr>
          </a:p>
        </p:txBody>
      </p:sp>
    </p:spTree>
    <p:extLst>
      <p:ext uri="{BB962C8B-B14F-4D97-AF65-F5344CB8AC3E}">
        <p14:creationId xmlns:p14="http://schemas.microsoft.com/office/powerpoint/2010/main" val="76735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additive="base">
                                        <p:cTn id="7" dur="500" fill="hold"/>
                                        <p:tgtEl>
                                          <p:spTgt spid="95237"/>
                                        </p:tgtEl>
                                        <p:attrNameLst>
                                          <p:attrName>ppt_x</p:attrName>
                                        </p:attrNameLst>
                                      </p:cBhvr>
                                      <p:tavLst>
                                        <p:tav tm="0">
                                          <p:val>
                                            <p:strVal val="#ppt_x"/>
                                          </p:val>
                                        </p:tav>
                                        <p:tav tm="100000">
                                          <p:val>
                                            <p:strVal val="#ppt_x"/>
                                          </p:val>
                                        </p:tav>
                                      </p:tavLst>
                                    </p:anim>
                                    <p:anim calcmode="lin" valueType="num">
                                      <p:cBhvr additive="base">
                                        <p:cTn id="8"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95262"/>
                                        </p:tgtEl>
                                        <p:attrNameLst>
                                          <p:attrName>style.visibility</p:attrName>
                                        </p:attrNameLst>
                                      </p:cBhvr>
                                      <p:to>
                                        <p:strVal val="visible"/>
                                      </p:to>
                                    </p:set>
                                    <p:anim calcmode="lin" valueType="num">
                                      <p:cBhvr>
                                        <p:cTn id="13" dur="1000" fill="hold"/>
                                        <p:tgtEl>
                                          <p:spTgt spid="952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9526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95262"/>
                                        </p:tgtEl>
                                        <p:attrNameLst>
                                          <p:attrName>ppt_y</p:attrName>
                                        </p:attrNameLst>
                                      </p:cBhvr>
                                      <p:tavLst>
                                        <p:tav tm="0">
                                          <p:val>
                                            <p:strVal val="#ppt_y"/>
                                          </p:val>
                                        </p:tav>
                                        <p:tav tm="100000">
                                          <p:val>
                                            <p:strVal val="#ppt_y"/>
                                          </p:val>
                                        </p:tav>
                                      </p:tavLst>
                                    </p:anim>
                                    <p:animEffect transition="in" filter="fade">
                                      <p:cBhvr>
                                        <p:cTn id="16" dur="1000"/>
                                        <p:tgtEl>
                                          <p:spTgt spid="952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95246"/>
                                        </p:tgtEl>
                                        <p:attrNameLst>
                                          <p:attrName>style.visibility</p:attrName>
                                        </p:attrNameLst>
                                      </p:cBhvr>
                                      <p:to>
                                        <p:strVal val="visible"/>
                                      </p:to>
                                    </p:set>
                                    <p:anim calcmode="lin" valueType="num">
                                      <p:cBhvr>
                                        <p:cTn id="21" dur="1000" fill="hold"/>
                                        <p:tgtEl>
                                          <p:spTgt spid="952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95246"/>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95246"/>
                                        </p:tgtEl>
                                        <p:attrNameLst>
                                          <p:attrName>ppt_y</p:attrName>
                                        </p:attrNameLst>
                                      </p:cBhvr>
                                      <p:tavLst>
                                        <p:tav tm="0">
                                          <p:val>
                                            <p:strVal val="#ppt_y"/>
                                          </p:val>
                                        </p:tav>
                                        <p:tav tm="100000">
                                          <p:val>
                                            <p:strVal val="#ppt_y"/>
                                          </p:val>
                                        </p:tav>
                                      </p:tavLst>
                                    </p:anim>
                                    <p:animEffect transition="in" filter="fade">
                                      <p:cBhvr>
                                        <p:cTn id="24" dur="1000"/>
                                        <p:tgtEl>
                                          <p:spTgt spid="952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95265"/>
                                        </p:tgtEl>
                                        <p:attrNameLst>
                                          <p:attrName>style.visibility</p:attrName>
                                        </p:attrNameLst>
                                      </p:cBhvr>
                                      <p:to>
                                        <p:strVal val="visible"/>
                                      </p:to>
                                    </p:set>
                                    <p:animEffect transition="in" filter="fade">
                                      <p:cBhvr>
                                        <p:cTn id="29" dur="800" decel="100000"/>
                                        <p:tgtEl>
                                          <p:spTgt spid="95265"/>
                                        </p:tgtEl>
                                      </p:cBhvr>
                                    </p:animEffect>
                                    <p:anim calcmode="lin" valueType="num">
                                      <p:cBhvr>
                                        <p:cTn id="30" dur="800" decel="100000" fill="hold"/>
                                        <p:tgtEl>
                                          <p:spTgt spid="95265"/>
                                        </p:tgtEl>
                                        <p:attrNameLst>
                                          <p:attrName>style.rotation</p:attrName>
                                        </p:attrNameLst>
                                      </p:cBhvr>
                                      <p:tavLst>
                                        <p:tav tm="0">
                                          <p:val>
                                            <p:fltVal val="-90"/>
                                          </p:val>
                                        </p:tav>
                                        <p:tav tm="100000">
                                          <p:val>
                                            <p:fltVal val="0"/>
                                          </p:val>
                                        </p:tav>
                                      </p:tavLst>
                                    </p:anim>
                                    <p:anim calcmode="lin" valueType="num">
                                      <p:cBhvr>
                                        <p:cTn id="31" dur="800" decel="100000" fill="hold"/>
                                        <p:tgtEl>
                                          <p:spTgt spid="95265"/>
                                        </p:tgtEl>
                                        <p:attrNameLst>
                                          <p:attrName>ppt_x</p:attrName>
                                        </p:attrNameLst>
                                      </p:cBhvr>
                                      <p:tavLst>
                                        <p:tav tm="0">
                                          <p:val>
                                            <p:strVal val="#ppt_x+0.4"/>
                                          </p:val>
                                        </p:tav>
                                        <p:tav tm="100000">
                                          <p:val>
                                            <p:strVal val="#ppt_x-0.05"/>
                                          </p:val>
                                        </p:tav>
                                      </p:tavLst>
                                    </p:anim>
                                    <p:anim calcmode="lin" valueType="num">
                                      <p:cBhvr>
                                        <p:cTn id="32" dur="800" decel="100000" fill="hold"/>
                                        <p:tgtEl>
                                          <p:spTgt spid="9526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526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5265"/>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95247"/>
                                        </p:tgtEl>
                                        <p:attrNameLst>
                                          <p:attrName>style.visibility</p:attrName>
                                        </p:attrNameLst>
                                      </p:cBhvr>
                                      <p:to>
                                        <p:strVal val="visible"/>
                                      </p:to>
                                    </p:set>
                                    <p:animEffect transition="in" filter="blinds(horizontal)">
                                      <p:cBhvr>
                                        <p:cTn id="39" dur="500"/>
                                        <p:tgtEl>
                                          <p:spTgt spid="952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4" presetClass="entr" presetSubtype="0" fill="hold" nodeType="clickEffect">
                                  <p:stCondLst>
                                    <p:cond delay="0"/>
                                  </p:stCondLst>
                                  <p:childTnLst>
                                    <p:set>
                                      <p:cBhvr>
                                        <p:cTn id="43" dur="1" fill="hold">
                                          <p:stCondLst>
                                            <p:cond delay="0"/>
                                          </p:stCondLst>
                                        </p:cTn>
                                        <p:tgtEl>
                                          <p:spTgt spid="95263"/>
                                        </p:tgtEl>
                                        <p:attrNameLst>
                                          <p:attrName>style.visibility</p:attrName>
                                        </p:attrNameLst>
                                      </p:cBhvr>
                                      <p:to>
                                        <p:strVal val="visible"/>
                                      </p:to>
                                    </p:set>
                                    <p:anim from="(-#ppt_w/2)" to="(#ppt_x)" calcmode="lin" valueType="num">
                                      <p:cBhvr>
                                        <p:cTn id="44" dur="600" fill="hold">
                                          <p:stCondLst>
                                            <p:cond delay="0"/>
                                          </p:stCondLst>
                                        </p:cTn>
                                        <p:tgtEl>
                                          <p:spTgt spid="95263"/>
                                        </p:tgtEl>
                                        <p:attrNameLst>
                                          <p:attrName>ppt_x</p:attrName>
                                        </p:attrNameLst>
                                      </p:cBhvr>
                                    </p:anim>
                                    <p:anim from="0" to="-1.0" calcmode="lin" valueType="num">
                                      <p:cBhvr>
                                        <p:cTn id="45" dur="200" decel="50000" autoRev="1" fill="hold">
                                          <p:stCondLst>
                                            <p:cond delay="600"/>
                                          </p:stCondLst>
                                        </p:cTn>
                                        <p:tgtEl>
                                          <p:spTgt spid="95263"/>
                                        </p:tgtEl>
                                        <p:attrNameLst>
                                          <p:attrName>xshear</p:attrName>
                                        </p:attrNameLst>
                                      </p:cBhvr>
                                    </p:anim>
                                    <p:animScale>
                                      <p:cBhvr>
                                        <p:cTn id="46" dur="200" decel="100000" autoRev="1" fill="hold">
                                          <p:stCondLst>
                                            <p:cond delay="600"/>
                                          </p:stCondLst>
                                        </p:cTn>
                                        <p:tgtEl>
                                          <p:spTgt spid="95263"/>
                                        </p:tgtEl>
                                      </p:cBhvr>
                                      <p:from x="100000" y="100000"/>
                                      <p:to x="80000" y="100000"/>
                                    </p:animScale>
                                    <p:anim by="(#ppt_h/3+#ppt_w*0.1)" calcmode="lin" valueType="num">
                                      <p:cBhvr additive="sum">
                                        <p:cTn id="47" dur="200" decel="100000" autoRev="1" fill="hold">
                                          <p:stCondLst>
                                            <p:cond delay="600"/>
                                          </p:stCondLst>
                                        </p:cTn>
                                        <p:tgtEl>
                                          <p:spTgt spid="95263"/>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95256"/>
                                        </p:tgtEl>
                                        <p:attrNameLst>
                                          <p:attrName>style.visibility</p:attrName>
                                        </p:attrNameLst>
                                      </p:cBhvr>
                                      <p:to>
                                        <p:strVal val="visible"/>
                                      </p:to>
                                    </p:set>
                                    <p:anim calcmode="lin" valueType="num">
                                      <p:cBhvr additive="base">
                                        <p:cTn id="52" dur="500" fill="hold"/>
                                        <p:tgtEl>
                                          <p:spTgt spid="95256"/>
                                        </p:tgtEl>
                                        <p:attrNameLst>
                                          <p:attrName>ppt_x</p:attrName>
                                        </p:attrNameLst>
                                      </p:cBhvr>
                                      <p:tavLst>
                                        <p:tav tm="0">
                                          <p:val>
                                            <p:strVal val="#ppt_x"/>
                                          </p:val>
                                        </p:tav>
                                        <p:tav tm="100000">
                                          <p:val>
                                            <p:strVal val="#ppt_x"/>
                                          </p:val>
                                        </p:tav>
                                      </p:tavLst>
                                    </p:anim>
                                    <p:anim calcmode="lin" valueType="num">
                                      <p:cBhvr additive="base">
                                        <p:cTn id="53" dur="500" fill="hold"/>
                                        <p:tgtEl>
                                          <p:spTgt spid="9525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nodeType="clickEffect">
                                  <p:stCondLst>
                                    <p:cond delay="0"/>
                                  </p:stCondLst>
                                  <p:childTnLst>
                                    <p:set>
                                      <p:cBhvr>
                                        <p:cTn id="57" dur="1" fill="hold">
                                          <p:stCondLst>
                                            <p:cond delay="0"/>
                                          </p:stCondLst>
                                        </p:cTn>
                                        <p:tgtEl>
                                          <p:spTgt spid="95257"/>
                                        </p:tgtEl>
                                        <p:attrNameLst>
                                          <p:attrName>style.visibility</p:attrName>
                                        </p:attrNameLst>
                                      </p:cBhvr>
                                      <p:to>
                                        <p:strVal val="visible"/>
                                      </p:to>
                                    </p:set>
                                    <p:animEffect transition="in" filter="fade">
                                      <p:cBhvr>
                                        <p:cTn id="58" dur="800" decel="100000"/>
                                        <p:tgtEl>
                                          <p:spTgt spid="95257"/>
                                        </p:tgtEl>
                                      </p:cBhvr>
                                    </p:animEffect>
                                    <p:anim calcmode="lin" valueType="num">
                                      <p:cBhvr>
                                        <p:cTn id="59" dur="800" decel="100000" fill="hold"/>
                                        <p:tgtEl>
                                          <p:spTgt spid="95257"/>
                                        </p:tgtEl>
                                        <p:attrNameLst>
                                          <p:attrName>style.rotation</p:attrName>
                                        </p:attrNameLst>
                                      </p:cBhvr>
                                      <p:tavLst>
                                        <p:tav tm="0">
                                          <p:val>
                                            <p:fltVal val="-90"/>
                                          </p:val>
                                        </p:tav>
                                        <p:tav tm="100000">
                                          <p:val>
                                            <p:fltVal val="0"/>
                                          </p:val>
                                        </p:tav>
                                      </p:tavLst>
                                    </p:anim>
                                    <p:anim calcmode="lin" valueType="num">
                                      <p:cBhvr>
                                        <p:cTn id="60" dur="800" decel="100000" fill="hold"/>
                                        <p:tgtEl>
                                          <p:spTgt spid="95257"/>
                                        </p:tgtEl>
                                        <p:attrNameLst>
                                          <p:attrName>ppt_x</p:attrName>
                                        </p:attrNameLst>
                                      </p:cBhvr>
                                      <p:tavLst>
                                        <p:tav tm="0">
                                          <p:val>
                                            <p:strVal val="#ppt_x+0.4"/>
                                          </p:val>
                                        </p:tav>
                                        <p:tav tm="100000">
                                          <p:val>
                                            <p:strVal val="#ppt_x-0.05"/>
                                          </p:val>
                                        </p:tav>
                                      </p:tavLst>
                                    </p:anim>
                                    <p:anim calcmode="lin" valueType="num">
                                      <p:cBhvr>
                                        <p:cTn id="61" dur="800" decel="100000" fill="hold"/>
                                        <p:tgtEl>
                                          <p:spTgt spid="9525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9525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95257"/>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8" presetClass="entr" presetSubtype="0" accel="50000" fill="hold" nodeType="clickEffect">
                                  <p:stCondLst>
                                    <p:cond delay="0"/>
                                  </p:stCondLst>
                                  <p:childTnLst>
                                    <p:set>
                                      <p:cBhvr>
                                        <p:cTn id="67" dur="1" fill="hold">
                                          <p:stCondLst>
                                            <p:cond delay="0"/>
                                          </p:stCondLst>
                                        </p:cTn>
                                        <p:tgtEl>
                                          <p:spTgt spid="95264"/>
                                        </p:tgtEl>
                                        <p:attrNameLst>
                                          <p:attrName>style.visibility</p:attrName>
                                        </p:attrNameLst>
                                      </p:cBhvr>
                                      <p:to>
                                        <p:strVal val="visible"/>
                                      </p:to>
                                    </p:set>
                                    <p:anim calcmode="lin" valueType="num">
                                      <p:cBhvr>
                                        <p:cTn id="68" dur="1000" fill="hold"/>
                                        <p:tgtEl>
                                          <p:spTgt spid="952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95264"/>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95264"/>
                                        </p:tgtEl>
                                        <p:attrNameLst>
                                          <p:attrName>ppt_y</p:attrName>
                                        </p:attrNameLst>
                                      </p:cBhvr>
                                      <p:tavLst>
                                        <p:tav tm="0">
                                          <p:val>
                                            <p:strVal val="#ppt_y"/>
                                          </p:val>
                                        </p:tav>
                                        <p:tav tm="100000">
                                          <p:val>
                                            <p:strVal val="#ppt_y"/>
                                          </p:val>
                                        </p:tav>
                                      </p:tavLst>
                                    </p:anim>
                                    <p:animEffect transition="in" filter="fade">
                                      <p:cBhvr>
                                        <p:cTn id="71" dur="1000"/>
                                        <p:tgtEl>
                                          <p:spTgt spid="9526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8" presetClass="entr" presetSubtype="0" accel="50000" fill="hold" grpId="0" nodeType="clickEffect">
                                  <p:stCondLst>
                                    <p:cond delay="0"/>
                                  </p:stCondLst>
                                  <p:childTnLst>
                                    <p:set>
                                      <p:cBhvr>
                                        <p:cTn id="75" dur="1" fill="hold">
                                          <p:stCondLst>
                                            <p:cond delay="0"/>
                                          </p:stCondLst>
                                        </p:cTn>
                                        <p:tgtEl>
                                          <p:spTgt spid="95261"/>
                                        </p:tgtEl>
                                        <p:attrNameLst>
                                          <p:attrName>style.visibility</p:attrName>
                                        </p:attrNameLst>
                                      </p:cBhvr>
                                      <p:to>
                                        <p:strVal val="visible"/>
                                      </p:to>
                                    </p:set>
                                    <p:anim calcmode="lin" valueType="num">
                                      <p:cBhvr>
                                        <p:cTn id="76" dur="1000" fill="hold"/>
                                        <p:tgtEl>
                                          <p:spTgt spid="952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95261"/>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95261"/>
                                        </p:tgtEl>
                                        <p:attrNameLst>
                                          <p:attrName>ppt_y</p:attrName>
                                        </p:attrNameLst>
                                      </p:cBhvr>
                                      <p:tavLst>
                                        <p:tav tm="0">
                                          <p:val>
                                            <p:strVal val="#ppt_y"/>
                                          </p:val>
                                        </p:tav>
                                        <p:tav tm="100000">
                                          <p:val>
                                            <p:strVal val="#ppt_y"/>
                                          </p:val>
                                        </p:tav>
                                      </p:tavLst>
                                    </p:anim>
                                    <p:animEffect transition="in" filter="fade">
                                      <p:cBhvr>
                                        <p:cTn id="79" dur="1000"/>
                                        <p:tgtEl>
                                          <p:spTgt spid="95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1043608" y="465535"/>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800" b="1" dirty="0"/>
              <a:t>「痲瘋病」</a:t>
            </a:r>
          </a:p>
        </p:txBody>
      </p:sp>
      <p:sp>
        <p:nvSpPr>
          <p:cNvPr id="96262" name="Rectangle 6"/>
          <p:cNvSpPr>
            <a:spLocks noChangeArrowheads="1"/>
          </p:cNvSpPr>
          <p:nvPr/>
        </p:nvSpPr>
        <p:spPr bwMode="auto">
          <a:xfrm>
            <a:off x="5873081" y="542479"/>
            <a:ext cx="2268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800" dirty="0"/>
              <a:t>發音</a:t>
            </a:r>
            <a:r>
              <a:rPr lang="en-US" altLang="zh-TW" sz="2800" dirty="0" err="1"/>
              <a:t>tzara’at</a:t>
            </a:r>
            <a:endParaRPr lang="zh-TW" altLang="en-US" sz="2800" dirty="0"/>
          </a:p>
        </p:txBody>
      </p:sp>
      <p:pic>
        <p:nvPicPr>
          <p:cNvPr id="96263" name="Picture 7"/>
          <p:cNvPicPr>
            <a:picLocks noChangeAspect="1" noChangeArrowheads="1"/>
          </p:cNvPicPr>
          <p:nvPr/>
        </p:nvPicPr>
        <p:blipFill>
          <a:blip r:embed="rId3">
            <a:extLst>
              <a:ext uri="{28A0092B-C50C-407E-A947-70E740481C1C}">
                <a14:useLocalDpi xmlns:a14="http://schemas.microsoft.com/office/drawing/2010/main" val="0"/>
              </a:ext>
            </a:extLst>
          </a:blip>
          <a:srcRect l="31540" t="41341" r="60025" b="49062"/>
          <a:stretch>
            <a:fillRect/>
          </a:stretch>
        </p:blipFill>
        <p:spPr bwMode="auto">
          <a:xfrm>
            <a:off x="3203575" y="357188"/>
            <a:ext cx="2376488" cy="8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9" y="1329929"/>
            <a:ext cx="4594225" cy="35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19652" t="26505" r="4000" b="20192"/>
          <a:stretch/>
        </p:blipFill>
        <p:spPr bwMode="auto">
          <a:xfrm>
            <a:off x="41974" y="44582"/>
            <a:ext cx="9102025" cy="509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36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37" t="25899" r="2685" b="20315"/>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07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5576" y="771550"/>
            <a:ext cx="71642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rPr>
              <a:t>利未記</a:t>
            </a:r>
            <a:endParaRPr kumimoji="1" lang="en-US" altLang="zh-TW"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HK" sz="3600" dirty="0">
              <a:solidFill>
                <a:srgbClr val="000000"/>
              </a:solidFill>
              <a:latin typeface="Adobe 繁黑體 Std B" pitchFamily="34" charset="-120"/>
              <a:ea typeface="Adobe 繁黑體 Std B"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HK" altLang="zh-HK"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rPr>
              <a:t>14:14 祭司要取些贖愆祭牲的血、抹在求潔淨人的</a:t>
            </a:r>
            <a:r>
              <a:rPr kumimoji="1" lang="zh-HK" altLang="zh-HK" sz="3600" b="0" i="0" u="none" strike="noStrike" cap="none" normalizeH="0" baseline="0" dirty="0" smtClean="0">
                <a:ln>
                  <a:noFill/>
                </a:ln>
                <a:solidFill>
                  <a:srgbClr val="C00000"/>
                </a:solidFill>
                <a:effectLst/>
                <a:latin typeface="Adobe 繁黑體 Std B" pitchFamily="34" charset="-120"/>
                <a:ea typeface="Adobe 繁黑體 Std B" pitchFamily="34" charset="-120"/>
                <a:cs typeface="Times New Roman" pitchFamily="18" charset="0"/>
              </a:rPr>
              <a:t>右耳垂上</a:t>
            </a:r>
            <a:r>
              <a:rPr kumimoji="1" lang="zh-HK" altLang="zh-HK"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rPr>
              <a:t>、和</a:t>
            </a:r>
            <a:r>
              <a:rPr kumimoji="1" lang="zh-HK" altLang="zh-HK" sz="3600" b="0" i="0" u="none" strike="noStrike" cap="none" normalizeH="0" baseline="0" dirty="0" smtClean="0">
                <a:ln>
                  <a:noFill/>
                </a:ln>
                <a:solidFill>
                  <a:srgbClr val="C00000"/>
                </a:solidFill>
                <a:effectLst/>
                <a:latin typeface="Adobe 繁黑體 Std B" pitchFamily="34" charset="-120"/>
                <a:ea typeface="Adobe 繁黑體 Std B" pitchFamily="34" charset="-120"/>
                <a:cs typeface="Times New Roman" pitchFamily="18" charset="0"/>
              </a:rPr>
              <a:t>右手的大拇指</a:t>
            </a:r>
            <a:r>
              <a:rPr kumimoji="1" lang="zh-HK" altLang="zh-HK"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rPr>
              <a:t>上、並</a:t>
            </a:r>
            <a:r>
              <a:rPr kumimoji="1" lang="zh-HK" altLang="zh-HK" sz="3600" b="0" i="0" u="none" strike="noStrike" cap="none" normalizeH="0" baseline="0" dirty="0" smtClean="0">
                <a:ln>
                  <a:noFill/>
                </a:ln>
                <a:solidFill>
                  <a:srgbClr val="C00000"/>
                </a:solidFill>
                <a:effectLst/>
                <a:latin typeface="Adobe 繁黑體 Std B" pitchFamily="34" charset="-120"/>
                <a:ea typeface="Adobe 繁黑體 Std B" pitchFamily="34" charset="-120"/>
                <a:cs typeface="Times New Roman" pitchFamily="18" charset="0"/>
              </a:rPr>
              <a:t>右腳的大拇指</a:t>
            </a:r>
            <a:r>
              <a:rPr kumimoji="1" lang="zh-HK" altLang="zh-HK" sz="3600" b="0" i="0" u="none" strike="noStrike" cap="none" normalizeH="0" baseline="0" dirty="0" smtClean="0">
                <a:ln>
                  <a:noFill/>
                </a:ln>
                <a:solidFill>
                  <a:srgbClr val="000000"/>
                </a:solidFill>
                <a:effectLst/>
                <a:latin typeface="Adobe 繁黑體 Std B" pitchFamily="34" charset="-120"/>
                <a:ea typeface="Adobe 繁黑體 Std B" pitchFamily="34" charset="-120"/>
                <a:cs typeface="Times New Roman" pitchFamily="18" charset="0"/>
              </a:rPr>
              <a:t>上。</a:t>
            </a:r>
            <a:r>
              <a:rPr kumimoji="1" lang="zh-HK" altLang="zh-HK" sz="1400" b="0" i="0" u="none" strike="noStrike" cap="none" normalizeH="0" baseline="0" dirty="0" smtClean="0">
                <a:ln>
                  <a:noFill/>
                </a:ln>
                <a:solidFill>
                  <a:schemeClr val="tx1"/>
                </a:solidFill>
                <a:effectLst/>
                <a:latin typeface="Adobe 繁黑體 Std B" pitchFamily="34" charset="-120"/>
                <a:ea typeface="Adobe 繁黑體 Std B" pitchFamily="34" charset="-120"/>
              </a:rPr>
              <a:t> </a:t>
            </a:r>
            <a:endParaRPr kumimoji="1" lang="zh-HK" altLang="zh-HK" sz="3600" b="0" i="0" u="none" strike="noStrike" cap="none" normalizeH="0" baseline="0" dirty="0" smtClean="0">
              <a:ln>
                <a:noFill/>
              </a:ln>
              <a:solidFill>
                <a:schemeClr val="tx1"/>
              </a:solidFill>
              <a:effectLst/>
              <a:latin typeface="Adobe 繁黑體 Std B" pitchFamily="34" charset="-120"/>
              <a:ea typeface="Adobe 繁黑體 Std B" pitchFamily="34" charset="-12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59" t="26230" r="4949" b="20880"/>
          <a:stretch/>
        </p:blipFill>
        <p:spPr bwMode="auto">
          <a:xfrm>
            <a:off x="-15992" y="0"/>
            <a:ext cx="915999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809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p:cNvSpPr>
            <a:spLocks noChangeArrowheads="1"/>
          </p:cNvSpPr>
          <p:nvPr/>
        </p:nvSpPr>
        <p:spPr bwMode="auto">
          <a:xfrm>
            <a:off x="684214" y="303610"/>
            <a:ext cx="7920037" cy="4482703"/>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a:solidFill>
                  <a:schemeClr val="tx1"/>
                </a:solidFill>
                <a:latin typeface="Calibri" pitchFamily="34" charset="0"/>
                <a:ea typeface="新細明體" pitchFamily="18" charset="-120"/>
              </a:defRPr>
            </a:lvl1pPr>
            <a:lvl2pPr marL="800100" indent="-342900">
              <a:defRPr kumimoji="1">
                <a:solidFill>
                  <a:schemeClr val="tx1"/>
                </a:solidFill>
                <a:latin typeface="Calibri" pitchFamily="34" charset="0"/>
                <a:ea typeface="新細明體" pitchFamily="18" charset="-120"/>
              </a:defRPr>
            </a:lvl2pPr>
            <a:lvl3pPr marL="1257300" indent="-342900">
              <a:defRPr kumimoji="1">
                <a:solidFill>
                  <a:schemeClr val="tx1"/>
                </a:solidFill>
                <a:latin typeface="Calibri" pitchFamily="34" charset="0"/>
                <a:ea typeface="新細明體" pitchFamily="18" charset="-120"/>
              </a:defRPr>
            </a:lvl3pPr>
            <a:lvl4pPr marL="1714500" indent="-342900">
              <a:defRPr kumimoji="1">
                <a:solidFill>
                  <a:schemeClr val="tx1"/>
                </a:solidFill>
                <a:latin typeface="Calibri" pitchFamily="34" charset="0"/>
                <a:ea typeface="新細明體" pitchFamily="18" charset="-120"/>
              </a:defRPr>
            </a:lvl4pPr>
            <a:lvl5pPr marL="2171700" indent="-342900">
              <a:defRPr kumimoji="1">
                <a:solidFill>
                  <a:schemeClr val="tx1"/>
                </a:solidFill>
                <a:latin typeface="Calibri" pitchFamily="34" charset="0"/>
                <a:ea typeface="新細明體" pitchFamily="18" charset="-120"/>
              </a:defRPr>
            </a:lvl5pPr>
            <a:lvl6pPr marL="2628900" indent="-342900" fontAlgn="base">
              <a:spcBef>
                <a:spcPct val="0"/>
              </a:spcBef>
              <a:spcAft>
                <a:spcPct val="0"/>
              </a:spcAft>
              <a:defRPr kumimoji="1">
                <a:solidFill>
                  <a:schemeClr val="tx1"/>
                </a:solidFill>
                <a:latin typeface="Calibri" pitchFamily="34" charset="0"/>
                <a:ea typeface="新細明體" pitchFamily="18" charset="-120"/>
              </a:defRPr>
            </a:lvl6pPr>
            <a:lvl7pPr marL="3086100" indent="-342900" fontAlgn="base">
              <a:spcBef>
                <a:spcPct val="0"/>
              </a:spcBef>
              <a:spcAft>
                <a:spcPct val="0"/>
              </a:spcAft>
              <a:defRPr kumimoji="1">
                <a:solidFill>
                  <a:schemeClr val="tx1"/>
                </a:solidFill>
                <a:latin typeface="Calibri" pitchFamily="34" charset="0"/>
                <a:ea typeface="新細明體" pitchFamily="18" charset="-120"/>
              </a:defRPr>
            </a:lvl7pPr>
            <a:lvl8pPr marL="3543300" indent="-342900" fontAlgn="base">
              <a:spcBef>
                <a:spcPct val="0"/>
              </a:spcBef>
              <a:spcAft>
                <a:spcPct val="0"/>
              </a:spcAft>
              <a:defRPr kumimoji="1">
                <a:solidFill>
                  <a:schemeClr val="tx1"/>
                </a:solidFill>
                <a:latin typeface="Calibri" pitchFamily="34" charset="0"/>
                <a:ea typeface="新細明體" pitchFamily="18" charset="-120"/>
              </a:defRPr>
            </a:lvl8pPr>
            <a:lvl9pPr marL="4000500" indent="-342900" fontAlgn="base">
              <a:spcBef>
                <a:spcPct val="0"/>
              </a:spcBef>
              <a:spcAft>
                <a:spcPct val="0"/>
              </a:spcAft>
              <a:defRPr kumimoji="1">
                <a:solidFill>
                  <a:schemeClr val="tx1"/>
                </a:solidFill>
                <a:latin typeface="Calibri" pitchFamily="34" charset="0"/>
                <a:ea typeface="新細明體" pitchFamily="18" charset="-120"/>
              </a:defRPr>
            </a:lvl9pPr>
          </a:lstStyle>
          <a:p>
            <a:pPr>
              <a:buFontTx/>
              <a:buAutoNum type="arabicPeriod"/>
            </a:pPr>
            <a:r>
              <a:rPr lang="zh-TW" altLang="en-US" sz="2800" b="1">
                <a:latin typeface="Adobe 繁黑體 Std B" pitchFamily="34" charset="-120"/>
                <a:ea typeface="Adobe 繁黑體 Std B" pitchFamily="34" charset="-120"/>
              </a:rPr>
              <a:t>當你發現自己陷在罪中，你會如何面對？正視還是逃避？</a:t>
            </a:r>
          </a:p>
          <a:p>
            <a:pPr>
              <a:buFontTx/>
              <a:buAutoNum type="arabicPeriod"/>
            </a:pPr>
            <a:endParaRPr lang="zh-TW" altLang="en-US" sz="2800" b="1">
              <a:latin typeface="Adobe 繁黑體 Std B" pitchFamily="34" charset="-120"/>
              <a:ea typeface="Adobe 繁黑體 Std B" pitchFamily="34" charset="-120"/>
            </a:endParaRPr>
          </a:p>
          <a:p>
            <a:pPr>
              <a:buFontTx/>
              <a:buAutoNum type="arabicPeriod"/>
            </a:pPr>
            <a:r>
              <a:rPr lang="zh-TW" altLang="en-US" sz="2800" b="1">
                <a:latin typeface="Adobe 繁黑體 Std B" pitchFamily="34" charset="-120"/>
                <a:ea typeface="Adobe 繁黑體 Std B" pitchFamily="34" charset="-120"/>
              </a:rPr>
              <a:t>你認為不正視、不處理罪，會有什麼影響？</a:t>
            </a:r>
          </a:p>
          <a:p>
            <a:pPr>
              <a:buFontTx/>
              <a:buAutoNum type="arabicPeriod"/>
            </a:pPr>
            <a:endParaRPr lang="zh-TW" altLang="en-US" sz="2800" b="1">
              <a:latin typeface="Adobe 繁黑體 Std B" pitchFamily="34" charset="-120"/>
              <a:ea typeface="Adobe 繁黑體 Std B" pitchFamily="34" charset="-120"/>
            </a:endParaRPr>
          </a:p>
          <a:p>
            <a:pPr>
              <a:buFontTx/>
              <a:buAutoNum type="arabicPeriod"/>
            </a:pPr>
            <a:r>
              <a:rPr lang="zh-TW" altLang="en-US" sz="2800" b="1">
                <a:latin typeface="Adobe 繁黑體 Std B" pitchFamily="34" charset="-120"/>
                <a:ea typeface="Adobe 繁黑體 Std B" pitchFamily="34" charset="-120"/>
              </a:rPr>
              <a:t>若你曾逃避過自己的過犯，你曾否體會上帝如何從罪中挽回你，領你一步步悔改？</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3" t="25735" r="3613" b="19441"/>
          <a:stretch/>
        </p:blipFill>
        <p:spPr bwMode="auto">
          <a:xfrm>
            <a:off x="0" y="-11426"/>
            <a:ext cx="9144000" cy="515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2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æ²»çå¿éçåçæå°çµæ"/>
          <p:cNvPicPr>
            <a:picLocks noChangeAspect="1" noChangeArrowheads="1"/>
          </p:cNvPicPr>
          <p:nvPr/>
        </p:nvPicPr>
        <p:blipFill rotWithShape="1">
          <a:blip r:embed="rId2">
            <a:extLst>
              <a:ext uri="{28A0092B-C50C-407E-A947-70E740481C1C}">
                <a14:useLocalDpi xmlns:a14="http://schemas.microsoft.com/office/drawing/2010/main" val="0"/>
              </a:ext>
            </a:extLst>
          </a:blip>
          <a:srcRect l="18640" r="17661"/>
          <a:stretch/>
        </p:blipFill>
        <p:spPr bwMode="auto">
          <a:xfrm>
            <a:off x="1547664" y="0"/>
            <a:ext cx="532859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rot="20546789">
            <a:off x="0" y="483518"/>
            <a:ext cx="1547664" cy="707886"/>
          </a:xfrm>
          <a:prstGeom prst="rect">
            <a:avLst/>
          </a:prstGeom>
          <a:noFill/>
        </p:spPr>
        <p:txBody>
          <a:bodyPr wrap="square" rtlCol="0">
            <a:spAutoFit/>
          </a:bodyPr>
          <a:lstStyle/>
          <a:p>
            <a:r>
              <a:rPr lang="zh-TW" altLang="en-US" sz="4000" dirty="0" smtClean="0">
                <a:latin typeface="王漢宗拓仿黑體" panose="03000500000000000000" pitchFamily="66" charset="-120"/>
                <a:ea typeface="王漢宗拓仿黑體" panose="03000500000000000000" pitchFamily="66" charset="-120"/>
              </a:rPr>
              <a:t>貪饕</a:t>
            </a:r>
            <a:endParaRPr lang="zh-HK" altLang="en-US" sz="4000" dirty="0">
              <a:latin typeface="王漢宗拓仿黑體" panose="03000500000000000000" pitchFamily="66" charset="-120"/>
              <a:ea typeface="王漢宗拓仿黑體" panose="03000500000000000000" pitchFamily="66" charset="-120"/>
            </a:endParaRPr>
          </a:p>
        </p:txBody>
      </p:sp>
      <p:sp>
        <p:nvSpPr>
          <p:cNvPr id="4" name="文字方塊 3"/>
          <p:cNvSpPr txBox="1"/>
          <p:nvPr/>
        </p:nvSpPr>
        <p:spPr>
          <a:xfrm rot="20546789">
            <a:off x="172966" y="1580635"/>
            <a:ext cx="1547664" cy="707886"/>
          </a:xfrm>
          <a:prstGeom prst="rect">
            <a:avLst/>
          </a:prstGeom>
          <a:noFill/>
        </p:spPr>
        <p:txBody>
          <a:bodyPr wrap="square" rtlCol="0">
            <a:spAutoFit/>
          </a:bodyPr>
          <a:lstStyle/>
          <a:p>
            <a:r>
              <a:rPr lang="zh-TW" altLang="en-US" sz="4000" dirty="0" smtClean="0">
                <a:latin typeface="王漢宗拓仿黑體" panose="03000500000000000000" pitchFamily="66" charset="-120"/>
                <a:ea typeface="王漢宗拓仿黑體" panose="03000500000000000000" pitchFamily="66" charset="-120"/>
              </a:rPr>
              <a:t>性慾</a:t>
            </a:r>
            <a:endParaRPr lang="zh-HK" altLang="en-US" sz="4000" dirty="0">
              <a:latin typeface="王漢宗拓仿黑體" panose="03000500000000000000" pitchFamily="66" charset="-120"/>
              <a:ea typeface="王漢宗拓仿黑體" panose="03000500000000000000" pitchFamily="66" charset="-120"/>
            </a:endParaRPr>
          </a:p>
        </p:txBody>
      </p:sp>
      <p:sp>
        <p:nvSpPr>
          <p:cNvPr id="5" name="文字方塊 4"/>
          <p:cNvSpPr txBox="1"/>
          <p:nvPr/>
        </p:nvSpPr>
        <p:spPr>
          <a:xfrm rot="20546789">
            <a:off x="212699" y="2469279"/>
            <a:ext cx="1547664" cy="707886"/>
          </a:xfrm>
          <a:prstGeom prst="rect">
            <a:avLst/>
          </a:prstGeom>
          <a:noFill/>
        </p:spPr>
        <p:txBody>
          <a:bodyPr wrap="square" rtlCol="0">
            <a:spAutoFit/>
          </a:bodyPr>
          <a:lstStyle/>
          <a:p>
            <a:r>
              <a:rPr lang="zh-TW" altLang="en-US" sz="4000" dirty="0" smtClean="0">
                <a:latin typeface="王漢宗拓仿黑體" panose="03000500000000000000" pitchFamily="66" charset="-120"/>
                <a:ea typeface="王漢宗拓仿黑體" panose="03000500000000000000" pitchFamily="66" charset="-120"/>
              </a:rPr>
              <a:t>貪婪</a:t>
            </a:r>
            <a:endParaRPr lang="zh-HK" altLang="en-US" sz="4000" dirty="0">
              <a:latin typeface="王漢宗拓仿黑體" panose="03000500000000000000" pitchFamily="66" charset="-120"/>
              <a:ea typeface="王漢宗拓仿黑體" panose="03000500000000000000" pitchFamily="66" charset="-120"/>
            </a:endParaRPr>
          </a:p>
        </p:txBody>
      </p:sp>
      <p:sp>
        <p:nvSpPr>
          <p:cNvPr id="6" name="文字方塊 5"/>
          <p:cNvSpPr txBox="1"/>
          <p:nvPr/>
        </p:nvSpPr>
        <p:spPr>
          <a:xfrm rot="20546789">
            <a:off x="381411" y="3436726"/>
            <a:ext cx="1547664" cy="707886"/>
          </a:xfrm>
          <a:prstGeom prst="rect">
            <a:avLst/>
          </a:prstGeom>
          <a:noFill/>
        </p:spPr>
        <p:txBody>
          <a:bodyPr wrap="square" rtlCol="0">
            <a:spAutoFit/>
          </a:bodyPr>
          <a:lstStyle/>
          <a:p>
            <a:r>
              <a:rPr lang="zh-TW" altLang="en-US" sz="4000" dirty="0">
                <a:latin typeface="王漢宗拓仿黑體" panose="03000500000000000000" pitchFamily="66" charset="-120"/>
                <a:ea typeface="王漢宗拓仿黑體" panose="03000500000000000000" pitchFamily="66" charset="-120"/>
              </a:rPr>
              <a:t>忿怒</a:t>
            </a:r>
            <a:endParaRPr lang="zh-HK" altLang="en-US" sz="4000" dirty="0">
              <a:latin typeface="王漢宗拓仿黑體" panose="03000500000000000000" pitchFamily="66" charset="-120"/>
              <a:ea typeface="王漢宗拓仿黑體" panose="03000500000000000000" pitchFamily="66" charset="-120"/>
            </a:endParaRPr>
          </a:p>
        </p:txBody>
      </p:sp>
      <p:sp>
        <p:nvSpPr>
          <p:cNvPr id="7" name="文字方塊 6"/>
          <p:cNvSpPr txBox="1"/>
          <p:nvPr/>
        </p:nvSpPr>
        <p:spPr>
          <a:xfrm rot="966783">
            <a:off x="7235004" y="483518"/>
            <a:ext cx="1547664" cy="707886"/>
          </a:xfrm>
          <a:prstGeom prst="rect">
            <a:avLst/>
          </a:prstGeom>
          <a:noFill/>
        </p:spPr>
        <p:txBody>
          <a:bodyPr wrap="square" rtlCol="0">
            <a:spAutoFit/>
          </a:bodyPr>
          <a:lstStyle/>
          <a:p>
            <a:r>
              <a:rPr lang="zh-TW" altLang="en-US" sz="4000" dirty="0">
                <a:latin typeface="王漢宗拓仿黑體" panose="03000500000000000000" pitchFamily="66" charset="-120"/>
                <a:ea typeface="王漢宗拓仿黑體" panose="03000500000000000000" pitchFamily="66" charset="-120"/>
              </a:rPr>
              <a:t>憂傷</a:t>
            </a:r>
            <a:endParaRPr lang="zh-HK" altLang="en-US" sz="4000" dirty="0">
              <a:latin typeface="王漢宗拓仿黑體" panose="03000500000000000000" pitchFamily="66" charset="-120"/>
              <a:ea typeface="王漢宗拓仿黑體" panose="03000500000000000000" pitchFamily="66" charset="-120"/>
            </a:endParaRPr>
          </a:p>
        </p:txBody>
      </p:sp>
      <p:sp>
        <p:nvSpPr>
          <p:cNvPr id="8" name="文字方塊 7"/>
          <p:cNvSpPr txBox="1"/>
          <p:nvPr/>
        </p:nvSpPr>
        <p:spPr>
          <a:xfrm rot="1285695">
            <a:off x="7300487" y="1580634"/>
            <a:ext cx="1547664" cy="707886"/>
          </a:xfrm>
          <a:prstGeom prst="rect">
            <a:avLst/>
          </a:prstGeom>
          <a:noFill/>
        </p:spPr>
        <p:txBody>
          <a:bodyPr wrap="square" rtlCol="0">
            <a:spAutoFit/>
          </a:bodyPr>
          <a:lstStyle/>
          <a:p>
            <a:r>
              <a:rPr lang="zh-TW" altLang="en-US" sz="4000" dirty="0" smtClean="0">
                <a:latin typeface="王漢宗拓仿黑體" panose="03000500000000000000" pitchFamily="66" charset="-120"/>
                <a:ea typeface="王漢宗拓仿黑體" panose="03000500000000000000" pitchFamily="66" charset="-120"/>
              </a:rPr>
              <a:t>怠惰</a:t>
            </a:r>
            <a:endParaRPr lang="zh-HK" altLang="en-US" sz="4000" dirty="0">
              <a:latin typeface="王漢宗拓仿黑體" panose="03000500000000000000" pitchFamily="66" charset="-120"/>
              <a:ea typeface="王漢宗拓仿黑體" panose="03000500000000000000" pitchFamily="66" charset="-120"/>
            </a:endParaRPr>
          </a:p>
        </p:txBody>
      </p:sp>
      <p:sp>
        <p:nvSpPr>
          <p:cNvPr id="9" name="文字方塊 8"/>
          <p:cNvSpPr txBox="1"/>
          <p:nvPr/>
        </p:nvSpPr>
        <p:spPr>
          <a:xfrm rot="1025059">
            <a:off x="7233002" y="2567444"/>
            <a:ext cx="1547664" cy="707886"/>
          </a:xfrm>
          <a:prstGeom prst="rect">
            <a:avLst/>
          </a:prstGeom>
          <a:noFill/>
        </p:spPr>
        <p:txBody>
          <a:bodyPr wrap="square" rtlCol="0">
            <a:spAutoFit/>
          </a:bodyPr>
          <a:lstStyle/>
          <a:p>
            <a:r>
              <a:rPr lang="zh-TW" altLang="en-US" sz="4000" dirty="0">
                <a:latin typeface="王漢宗拓仿黑體" panose="03000500000000000000" pitchFamily="66" charset="-120"/>
                <a:ea typeface="王漢宗拓仿黑體" panose="03000500000000000000" pitchFamily="66" charset="-120"/>
              </a:rPr>
              <a:t>虛榮</a:t>
            </a:r>
            <a:endParaRPr lang="zh-HK" altLang="en-US" sz="4000" dirty="0">
              <a:latin typeface="王漢宗拓仿黑體" panose="03000500000000000000" pitchFamily="66" charset="-120"/>
              <a:ea typeface="王漢宗拓仿黑體" panose="03000500000000000000" pitchFamily="66" charset="-120"/>
            </a:endParaRPr>
          </a:p>
        </p:txBody>
      </p:sp>
      <p:sp>
        <p:nvSpPr>
          <p:cNvPr id="10" name="文字方塊 9"/>
          <p:cNvSpPr txBox="1"/>
          <p:nvPr/>
        </p:nvSpPr>
        <p:spPr>
          <a:xfrm rot="946962">
            <a:off x="7219054" y="3541388"/>
            <a:ext cx="1547664" cy="707886"/>
          </a:xfrm>
          <a:prstGeom prst="rect">
            <a:avLst/>
          </a:prstGeom>
          <a:noFill/>
        </p:spPr>
        <p:txBody>
          <a:bodyPr wrap="square" rtlCol="0">
            <a:spAutoFit/>
          </a:bodyPr>
          <a:lstStyle/>
          <a:p>
            <a:r>
              <a:rPr lang="zh-TW" altLang="en-US" sz="4000" dirty="0">
                <a:latin typeface="王漢宗拓仿黑體" panose="03000500000000000000" pitchFamily="66" charset="-120"/>
                <a:ea typeface="王漢宗拓仿黑體" panose="03000500000000000000" pitchFamily="66" charset="-120"/>
              </a:rPr>
              <a:t>驕傲</a:t>
            </a:r>
            <a:endParaRPr lang="zh-HK" altLang="en-US" sz="4000" dirty="0">
              <a:latin typeface="王漢宗拓仿黑體" panose="03000500000000000000" pitchFamily="66" charset="-120"/>
              <a:ea typeface="王漢宗拓仿黑體" panose="03000500000000000000" pitchFamily="66" charset="-120"/>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111" t="30210" r="9599" b="24737"/>
          <a:stretch/>
        </p:blipFill>
        <p:spPr bwMode="auto">
          <a:xfrm>
            <a:off x="0" y="-10016"/>
            <a:ext cx="9144000" cy="51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817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333" y="-107719"/>
            <a:ext cx="925252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5:11</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耶和華對摩西說、</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5:12</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你曉諭以色列人說、人的妻若有邪行得罪他丈夫、</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5:13</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有人與他行淫、</a:t>
            </a:r>
            <a:r>
              <a:rPr kumimoji="1" lang="zh-HK" altLang="zh-HK"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事情嚴密瞞過他丈夫</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、而且他</a:t>
            </a:r>
            <a:r>
              <a:rPr kumimoji="1" lang="zh-HK" altLang="zh-HK"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被玷污沒有作見證的人</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、當他行淫的時候也</a:t>
            </a:r>
            <a:r>
              <a:rPr kumimoji="1" lang="zh-HK" altLang="zh-HK"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沒有被捉住</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5:14</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他丈夫</a:t>
            </a:r>
            <a:r>
              <a:rPr kumimoji="1" lang="zh-HK" altLang="zh-HK"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生了疑恨的心</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、疑恨他、他是被玷污、或是他丈夫生了疑恨的心、疑恨他、他並沒有被玷污．</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5:15</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這人就要將妻</a:t>
            </a:r>
            <a:r>
              <a:rPr kumimoji="1" lang="zh-HK" altLang="zh-HK" sz="1200" b="1" i="0" u="none" strike="noStrike" cap="none" normalizeH="0" baseline="0" dirty="0" smtClean="0">
                <a:ln>
                  <a:noFill/>
                </a:ln>
                <a:solidFill>
                  <a:srgbClr val="7030A0"/>
                </a:solidFill>
                <a:effectLst/>
                <a:latin typeface="Times New Roman" pitchFamily="18" charset="0"/>
                <a:ea typeface="新細明體" pitchFamily="18" charset="-120"/>
                <a:cs typeface="Times New Roman" pitchFamily="18" charset="0"/>
              </a:rPr>
              <a:t>送到祭司那裡</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、又為他帶著</a:t>
            </a:r>
            <a:r>
              <a:rPr kumimoji="1" lang="zh-HK" altLang="zh-HK"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大麥麵伊法十分之一作供物、不可澆上油、也不可加上乳香、因為這是疑恨的素祭</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、是思念的素祭、使人思念罪孽。</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5:16</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祭司要使那婦人近前來、</a:t>
            </a:r>
            <a:r>
              <a:rPr kumimoji="1" lang="zh-HK" altLang="zh-HK" sz="1200" b="1" i="0" u="none" strike="noStrike" cap="none" normalizeH="0" baseline="0" dirty="0" smtClean="0">
                <a:ln>
                  <a:noFill/>
                </a:ln>
                <a:solidFill>
                  <a:srgbClr val="7030A0"/>
                </a:solidFill>
                <a:effectLst/>
                <a:latin typeface="Times New Roman" pitchFamily="18" charset="0"/>
                <a:ea typeface="新細明體" pitchFamily="18" charset="-120"/>
                <a:cs typeface="Times New Roman" pitchFamily="18" charset="0"/>
              </a:rPr>
              <a:t>站在耶和華面前</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5:17</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祭司要把聖水盛在瓦器裡、又從帳幕的地上取點塵土放在水中。</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5:18</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祭司要叫那婦人蓬頭散髮、</a:t>
            </a:r>
            <a:r>
              <a:rPr kumimoji="1" lang="zh-HK" altLang="zh-HK" sz="1200" b="1" i="0" u="none" strike="noStrike" cap="none" normalizeH="0" baseline="0" dirty="0" smtClean="0">
                <a:ln>
                  <a:noFill/>
                </a:ln>
                <a:solidFill>
                  <a:srgbClr val="7030A0"/>
                </a:solidFill>
                <a:effectLst/>
                <a:latin typeface="Times New Roman" pitchFamily="18" charset="0"/>
                <a:ea typeface="新細明體" pitchFamily="18" charset="-120"/>
                <a:cs typeface="Times New Roman" pitchFamily="18" charset="0"/>
              </a:rPr>
              <a:t>站在耶和華面前</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、把思念的素祭、就是疑恨的素祭、放在他手中．祭司手裡拿著致咒詛的苦水．</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5:19</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要叫婦人起誓、對他說、若沒有人與你行淫、也未曾背著丈夫作污穢的事、你就免受這致咒詛苦水的災。</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5:20</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你若背著丈夫、行了污穢的事、在你丈夫以外有人與你行淫、</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endParaRPr kumimoji="1" lang="en-US"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5:21</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（祭司叫婦人發咒起誓）願耶和華叫你大腿消瘦、肚腹發脹、使你在你民中被人咒詛、成了誓語。</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5:22</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並且這致咒詛的水入你的腸中、要叫你的肚腹發脹、大腿消瘦．婦人要回答說、阿們、阿們。</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5:23</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祭司要寫這咒詛的話、將所寫的字抹在苦水裡、</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5:24</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又叫婦人喝這致咒詛的苦水．這水要進入他裡面變苦了。</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5:25</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祭司要從婦人的手中取那疑恨的素祭、</a:t>
            </a:r>
            <a:r>
              <a:rPr kumimoji="1" lang="zh-HK" altLang="zh-HK" sz="1200" b="1" i="0" u="none" strike="noStrike" cap="none" normalizeH="0" baseline="0" dirty="0" smtClean="0">
                <a:ln>
                  <a:noFill/>
                </a:ln>
                <a:solidFill>
                  <a:srgbClr val="7030A0"/>
                </a:solidFill>
                <a:effectLst/>
                <a:latin typeface="Times New Roman" pitchFamily="18" charset="0"/>
                <a:ea typeface="新細明體" pitchFamily="18" charset="-120"/>
                <a:cs typeface="Times New Roman" pitchFamily="18" charset="0"/>
              </a:rPr>
              <a:t>在耶和華面前</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搖一搖、拿到壇前。</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endParaRPr lang="en-US" altLang="zh-HK" sz="1200"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5:26</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又要從素祭中取出一把、作為這事的紀念、燒在壇上、然後叫婦人喝這水。</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5:27</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叫他喝了以後、他若被玷污得罪了丈夫、這致咒詛的水必進入他裡面變苦了、他的肚腹就要發脹、大腿就要消瘦、那婦人便要在他民中被人咒詛。</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5:28</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若婦人沒有被玷污、卻是清潔的、就要免受這災、且要懷孕。</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5:29</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妻子背著丈夫行了污穢的事、</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5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5:30</a:t>
            </a:r>
            <a:r>
              <a:rPr kumimoji="1" lang="zh-HK" altLang="zh-HK" sz="1200" b="0"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或是人生了疑恨的心、疑恨他的妻、就有這疑恨的條例。那時他要叫</a:t>
            </a:r>
            <a:r>
              <a:rPr kumimoji="1" lang="zh-HK" altLang="zh-HK" sz="1200" b="1" i="0" u="none" strike="noStrike" cap="none" normalizeH="0" baseline="0" dirty="0" smtClean="0">
                <a:ln>
                  <a:noFill/>
                </a:ln>
                <a:solidFill>
                  <a:srgbClr val="7030A0"/>
                </a:solidFill>
                <a:effectLst/>
                <a:latin typeface="Times New Roman" pitchFamily="18" charset="0"/>
                <a:ea typeface="新細明體" pitchFamily="18" charset="-120"/>
                <a:cs typeface="Times New Roman" pitchFamily="18" charset="0"/>
              </a:rPr>
              <a:t>婦人站在耶和華面前</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、祭司要在他身上照這條例而行、</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HK" altLang="zh-HK" sz="10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5:31</a:t>
            </a:r>
            <a:r>
              <a:rPr kumimoji="1" lang="zh-HK" altLang="zh-HK" sz="2400" b="1" i="0" u="none" strike="noStrike" cap="none" normalizeH="0" baseline="0" dirty="0" smtClean="0">
                <a:ln>
                  <a:noFill/>
                </a:ln>
                <a:solidFill>
                  <a:srgbClr val="000000"/>
                </a:solidFill>
                <a:effectLst/>
                <a:latin typeface="Arial"/>
                <a:ea typeface="新細明體" pitchFamily="18" charset="-120"/>
                <a:cs typeface="Times New Roman" pitchFamily="18" charset="0"/>
              </a:rPr>
              <a:t> </a:t>
            </a:r>
            <a:r>
              <a:rPr kumimoji="1" lang="zh-HK" altLang="zh-HK"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男人就為無罪、婦人必擔當自己的罪孽。</a:t>
            </a:r>
            <a:r>
              <a:rPr kumimoji="1" lang="zh-HK" altLang="zh-HK" sz="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t>
            </a:r>
            <a:endParaRPr kumimoji="1" lang="zh-HK" altLang="zh-HK" sz="1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98042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98"/>
            <a:ext cx="9144000" cy="511150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11760" y="857985"/>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cap="none" spc="0" dirty="0" smtClean="0">
                <a:ln w="11430"/>
                <a:solidFill>
                  <a:schemeClr val="accent6">
                    <a:lumMod val="75000"/>
                  </a:schemeClr>
                </a:solidFill>
                <a:effectLst>
                  <a:outerShdw blurRad="50800" dist="39000" dir="5460000" algn="tl">
                    <a:srgbClr val="000000">
                      <a:alpha val="38000"/>
                    </a:srgbClr>
                  </a:outerShdw>
                </a:effectLst>
              </a:rPr>
              <a:t>迷失與身份</a:t>
            </a:r>
            <a:endParaRPr lang="zh-TW" altLang="en-US" sz="5400" b="1" cap="none" spc="0"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22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68" name="Picture 28" descr="Image000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313" y="1067991"/>
            <a:ext cx="2501900" cy="3333750"/>
          </a:xfrm>
          <a:prstGeom prst="rect">
            <a:avLst/>
          </a:prstGeom>
          <a:noFill/>
          <a:extLst>
            <a:ext uri="{909E8E84-426E-40DD-AFC4-6F175D3DCCD1}">
              <a14:hiddenFill xmlns:a14="http://schemas.microsoft.com/office/drawing/2010/main">
                <a:solidFill>
                  <a:srgbClr val="FFFFFF"/>
                </a:solidFill>
              </a14:hiddenFill>
            </a:ext>
          </a:extLst>
        </p:spPr>
      </p:pic>
      <p:sp>
        <p:nvSpPr>
          <p:cNvPr id="87075" name="AutoShape 35" descr="Stationery"/>
          <p:cNvSpPr>
            <a:spLocks noChangeArrowheads="1"/>
          </p:cNvSpPr>
          <p:nvPr/>
        </p:nvSpPr>
        <p:spPr bwMode="auto">
          <a:xfrm>
            <a:off x="2514600" y="2857499"/>
            <a:ext cx="3048000" cy="1257479"/>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87048" name="Line 8"/>
          <p:cNvSpPr>
            <a:spLocks noChangeShapeType="1"/>
          </p:cNvSpPr>
          <p:nvPr/>
        </p:nvSpPr>
        <p:spPr bwMode="auto">
          <a:xfrm flipH="1">
            <a:off x="1806576" y="971550"/>
            <a:ext cx="68263" cy="2869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sp>
        <p:nvSpPr>
          <p:cNvPr id="87049" name="Text Box 9"/>
          <p:cNvSpPr txBox="1">
            <a:spLocks noChangeArrowheads="1"/>
          </p:cNvSpPr>
          <p:nvPr/>
        </p:nvSpPr>
        <p:spPr bwMode="auto">
          <a:xfrm>
            <a:off x="1219200" y="663179"/>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a:ea typeface="SimHei" pitchFamily="49" charset="-122"/>
              </a:rPr>
              <a:t>蓬頭散髮</a:t>
            </a:r>
          </a:p>
        </p:txBody>
      </p:sp>
      <p:sp>
        <p:nvSpPr>
          <p:cNvPr id="87052" name="Rectangle 12" descr="Recycled paper"/>
          <p:cNvSpPr>
            <a:spLocks noChangeArrowheads="1"/>
          </p:cNvSpPr>
          <p:nvPr/>
        </p:nvSpPr>
        <p:spPr bwMode="auto">
          <a:xfrm>
            <a:off x="5867400" y="457200"/>
            <a:ext cx="2438400" cy="514350"/>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latin typeface="SimHei" pitchFamily="49" charset="-122"/>
                <a:ea typeface="SimHei" pitchFamily="49" charset="-122"/>
              </a:rPr>
              <a:t>婦人發咒起誓</a:t>
            </a:r>
          </a:p>
        </p:txBody>
      </p:sp>
      <p:sp>
        <p:nvSpPr>
          <p:cNvPr id="87053" name="Rectangle 13" descr="Recycled paper"/>
          <p:cNvSpPr>
            <a:spLocks noChangeArrowheads="1"/>
          </p:cNvSpPr>
          <p:nvPr/>
        </p:nvSpPr>
        <p:spPr bwMode="auto">
          <a:xfrm>
            <a:off x="5867400" y="1200150"/>
            <a:ext cx="2438400" cy="51435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latin typeface="SimHei" pitchFamily="49" charset="-122"/>
                <a:ea typeface="SimHei" pitchFamily="49" charset="-122"/>
              </a:rPr>
              <a:t>咒詛的話抹入水裡</a:t>
            </a:r>
          </a:p>
        </p:txBody>
      </p:sp>
      <p:sp>
        <p:nvSpPr>
          <p:cNvPr id="87054" name="Rectangle 14" descr="Recycled paper"/>
          <p:cNvSpPr>
            <a:spLocks noChangeArrowheads="1"/>
          </p:cNvSpPr>
          <p:nvPr/>
        </p:nvSpPr>
        <p:spPr bwMode="auto">
          <a:xfrm>
            <a:off x="5867400" y="1943100"/>
            <a:ext cx="2438400" cy="51435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dirty="0">
                <a:latin typeface="SimHei" pitchFamily="49" charset="-122"/>
                <a:ea typeface="SimHei" pitchFamily="49" charset="-122"/>
              </a:rPr>
              <a:t>獻</a:t>
            </a:r>
            <a:r>
              <a:rPr lang="zh-TW" altLang="en-US" sz="2000" dirty="0">
                <a:solidFill>
                  <a:srgbClr val="FF0000"/>
                </a:solidFill>
                <a:latin typeface="SimHei" pitchFamily="49" charset="-122"/>
                <a:ea typeface="SimHei" pitchFamily="49" charset="-122"/>
              </a:rPr>
              <a:t>疑恨</a:t>
            </a:r>
            <a:r>
              <a:rPr lang="zh-TW" altLang="en-US" sz="2000" dirty="0">
                <a:latin typeface="SimHei" pitchFamily="49" charset="-122"/>
                <a:ea typeface="SimHei" pitchFamily="49" charset="-122"/>
              </a:rPr>
              <a:t>的素祭</a:t>
            </a:r>
          </a:p>
        </p:txBody>
      </p:sp>
      <p:sp>
        <p:nvSpPr>
          <p:cNvPr id="87055" name="Rectangle 15" descr="Recycled paper"/>
          <p:cNvSpPr>
            <a:spLocks noChangeArrowheads="1"/>
          </p:cNvSpPr>
          <p:nvPr/>
        </p:nvSpPr>
        <p:spPr bwMode="auto">
          <a:xfrm>
            <a:off x="5867400" y="2686050"/>
            <a:ext cx="2438400" cy="51435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latin typeface="SimHei" pitchFamily="49" charset="-122"/>
                <a:ea typeface="SimHei" pitchFamily="49" charset="-122"/>
              </a:rPr>
              <a:t>喝下咒詛的苦水</a:t>
            </a:r>
          </a:p>
        </p:txBody>
      </p:sp>
      <p:sp>
        <p:nvSpPr>
          <p:cNvPr id="87056" name="Rectangle 16"/>
          <p:cNvSpPr>
            <a:spLocks noChangeArrowheads="1"/>
          </p:cNvSpPr>
          <p:nvPr/>
        </p:nvSpPr>
        <p:spPr bwMode="auto">
          <a:xfrm>
            <a:off x="5867400" y="3486150"/>
            <a:ext cx="1143000" cy="514350"/>
          </a:xfrm>
          <a:prstGeom prst="rect">
            <a:avLst/>
          </a:prstGeom>
          <a:blipFill dpi="0" rotWithShape="1">
            <a:blip r:embed="rId5"/>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solidFill>
                  <a:schemeClr val="bg1"/>
                </a:solidFill>
                <a:latin typeface="SimHei" pitchFamily="49" charset="-122"/>
                <a:ea typeface="SimHei" pitchFamily="49" charset="-122"/>
              </a:rPr>
              <a:t>有罪</a:t>
            </a:r>
          </a:p>
        </p:txBody>
      </p:sp>
      <p:sp>
        <p:nvSpPr>
          <p:cNvPr id="87057" name="Rectangle 17" descr="Newsprint"/>
          <p:cNvSpPr>
            <a:spLocks noChangeArrowheads="1"/>
          </p:cNvSpPr>
          <p:nvPr/>
        </p:nvSpPr>
        <p:spPr bwMode="auto">
          <a:xfrm>
            <a:off x="7162800" y="3486150"/>
            <a:ext cx="1143000" cy="514350"/>
          </a:xfrm>
          <a:prstGeom prst="rect">
            <a:avLst/>
          </a:prstGeom>
          <a:blipFill dpi="0" rotWithShape="1">
            <a:blip r:embed="rId6"/>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latin typeface="SimHei" pitchFamily="49" charset="-122"/>
                <a:ea typeface="SimHei" pitchFamily="49" charset="-122"/>
              </a:rPr>
              <a:t>清白</a:t>
            </a:r>
          </a:p>
        </p:txBody>
      </p:sp>
      <p:sp>
        <p:nvSpPr>
          <p:cNvPr id="87058" name="Rectangle 18" descr="Pink tissue paper"/>
          <p:cNvSpPr>
            <a:spLocks noChangeArrowheads="1"/>
          </p:cNvSpPr>
          <p:nvPr/>
        </p:nvSpPr>
        <p:spPr bwMode="auto">
          <a:xfrm>
            <a:off x="2667000" y="4286250"/>
            <a:ext cx="4343400" cy="514350"/>
          </a:xfrm>
          <a:prstGeom prst="rect">
            <a:avLst/>
          </a:prstGeom>
          <a:blipFill dpi="0" rotWithShape="1">
            <a:blip r:embed="rId7"/>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dirty="0">
                <a:latin typeface="SimHei" pitchFamily="49" charset="-122"/>
                <a:ea typeface="SimHei" pitchFamily="49" charset="-122"/>
              </a:rPr>
              <a:t>大腿</a:t>
            </a:r>
            <a:r>
              <a:rPr lang="zh-TW" altLang="en-US" sz="2000" dirty="0" smtClean="0">
                <a:latin typeface="SimHei" pitchFamily="49" charset="-122"/>
                <a:ea typeface="SimHei" pitchFamily="49" charset="-122"/>
              </a:rPr>
              <a:t>消瘦、肚</a:t>
            </a:r>
            <a:r>
              <a:rPr lang="zh-TW" altLang="en-US" sz="2000" dirty="0">
                <a:latin typeface="SimHei" pitchFamily="49" charset="-122"/>
                <a:ea typeface="SimHei" pitchFamily="49" charset="-122"/>
              </a:rPr>
              <a:t>腹</a:t>
            </a:r>
            <a:r>
              <a:rPr lang="zh-TW" altLang="en-US" sz="2000" dirty="0" smtClean="0">
                <a:latin typeface="SimHei" pitchFamily="49" charset="-122"/>
                <a:ea typeface="SimHei" pitchFamily="49" charset="-122"/>
              </a:rPr>
              <a:t>發脹 </a:t>
            </a:r>
            <a:r>
              <a:rPr lang="en-US" altLang="zh-TW" sz="2000" dirty="0" smtClean="0">
                <a:latin typeface="SimHei" pitchFamily="49" charset="-122"/>
                <a:ea typeface="SimHei" pitchFamily="49" charset="-122"/>
              </a:rPr>
              <a:t>(</a:t>
            </a:r>
            <a:r>
              <a:rPr lang="zh-TW" altLang="en-US" sz="2000" dirty="0">
                <a:latin typeface="SimHei" pitchFamily="49" charset="-122"/>
                <a:ea typeface="SimHei" pitchFamily="49" charset="-122"/>
              </a:rPr>
              <a:t>不孕或流產</a:t>
            </a:r>
            <a:r>
              <a:rPr lang="en-US" altLang="zh-TW" sz="2000" dirty="0" smtClean="0">
                <a:latin typeface="SimHei" pitchFamily="49" charset="-122"/>
                <a:ea typeface="SimHei" pitchFamily="49" charset="-122"/>
              </a:rPr>
              <a:t>)</a:t>
            </a:r>
            <a:endParaRPr lang="en-US" altLang="zh-TW" sz="2000" dirty="0">
              <a:latin typeface="SimHei" pitchFamily="49" charset="-122"/>
              <a:ea typeface="SimHei" pitchFamily="49" charset="-122"/>
            </a:endParaRPr>
          </a:p>
        </p:txBody>
      </p:sp>
      <p:sp>
        <p:nvSpPr>
          <p:cNvPr id="87059" name="Rectangle 19" descr="Parchment"/>
          <p:cNvSpPr>
            <a:spLocks noChangeArrowheads="1"/>
          </p:cNvSpPr>
          <p:nvPr/>
        </p:nvSpPr>
        <p:spPr bwMode="auto">
          <a:xfrm>
            <a:off x="7162800" y="4286250"/>
            <a:ext cx="1143000" cy="514350"/>
          </a:xfrm>
          <a:prstGeom prst="rect">
            <a:avLst/>
          </a:prstGeom>
          <a:blipFill dpi="0" rotWithShape="1">
            <a:blip r:embed="rId8"/>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latin typeface="SimHei" pitchFamily="49" charset="-122"/>
                <a:ea typeface="SimHei" pitchFamily="49" charset="-122"/>
              </a:rPr>
              <a:t>懷孕</a:t>
            </a:r>
          </a:p>
        </p:txBody>
      </p:sp>
      <p:cxnSp>
        <p:nvCxnSpPr>
          <p:cNvPr id="87060" name="AutoShape 20" descr="Recycled paper"/>
          <p:cNvCxnSpPr>
            <a:cxnSpLocks noChangeShapeType="1"/>
            <a:stCxn id="87052" idx="2"/>
            <a:endCxn id="87053" idx="0"/>
          </p:cNvCxnSpPr>
          <p:nvPr/>
        </p:nvCxnSpPr>
        <p:spPr bwMode="auto">
          <a:xfrm rot="5400000">
            <a:off x="6972300" y="1085850"/>
            <a:ext cx="228600"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1" name="AutoShape 21" descr="Recycled paper"/>
          <p:cNvCxnSpPr>
            <a:cxnSpLocks noChangeShapeType="1"/>
            <a:stCxn id="87053" idx="2"/>
            <a:endCxn id="87054" idx="0"/>
          </p:cNvCxnSpPr>
          <p:nvPr/>
        </p:nvCxnSpPr>
        <p:spPr bwMode="auto">
          <a:xfrm rot="5400000">
            <a:off x="6972300" y="1828800"/>
            <a:ext cx="228600"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2" name="AutoShape 22" descr="Recycled paper"/>
          <p:cNvCxnSpPr>
            <a:cxnSpLocks noChangeShapeType="1"/>
            <a:stCxn id="87054" idx="2"/>
            <a:endCxn id="87055" idx="0"/>
          </p:cNvCxnSpPr>
          <p:nvPr/>
        </p:nvCxnSpPr>
        <p:spPr bwMode="auto">
          <a:xfrm rot="5400000">
            <a:off x="6972300" y="2571750"/>
            <a:ext cx="228600"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3" name="AutoShape 23" descr="Recycled paper"/>
          <p:cNvCxnSpPr>
            <a:cxnSpLocks noChangeShapeType="1"/>
            <a:stCxn id="87055" idx="2"/>
            <a:endCxn id="87056" idx="0"/>
          </p:cNvCxnSpPr>
          <p:nvPr/>
        </p:nvCxnSpPr>
        <p:spPr bwMode="auto">
          <a:xfrm rot="5400000">
            <a:off x="6619875" y="3019425"/>
            <a:ext cx="285750" cy="647700"/>
          </a:xfrm>
          <a:prstGeom prst="bentConnector3">
            <a:avLst>
              <a:gd name="adj1" fmla="val 50000"/>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4" name="AutoShape 24" descr="Recycled paper"/>
          <p:cNvCxnSpPr>
            <a:cxnSpLocks noChangeShapeType="1"/>
            <a:stCxn id="87055" idx="2"/>
            <a:endCxn id="87057" idx="0"/>
          </p:cNvCxnSpPr>
          <p:nvPr/>
        </p:nvCxnSpPr>
        <p:spPr bwMode="auto">
          <a:xfrm rot="16200000" flipH="1">
            <a:off x="7267575" y="3019425"/>
            <a:ext cx="285750" cy="647700"/>
          </a:xfrm>
          <a:prstGeom prst="bentConnector3">
            <a:avLst>
              <a:gd name="adj1" fmla="val 50000"/>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5" name="AutoShape 25" descr="Recycled paper"/>
          <p:cNvCxnSpPr>
            <a:cxnSpLocks noChangeShapeType="1"/>
            <a:stCxn id="87056" idx="2"/>
            <a:endCxn id="87058" idx="0"/>
          </p:cNvCxnSpPr>
          <p:nvPr/>
        </p:nvCxnSpPr>
        <p:spPr bwMode="auto">
          <a:xfrm rot="5400000">
            <a:off x="5495925" y="3343275"/>
            <a:ext cx="285750" cy="1600200"/>
          </a:xfrm>
          <a:prstGeom prst="bentConnector3">
            <a:avLst>
              <a:gd name="adj1" fmla="val 50000"/>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66" name="AutoShape 26" descr="Recycled paper"/>
          <p:cNvCxnSpPr>
            <a:cxnSpLocks noChangeShapeType="1"/>
            <a:stCxn id="87057" idx="2"/>
            <a:endCxn id="87059" idx="0"/>
          </p:cNvCxnSpPr>
          <p:nvPr/>
        </p:nvCxnSpPr>
        <p:spPr bwMode="auto">
          <a:xfrm rot="5400000">
            <a:off x="7591425" y="4143375"/>
            <a:ext cx="285750"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69" name="Line 29"/>
          <p:cNvSpPr>
            <a:spLocks noChangeShapeType="1"/>
          </p:cNvSpPr>
          <p:nvPr/>
        </p:nvSpPr>
        <p:spPr bwMode="auto">
          <a:xfrm flipH="1">
            <a:off x="2994025" y="2082403"/>
            <a:ext cx="173038" cy="3559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sp>
        <p:nvSpPr>
          <p:cNvPr id="87070" name="Text Box 30"/>
          <p:cNvSpPr txBox="1">
            <a:spLocks noChangeArrowheads="1"/>
          </p:cNvSpPr>
          <p:nvPr/>
        </p:nvSpPr>
        <p:spPr bwMode="auto">
          <a:xfrm>
            <a:off x="2732872" y="1485900"/>
            <a:ext cx="95410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10000"/>
              </a:spcAft>
            </a:pPr>
            <a:r>
              <a:rPr lang="zh-TW" altLang="en-US" sz="2000">
                <a:ea typeface="SimHei" pitchFamily="49" charset="-122"/>
              </a:rPr>
              <a:t>咒詛的</a:t>
            </a:r>
          </a:p>
          <a:p>
            <a:pPr algn="ctr">
              <a:spcAft>
                <a:spcPct val="10000"/>
              </a:spcAft>
            </a:pPr>
            <a:r>
              <a:rPr lang="zh-TW" altLang="en-US" sz="2000">
                <a:ea typeface="SimHei" pitchFamily="49" charset="-122"/>
              </a:rPr>
              <a:t>苦</a:t>
            </a:r>
            <a:r>
              <a:rPr lang="zh-TW" altLang="en-US" sz="2000">
                <a:latin typeface="SimHei" pitchFamily="49" charset="-122"/>
                <a:ea typeface="SimHei" pitchFamily="49" charset="-122"/>
              </a:rPr>
              <a:t>水</a:t>
            </a:r>
          </a:p>
        </p:txBody>
      </p:sp>
      <p:sp>
        <p:nvSpPr>
          <p:cNvPr id="87074" name="Rectangle 34"/>
          <p:cNvSpPr>
            <a:spLocks noChangeArrowheads="1"/>
          </p:cNvSpPr>
          <p:nvPr/>
        </p:nvSpPr>
        <p:spPr bwMode="auto">
          <a:xfrm>
            <a:off x="2667000" y="2914650"/>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20000"/>
              </a:spcAft>
            </a:pPr>
            <a:r>
              <a:rPr lang="zh-TW" altLang="en-US" sz="2000" dirty="0">
                <a:latin typeface="SimHei" pitchFamily="49" charset="-122"/>
                <a:ea typeface="SimHei" pitchFamily="49" charset="-122"/>
              </a:rPr>
              <a:t>麻雀往來，燕子翻飛；這樣，無故的咒詛也必不臨到。</a:t>
            </a:r>
            <a:r>
              <a:rPr lang="en-US" altLang="zh-TW" sz="2000" dirty="0">
                <a:solidFill>
                  <a:schemeClr val="bg2"/>
                </a:solidFill>
                <a:latin typeface="SimHei" pitchFamily="49" charset="-122"/>
                <a:ea typeface="新細明體" charset="-120"/>
              </a:rPr>
              <a:t>(</a:t>
            </a:r>
            <a:r>
              <a:rPr lang="zh-TW" altLang="en-US" sz="2000" dirty="0">
                <a:solidFill>
                  <a:schemeClr val="bg2"/>
                </a:solidFill>
                <a:latin typeface="SimHei" pitchFamily="49" charset="-122"/>
                <a:ea typeface="SimHei" pitchFamily="49" charset="-122"/>
              </a:rPr>
              <a:t>箴</a:t>
            </a:r>
            <a:r>
              <a:rPr lang="en-US" altLang="zh-TW" sz="2000" dirty="0">
                <a:solidFill>
                  <a:schemeClr val="bg2"/>
                </a:solidFill>
                <a:latin typeface="SimHei" pitchFamily="49" charset="-122"/>
                <a:ea typeface="SimHei" pitchFamily="49" charset="-122"/>
              </a:rPr>
              <a:t>26:2</a:t>
            </a:r>
            <a:r>
              <a:rPr lang="en-US" altLang="zh-TW" sz="2000" dirty="0">
                <a:solidFill>
                  <a:schemeClr val="bg2"/>
                </a:solidFill>
                <a:latin typeface="SimHei" pitchFamily="49" charset="-122"/>
                <a:ea typeface="新細明體" charset="-120"/>
              </a:rPr>
              <a:t>)</a:t>
            </a:r>
            <a:endParaRPr lang="zh-TW" altLang="en-US" sz="2000" dirty="0">
              <a:solidFill>
                <a:schemeClr val="bg2"/>
              </a:solidFill>
              <a:latin typeface="SimHei" pitchFamily="49" charset="-122"/>
              <a:ea typeface="新細明體" charset="-120"/>
            </a:endParaRPr>
          </a:p>
        </p:txBody>
      </p:sp>
      <p:sp>
        <p:nvSpPr>
          <p:cNvPr id="2" name="矩形 1"/>
          <p:cNvSpPr/>
          <p:nvPr/>
        </p:nvSpPr>
        <p:spPr>
          <a:xfrm>
            <a:off x="434370" y="195486"/>
            <a:ext cx="1723549" cy="400110"/>
          </a:xfrm>
          <a:prstGeom prst="rect">
            <a:avLst/>
          </a:prstGeom>
        </p:spPr>
        <p:txBody>
          <a:bodyPr wrap="none">
            <a:spAutoFit/>
          </a:bodyPr>
          <a:lstStyle/>
          <a:p>
            <a:r>
              <a:rPr kumimoji="1" lang="zh-HK" altLang="zh-HK" sz="2000" b="1" dirty="0">
                <a:solidFill>
                  <a:srgbClr val="FF0000"/>
                </a:solidFill>
                <a:latin typeface="Times New Roman" pitchFamily="18" charset="0"/>
                <a:ea typeface="新細明體" pitchFamily="18" charset="-120"/>
                <a:cs typeface="Times New Roman" pitchFamily="18" charset="0"/>
              </a:rPr>
              <a:t>在耶和華面前</a:t>
            </a:r>
            <a:endParaRPr lang="zh-HK" altLang="en-US" sz="2000" dirty="0">
              <a:solidFill>
                <a:srgbClr val="FF0000"/>
              </a:solidFill>
            </a:endParaRPr>
          </a:p>
        </p:txBody>
      </p:sp>
    </p:spTree>
    <p:extLst>
      <p:ext uri="{BB962C8B-B14F-4D97-AF65-F5344CB8AC3E}">
        <p14:creationId xmlns:p14="http://schemas.microsoft.com/office/powerpoint/2010/main" val="183225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6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0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0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0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5" grpId="0" animBg="1"/>
      <p:bldP spid="87056" grpId="0" animBg="1"/>
      <p:bldP spid="87057" grpId="0" animBg="1"/>
      <p:bldP spid="87058" grpId="0" animBg="1"/>
      <p:bldP spid="87059" grpId="0" animBg="1"/>
      <p:bldP spid="87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58" t="26474" r="3724" b="19543"/>
          <a:stretch/>
        </p:blipFill>
        <p:spPr bwMode="auto">
          <a:xfrm>
            <a:off x="-24000" y="13734"/>
            <a:ext cx="9168000" cy="512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091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Shirley Ho\Pictures\圖片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5283"/>
            <a:ext cx="5562203"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AutoShape 4"/>
          <p:cNvSpPr>
            <a:spLocks noChangeArrowheads="1"/>
          </p:cNvSpPr>
          <p:nvPr/>
        </p:nvSpPr>
        <p:spPr bwMode="auto">
          <a:xfrm>
            <a:off x="1331913" y="250031"/>
            <a:ext cx="6913562" cy="6477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dirty="0" smtClean="0"/>
              <a:t>聖潔 </a:t>
            </a:r>
            <a:r>
              <a:rPr lang="en-US" altLang="zh-TW" sz="3200" b="1" dirty="0" smtClean="0"/>
              <a:t>/ </a:t>
            </a:r>
            <a:r>
              <a:rPr lang="zh-TW" altLang="en-US" sz="3200" b="1" dirty="0" smtClean="0"/>
              <a:t>分別</a:t>
            </a:r>
            <a:r>
              <a:rPr lang="zh-TW" altLang="en-US" sz="3200" b="1" dirty="0"/>
              <a:t>為聖</a:t>
            </a:r>
            <a:endParaRPr lang="en-US" altLang="zh-TW" sz="3200" b="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36" t="29395" r="10260" b="24143"/>
          <a:stretch/>
        </p:blipFill>
        <p:spPr bwMode="auto">
          <a:xfrm>
            <a:off x="6779" y="10175"/>
            <a:ext cx="9142447" cy="513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024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hop.campus.org.tw/Images/thumbs/9781553362142_500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ogos.com.hk/acms/upload/logos/images/book/97875075414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55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èç¥é¯¤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95536" y="123478"/>
            <a:ext cx="2952328" cy="1200329"/>
          </a:xfrm>
          <a:prstGeom prst="rect">
            <a:avLst/>
          </a:prstGeom>
          <a:noFill/>
        </p:spPr>
        <p:txBody>
          <a:bodyPr wrap="square" rtlCol="0">
            <a:spAutoFit/>
          </a:bodyPr>
          <a:lstStyle/>
          <a:p>
            <a:r>
              <a:rPr lang="zh-TW" altLang="en-US" sz="7200" dirty="0" smtClean="0">
                <a:solidFill>
                  <a:schemeClr val="bg1"/>
                </a:solidFill>
                <a:latin typeface="華康唐風隸" panose="03000909000000000000" pitchFamily="65" charset="-120"/>
                <a:ea typeface="華康唐風隸" panose="03000909000000000000" pitchFamily="65" charset="-120"/>
              </a:rPr>
              <a:t>莊祖鯤</a:t>
            </a:r>
            <a:endParaRPr lang="zh-HK" altLang="en-US" sz="7200" dirty="0">
              <a:solidFill>
                <a:schemeClr val="bg1"/>
              </a:solidFill>
              <a:latin typeface="華康唐風隸" panose="03000909000000000000" pitchFamily="65" charset="-120"/>
              <a:ea typeface="華康唐風隸" panose="03000909000000000000" pitchFamily="65" charset="-12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57" t="30510" r="9535" b="25131"/>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044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523081"/>
            <a:ext cx="7128792" cy="3416320"/>
          </a:xfrm>
          <a:prstGeom prst="rect">
            <a:avLst/>
          </a:prstGeom>
          <a:noFill/>
        </p:spPr>
        <p:txBody>
          <a:bodyPr wrap="square" rtlCol="0">
            <a:spAutoFit/>
          </a:bodyPr>
          <a:lstStyle/>
          <a:p>
            <a:r>
              <a:rPr lang="en-US" altLang="zh-HK" sz="3600" u="sng" dirty="0" smtClean="0">
                <a:solidFill>
                  <a:srgbClr val="0070C0"/>
                </a:solidFill>
              </a:rPr>
              <a:t>Make a difference</a:t>
            </a:r>
          </a:p>
          <a:p>
            <a:pPr marL="342900" indent="-342900">
              <a:buAutoNum type="arabicPeriod"/>
            </a:pPr>
            <a:r>
              <a:rPr lang="en-US" altLang="zh-HK" sz="3600" dirty="0" smtClean="0"/>
              <a:t>Pride</a:t>
            </a:r>
          </a:p>
          <a:p>
            <a:pPr marL="342900" indent="-342900">
              <a:buAutoNum type="arabicPeriod"/>
            </a:pPr>
            <a:r>
              <a:rPr lang="en-US" altLang="zh-HK" sz="3600" dirty="0" smtClean="0"/>
              <a:t>Purpose </a:t>
            </a:r>
          </a:p>
          <a:p>
            <a:pPr marL="342900" indent="-342900">
              <a:buAutoNum type="arabicPeriod"/>
            </a:pPr>
            <a:r>
              <a:rPr lang="en-US" altLang="zh-HK" sz="3600" dirty="0" smtClean="0"/>
              <a:t>Plan</a:t>
            </a:r>
          </a:p>
          <a:p>
            <a:pPr marL="342900" indent="-342900">
              <a:buAutoNum type="arabicPeriod"/>
            </a:pPr>
            <a:r>
              <a:rPr lang="en-US" altLang="zh-HK" sz="3600" dirty="0" smtClean="0"/>
              <a:t>Perseverance </a:t>
            </a:r>
          </a:p>
          <a:p>
            <a:pPr marL="342900" indent="-342900">
              <a:buAutoNum type="arabicPeriod"/>
            </a:pPr>
            <a:endParaRPr lang="zh-HK" altLang="en-US" sz="3600" dirty="0"/>
          </a:p>
        </p:txBody>
      </p:sp>
      <p:pic>
        <p:nvPicPr>
          <p:cNvPr id="8194" name="Picture 2" descr="C:\Users\Shirley Ho\Pictures\圖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9528"/>
            <a:ext cx="4735513" cy="479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78802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æ©è¥¿å¾æ³çåçæå°çµæ"/>
          <p:cNvPicPr>
            <a:picLocks noChangeAspect="1" noChangeArrowheads="1"/>
          </p:cNvPicPr>
          <p:nvPr/>
        </p:nvPicPr>
        <p:blipFill rotWithShape="1">
          <a:blip r:embed="rId3">
            <a:extLst>
              <a:ext uri="{28A0092B-C50C-407E-A947-70E740481C1C}">
                <a14:useLocalDpi xmlns:a14="http://schemas.microsoft.com/office/drawing/2010/main" val="0"/>
              </a:ext>
            </a:extLst>
          </a:blip>
          <a:srcRect r="2709" b="2536"/>
          <a:stretch/>
        </p:blipFill>
        <p:spPr bwMode="auto">
          <a:xfrm>
            <a:off x="0" y="0"/>
            <a:ext cx="435597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004048" y="3602509"/>
            <a:ext cx="3600400" cy="769441"/>
          </a:xfrm>
          <a:prstGeom prst="rect">
            <a:avLst/>
          </a:prstGeom>
          <a:noFill/>
        </p:spPr>
        <p:txBody>
          <a:bodyPr wrap="square" rtlCol="0">
            <a:spAutoFit/>
          </a:bodyPr>
          <a:lstStyle/>
          <a:p>
            <a:r>
              <a:rPr lang="en-US" altLang="zh-HK" sz="4400" b="1" dirty="0" smtClean="0">
                <a:solidFill>
                  <a:schemeClr val="bg1"/>
                </a:solidFill>
              </a:rPr>
              <a:t>God of Love</a:t>
            </a:r>
            <a:endParaRPr lang="zh-HK" altLang="en-US" sz="4400" b="1" dirty="0">
              <a:solidFill>
                <a:schemeClr val="bg1"/>
              </a:solidFill>
            </a:endParaRPr>
          </a:p>
        </p:txBody>
      </p:sp>
      <p:sp>
        <p:nvSpPr>
          <p:cNvPr id="5" name="文字方塊 4"/>
          <p:cNvSpPr txBox="1"/>
          <p:nvPr/>
        </p:nvSpPr>
        <p:spPr>
          <a:xfrm>
            <a:off x="539552" y="3579862"/>
            <a:ext cx="3600400" cy="769441"/>
          </a:xfrm>
          <a:prstGeom prst="rect">
            <a:avLst/>
          </a:prstGeom>
          <a:noFill/>
        </p:spPr>
        <p:txBody>
          <a:bodyPr wrap="square" rtlCol="0">
            <a:spAutoFit/>
          </a:bodyPr>
          <a:lstStyle/>
          <a:p>
            <a:r>
              <a:rPr lang="en-US" altLang="zh-HK" sz="4400" b="1" dirty="0" smtClean="0">
                <a:solidFill>
                  <a:schemeClr val="bg1"/>
                </a:solidFill>
              </a:rPr>
              <a:t>God of Law</a:t>
            </a:r>
            <a:endParaRPr lang="zh-HK" altLang="en-US" sz="4400" b="1" dirty="0">
              <a:solidFill>
                <a:schemeClr val="bg1"/>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900" t="31084" r="9989" b="24200"/>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315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7rsHjtHVL._SX32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192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4139952" y="371147"/>
            <a:ext cx="4680520" cy="4401205"/>
          </a:xfrm>
          <a:prstGeom prst="rect">
            <a:avLst/>
          </a:prstGeom>
          <a:noFill/>
        </p:spPr>
        <p:txBody>
          <a:bodyPr wrap="square" rtlCol="0">
            <a:spAutoFit/>
          </a:bodyPr>
          <a:lstStyle/>
          <a:p>
            <a:pPr algn="just"/>
            <a:r>
              <a:rPr lang="en-US" altLang="zh-HK" sz="2800" b="1" dirty="0" smtClean="0"/>
              <a:t>Making covenant and giving Torah symbolize  God as a sovereign king and a legislator.  God cares how human beings live their lives and provides the laws in the Torah as a guidebook for creating a just and holy society.</a:t>
            </a:r>
            <a:endParaRPr lang="zh-HK" altLang="en-US" sz="2800" b="1" dirty="0"/>
          </a:p>
        </p:txBody>
      </p:sp>
    </p:spTree>
    <p:extLst>
      <p:ext uri="{BB962C8B-B14F-4D97-AF65-F5344CB8AC3E}">
        <p14:creationId xmlns:p14="http://schemas.microsoft.com/office/powerpoint/2010/main" val="2905228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58" t="26474" r="3724" b="19543"/>
          <a:stretch/>
        </p:blipFill>
        <p:spPr bwMode="auto">
          <a:xfrm>
            <a:off x="-24000" y="13734"/>
            <a:ext cx="9168000" cy="512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4560000" y="987574"/>
            <a:ext cx="2244248"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8570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49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0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ichard david wer bin ich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55" y="0"/>
            <a:ext cx="600075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r Bin Ichï¼und wenn ja, wie vieleï¼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6"/>
            <a:ext cx="4248472" cy="515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55576" y="339502"/>
            <a:ext cx="7200800" cy="1384995"/>
          </a:xfrm>
          <a:prstGeom prst="rect">
            <a:avLst/>
          </a:prstGeom>
          <a:noFill/>
        </p:spPr>
        <p:txBody>
          <a:bodyPr wrap="square" rtlCol="0">
            <a:spAutoFit/>
          </a:bodyPr>
          <a:lstStyle/>
          <a:p>
            <a:r>
              <a:rPr lang="zh-TW" altLang="en-US" sz="2800" dirty="0" smtClean="0">
                <a:latin typeface="Adobe 繁黑體 Std B" pitchFamily="34" charset="-120"/>
                <a:ea typeface="Adobe 繁黑體 Std B" pitchFamily="34" charset="-120"/>
              </a:rPr>
              <a:t>第一講：民數記</a:t>
            </a:r>
            <a:r>
              <a:rPr lang="en-US" altLang="zh-TW" sz="2800" dirty="0" smtClean="0">
                <a:latin typeface="Adobe 繁黑體 Std B" pitchFamily="34" charset="-120"/>
                <a:ea typeface="Adobe 繁黑體 Std B" pitchFamily="34" charset="-120"/>
              </a:rPr>
              <a:t>1,2</a:t>
            </a:r>
            <a:r>
              <a:rPr lang="zh-TW" altLang="en-US" sz="2800" dirty="0" smtClean="0">
                <a:latin typeface="Adobe 繁黑體 Std B" pitchFamily="34" charset="-120"/>
                <a:ea typeface="Adobe 繁黑體 Std B" pitchFamily="34" charset="-120"/>
              </a:rPr>
              <a:t>章 </a:t>
            </a:r>
            <a:r>
              <a:rPr lang="en-US" altLang="zh-TW" sz="2800" dirty="0" smtClean="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成為天國的精兵</a:t>
            </a:r>
            <a:r>
              <a:rPr lang="en-US" altLang="zh-TW" sz="2800" dirty="0" smtClean="0">
                <a:latin typeface="Adobe 繁黑體 Std B" pitchFamily="34" charset="-120"/>
                <a:ea typeface="Adobe 繁黑體 Std B" pitchFamily="34" charset="-120"/>
              </a:rPr>
              <a:t>】</a:t>
            </a:r>
          </a:p>
          <a:p>
            <a:r>
              <a:rPr lang="zh-TW" altLang="en-US" sz="2800" dirty="0">
                <a:latin typeface="Adobe 繁黑體 Std B" pitchFamily="34" charset="-120"/>
                <a:ea typeface="Adobe 繁黑體 Std B" pitchFamily="34" charset="-120"/>
              </a:rPr>
              <a:t>第二講</a:t>
            </a:r>
            <a:r>
              <a:rPr lang="zh-TW" altLang="en-US" sz="2800" dirty="0" smtClean="0">
                <a:latin typeface="Adobe 繁黑體 Std B" pitchFamily="34" charset="-120"/>
                <a:ea typeface="Adobe 繁黑體 Std B" pitchFamily="34" charset="-120"/>
              </a:rPr>
              <a:t>：民數記</a:t>
            </a:r>
            <a:r>
              <a:rPr lang="en-US" altLang="zh-TW" sz="2800" dirty="0" smtClean="0">
                <a:latin typeface="Adobe 繁黑體 Std B" pitchFamily="34" charset="-120"/>
                <a:ea typeface="Adobe 繁黑體 Std B" pitchFamily="34" charset="-120"/>
              </a:rPr>
              <a:t>3,4</a:t>
            </a:r>
            <a:r>
              <a:rPr lang="zh-TW" altLang="en-US" sz="2800" dirty="0" smtClean="0">
                <a:latin typeface="Adobe 繁黑體 Std B" pitchFamily="34" charset="-120"/>
                <a:ea typeface="Adobe 繁黑體 Std B" pitchFamily="34" charset="-120"/>
              </a:rPr>
              <a:t>章</a:t>
            </a:r>
            <a:r>
              <a:rPr lang="en-US" altLang="zh-TW" sz="2800" dirty="0" smtClean="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上主喜悅的事奉</a:t>
            </a:r>
            <a:r>
              <a:rPr lang="en-US" altLang="zh-TW" sz="2800" dirty="0" smtClean="0">
                <a:latin typeface="Adobe 繁黑體 Std B" pitchFamily="34" charset="-120"/>
                <a:ea typeface="Adobe 繁黑體 Std B" pitchFamily="34" charset="-120"/>
              </a:rPr>
              <a:t>】</a:t>
            </a:r>
          </a:p>
          <a:p>
            <a:r>
              <a:rPr lang="zh-TW" altLang="en-US" sz="2800" dirty="0">
                <a:latin typeface="Adobe 繁黑體 Std B" pitchFamily="34" charset="-120"/>
                <a:ea typeface="Adobe 繁黑體 Std B" pitchFamily="34" charset="-120"/>
              </a:rPr>
              <a:t>第三</a:t>
            </a:r>
            <a:r>
              <a:rPr lang="zh-TW" altLang="en-US" sz="2800" dirty="0" smtClean="0">
                <a:latin typeface="Adobe 繁黑體 Std B" pitchFamily="34" charset="-120"/>
                <a:ea typeface="Adobe 繁黑體 Std B" pitchFamily="34" charset="-120"/>
              </a:rPr>
              <a:t>講：民數記  </a:t>
            </a:r>
            <a:r>
              <a:rPr lang="en-US" altLang="zh-TW" sz="2800" dirty="0" smtClean="0">
                <a:latin typeface="Adobe 繁黑體 Std B" pitchFamily="34" charset="-120"/>
                <a:ea typeface="Adobe 繁黑體 Std B" pitchFamily="34" charset="-120"/>
              </a:rPr>
              <a:t>5</a:t>
            </a:r>
            <a:r>
              <a:rPr lang="zh-TW" altLang="en-US" sz="2800" dirty="0" smtClean="0">
                <a:latin typeface="Adobe 繁黑體 Std B" pitchFamily="34" charset="-120"/>
                <a:ea typeface="Adobe 繁黑體 Std B" pitchFamily="34" charset="-120"/>
              </a:rPr>
              <a:t>  章</a:t>
            </a:r>
            <a:r>
              <a:rPr lang="en-US" altLang="zh-TW" sz="2800" dirty="0" smtClean="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聖潔的國度</a:t>
            </a:r>
            <a:r>
              <a:rPr lang="en-US" altLang="zh-TW" sz="2800" dirty="0" smtClean="0">
                <a:latin typeface="Adobe 繁黑體 Std B" pitchFamily="34" charset="-120"/>
                <a:ea typeface="Adobe 繁黑體 Std B" pitchFamily="34" charset="-120"/>
              </a:rPr>
              <a:t>】</a:t>
            </a:r>
            <a:endParaRPr lang="zh-HK" altLang="en-US" sz="2800" dirty="0">
              <a:latin typeface="Adobe 繁黑體 Std B" pitchFamily="34" charset="-120"/>
              <a:ea typeface="Adobe 繁黑體 Std B" pitchFamily="34" charset="-120"/>
            </a:endParaRPr>
          </a:p>
        </p:txBody>
      </p:sp>
      <p:pic>
        <p:nvPicPr>
          <p:cNvPr id="3" name="Picture 12" descr="01bb712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986386"/>
            <a:ext cx="2016224" cy="2601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p:cNvSpPr>
            <a:spLocks noChangeArrowheads="1"/>
          </p:cNvSpPr>
          <p:nvPr/>
        </p:nvSpPr>
        <p:spPr bwMode="auto">
          <a:xfrm>
            <a:off x="827584" y="1977260"/>
            <a:ext cx="460774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TW" altLang="en-US" sz="2400" b="1" dirty="0">
                <a:latin typeface="標楷體" pitchFamily="65" charset="-120"/>
                <a:ea typeface="標楷體" pitchFamily="65" charset="-120"/>
              </a:rPr>
              <a:t>彼前</a:t>
            </a:r>
            <a:r>
              <a:rPr lang="en-US" altLang="zh-TW" sz="2400" b="1" dirty="0">
                <a:latin typeface="標楷體" pitchFamily="65" charset="-120"/>
                <a:ea typeface="標楷體" pitchFamily="65" charset="-120"/>
              </a:rPr>
              <a:t>2:9 </a:t>
            </a:r>
            <a:r>
              <a:rPr lang="zh-TW" altLang="en-US" sz="2400" b="1" dirty="0">
                <a:latin typeface="標楷體" pitchFamily="65" charset="-120"/>
                <a:ea typeface="標楷體" pitchFamily="65" charset="-120"/>
              </a:rPr>
              <a:t>惟有</a:t>
            </a:r>
            <a:r>
              <a:rPr lang="zh-TW" altLang="en-US" sz="2400" b="1" dirty="0" smtClean="0">
                <a:latin typeface="標楷體" pitchFamily="65" charset="-120"/>
                <a:ea typeface="標楷體" pitchFamily="65" charset="-120"/>
              </a:rPr>
              <a:t>你們</a:t>
            </a:r>
            <a:endParaRPr lang="en-US" altLang="zh-TW" sz="2400" b="1" dirty="0" smtClean="0">
              <a:latin typeface="標楷體" pitchFamily="65" charset="-120"/>
              <a:ea typeface="標楷體" pitchFamily="65" charset="-120"/>
            </a:endParaRPr>
          </a:p>
          <a:p>
            <a:r>
              <a:rPr lang="en-US" altLang="zh-TW"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是 </a:t>
            </a:r>
            <a:r>
              <a:rPr lang="en-US" altLang="zh-TW" sz="2400" b="1" dirty="0" smtClean="0">
                <a:solidFill>
                  <a:srgbClr val="FF0000"/>
                </a:solidFill>
                <a:latin typeface="標楷體" pitchFamily="65" charset="-120"/>
                <a:ea typeface="標楷體" pitchFamily="65" charset="-120"/>
              </a:rPr>
              <a:t>(1)</a:t>
            </a:r>
            <a:r>
              <a:rPr lang="en-US" altLang="zh-TW" sz="2400" b="1" dirty="0" smtClean="0">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被</a:t>
            </a:r>
            <a:r>
              <a:rPr lang="zh-TW" altLang="en-US" sz="2400" b="1" dirty="0">
                <a:solidFill>
                  <a:srgbClr val="FF0000"/>
                </a:solidFill>
                <a:latin typeface="標楷體" pitchFamily="65" charset="-120"/>
                <a:ea typeface="標楷體" pitchFamily="65" charset="-120"/>
              </a:rPr>
              <a:t>揀選的</a:t>
            </a:r>
            <a:r>
              <a:rPr lang="zh-TW" altLang="en-US" sz="2400" b="1" dirty="0" smtClean="0">
                <a:solidFill>
                  <a:srgbClr val="FF0000"/>
                </a:solidFill>
                <a:latin typeface="標楷體" pitchFamily="65" charset="-120"/>
                <a:ea typeface="標楷體" pitchFamily="65" charset="-120"/>
              </a:rPr>
              <a:t>族類；</a:t>
            </a:r>
            <a:endParaRPr lang="en-US" altLang="zh-TW" sz="2400" b="1" dirty="0" smtClean="0">
              <a:solidFill>
                <a:srgbClr val="FF0000"/>
              </a:solidFill>
              <a:latin typeface="標楷體" pitchFamily="65" charset="-120"/>
              <a:ea typeface="標楷體" pitchFamily="65" charset="-120"/>
            </a:endParaRPr>
          </a:p>
          <a:p>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是 </a:t>
            </a:r>
            <a:r>
              <a:rPr lang="en-US" altLang="zh-TW" sz="2400" b="1" dirty="0" smtClean="0">
                <a:solidFill>
                  <a:srgbClr val="FF0000"/>
                </a:solidFill>
                <a:latin typeface="標楷體" pitchFamily="65" charset="-120"/>
                <a:ea typeface="標楷體" pitchFamily="65" charset="-120"/>
              </a:rPr>
              <a:t>(2)</a:t>
            </a:r>
            <a:r>
              <a:rPr lang="en-US" altLang="zh-TW" sz="2400" b="1" dirty="0" smtClean="0">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君尊</a:t>
            </a:r>
            <a:r>
              <a:rPr lang="zh-TW" altLang="en-US" sz="2400" b="1" dirty="0">
                <a:solidFill>
                  <a:srgbClr val="FF0000"/>
                </a:solidFill>
                <a:latin typeface="標楷體" pitchFamily="65" charset="-120"/>
                <a:ea typeface="標楷體" pitchFamily="65" charset="-120"/>
              </a:rPr>
              <a:t>的</a:t>
            </a:r>
            <a:r>
              <a:rPr lang="zh-TW" altLang="en-US" sz="2400" b="1" dirty="0" smtClean="0">
                <a:solidFill>
                  <a:srgbClr val="FF0000"/>
                </a:solidFill>
                <a:latin typeface="標楷體" pitchFamily="65" charset="-120"/>
                <a:ea typeface="標楷體" pitchFamily="65" charset="-120"/>
              </a:rPr>
              <a:t>祭司；</a:t>
            </a:r>
            <a:endParaRPr lang="en-US" altLang="zh-TW" sz="2400" b="1" dirty="0" smtClean="0">
              <a:solidFill>
                <a:srgbClr val="FF0000"/>
              </a:solidFill>
              <a:latin typeface="標楷體" pitchFamily="65" charset="-120"/>
              <a:ea typeface="標楷體" pitchFamily="65" charset="-120"/>
            </a:endParaRPr>
          </a:p>
          <a:p>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是 </a:t>
            </a:r>
            <a:r>
              <a:rPr lang="en-US" altLang="zh-TW" sz="2400" b="1" dirty="0" smtClean="0">
                <a:solidFill>
                  <a:srgbClr val="FF0000"/>
                </a:solidFill>
                <a:latin typeface="標楷體" pitchFamily="65" charset="-120"/>
                <a:ea typeface="標楷體" pitchFamily="65" charset="-120"/>
              </a:rPr>
              <a:t>(3)</a:t>
            </a:r>
            <a:r>
              <a:rPr lang="en-US" altLang="zh-TW" sz="2400" b="1" dirty="0" smtClean="0">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聖潔</a:t>
            </a:r>
            <a:r>
              <a:rPr lang="zh-TW" altLang="en-US" sz="2400" b="1" dirty="0">
                <a:solidFill>
                  <a:srgbClr val="FF0000"/>
                </a:solidFill>
                <a:latin typeface="標楷體" pitchFamily="65" charset="-120"/>
                <a:ea typeface="標楷體" pitchFamily="65" charset="-120"/>
              </a:rPr>
              <a:t>的</a:t>
            </a:r>
            <a:r>
              <a:rPr lang="zh-TW" altLang="en-US" sz="2400" b="1" dirty="0" smtClean="0">
                <a:solidFill>
                  <a:srgbClr val="FF0000"/>
                </a:solidFill>
                <a:latin typeface="標楷體" pitchFamily="65" charset="-120"/>
                <a:ea typeface="標楷體" pitchFamily="65" charset="-120"/>
              </a:rPr>
              <a:t>國度；</a:t>
            </a:r>
            <a:endParaRPr lang="en-US" altLang="zh-TW" sz="2400" b="1" dirty="0" smtClean="0">
              <a:solidFill>
                <a:srgbClr val="FF0000"/>
              </a:solidFill>
              <a:latin typeface="標楷體" pitchFamily="65" charset="-120"/>
              <a:ea typeface="標楷體" pitchFamily="65" charset="-120"/>
            </a:endParaRPr>
          </a:p>
          <a:p>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是 </a:t>
            </a:r>
            <a:r>
              <a:rPr lang="en-US" altLang="zh-TW" sz="2400" b="1" dirty="0" smtClean="0">
                <a:solidFill>
                  <a:srgbClr val="FF0000"/>
                </a:solidFill>
                <a:latin typeface="標楷體" pitchFamily="65" charset="-120"/>
                <a:ea typeface="標楷體" pitchFamily="65" charset="-120"/>
              </a:rPr>
              <a:t>(4)</a:t>
            </a:r>
            <a:r>
              <a:rPr lang="en-US" altLang="zh-TW" sz="2400" b="1" dirty="0" smtClean="0">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屬神</a:t>
            </a:r>
            <a:r>
              <a:rPr lang="zh-TW" altLang="en-US" sz="2400" b="1" dirty="0">
                <a:solidFill>
                  <a:srgbClr val="FF0000"/>
                </a:solidFill>
                <a:latin typeface="標楷體" pitchFamily="65" charset="-120"/>
                <a:ea typeface="標楷體" pitchFamily="65" charset="-120"/>
              </a:rPr>
              <a:t>的子民</a:t>
            </a:r>
            <a:r>
              <a:rPr lang="zh-TW" altLang="en-US" sz="2400" b="1" dirty="0" smtClean="0">
                <a:solidFill>
                  <a:srgbClr val="FF0000"/>
                </a:solidFill>
                <a:latin typeface="標楷體" pitchFamily="65" charset="-120"/>
                <a:ea typeface="標楷體" pitchFamily="65" charset="-120"/>
              </a:rPr>
              <a:t>，</a:t>
            </a:r>
            <a:endParaRPr lang="en-US" altLang="zh-TW" sz="2400" b="1" dirty="0" smtClean="0">
              <a:solidFill>
                <a:srgbClr val="FF0000"/>
              </a:solidFill>
              <a:latin typeface="標楷體" pitchFamily="65" charset="-120"/>
              <a:ea typeface="標楷體" pitchFamily="65" charset="-120"/>
            </a:endParaRPr>
          </a:p>
          <a:p>
            <a:r>
              <a:rPr lang="zh-TW" altLang="en-US" sz="2400" b="1" dirty="0" smtClean="0">
                <a:latin typeface="標楷體" pitchFamily="65" charset="-120"/>
                <a:ea typeface="標楷體" pitchFamily="65" charset="-120"/>
              </a:rPr>
              <a:t>要</a:t>
            </a:r>
            <a:r>
              <a:rPr lang="zh-TW" altLang="en-US" sz="2400" b="1" dirty="0">
                <a:latin typeface="標楷體" pitchFamily="65" charset="-120"/>
                <a:ea typeface="標楷體" pitchFamily="65" charset="-120"/>
              </a:rPr>
              <a:t>叫你們</a:t>
            </a:r>
            <a:r>
              <a:rPr lang="zh-TW" altLang="en-US" sz="2400" b="1" dirty="0" smtClean="0">
                <a:latin typeface="標楷體" pitchFamily="65" charset="-120"/>
                <a:ea typeface="標楷體" pitchFamily="65" charset="-120"/>
              </a:rPr>
              <a:t>宣</a:t>
            </a:r>
            <a:r>
              <a:rPr lang="zh-TW" altLang="en-US" sz="2400" b="1" dirty="0">
                <a:latin typeface="標楷體" pitchFamily="65" charset="-120"/>
                <a:ea typeface="標楷體" pitchFamily="65" charset="-120"/>
              </a:rPr>
              <a:t>揚</a:t>
            </a:r>
            <a:r>
              <a:rPr lang="zh-TW" altLang="en-US" sz="2400" b="1" dirty="0" smtClean="0">
                <a:latin typeface="標楷體" pitchFamily="65" charset="-120"/>
                <a:ea typeface="標楷體" pitchFamily="65" charset="-120"/>
              </a:rPr>
              <a:t>那</a:t>
            </a:r>
            <a:r>
              <a:rPr lang="zh-TW" altLang="en-US" sz="2400" b="1" dirty="0">
                <a:latin typeface="標楷體" pitchFamily="65" charset="-120"/>
                <a:ea typeface="標楷體" pitchFamily="65" charset="-120"/>
              </a:rPr>
              <a:t>召你們出黑暗入奇妙光明者的美德。</a:t>
            </a:r>
          </a:p>
        </p:txBody>
      </p:sp>
      <p:pic>
        <p:nvPicPr>
          <p:cNvPr id="1027" name="Picture 3" descr="C:\Users\Shirley Ho\Pictures\圖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2417">
            <a:off x="4945779" y="2819317"/>
            <a:ext cx="3627437"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ç¸éåç"/>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4062"/>
          <a:stretch/>
        </p:blipFill>
        <p:spPr bwMode="auto">
          <a:xfrm rot="20472378">
            <a:off x="539552" y="411510"/>
            <a:ext cx="3172989"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rot="21425669">
            <a:off x="2158431" y="2244604"/>
            <a:ext cx="50321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何謂</a:t>
            </a:r>
            <a:r>
              <a:rPr lang="en-US" altLang="zh-TW"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聖潔</a:t>
            </a:r>
            <a:r>
              <a:rPr lang="en-US" altLang="zh-TW"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TW"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556" t="26392" r="3890" b="19783"/>
          <a:stretch/>
        </p:blipFill>
        <p:spPr bwMode="auto">
          <a:xfrm>
            <a:off x="11376" y="25078"/>
            <a:ext cx="9157728" cy="511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18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95486"/>
            <a:ext cx="8784976" cy="4832092"/>
          </a:xfrm>
          <a:prstGeom prst="rect">
            <a:avLst/>
          </a:prstGeom>
          <a:noFill/>
        </p:spPr>
        <p:txBody>
          <a:bodyPr wrap="square" rtlCol="0">
            <a:spAutoFit/>
          </a:bodyPr>
          <a:lstStyle/>
          <a:p>
            <a:r>
              <a:rPr lang="zh-TW" altLang="en-US" sz="2000" b="1" dirty="0">
                <a:solidFill>
                  <a:schemeClr val="accent6">
                    <a:lumMod val="50000"/>
                  </a:schemeClr>
                </a:solidFill>
              </a:rPr>
              <a:t>民數</a:t>
            </a:r>
            <a:r>
              <a:rPr lang="zh-TW" altLang="en-US" sz="2000" b="1" dirty="0" smtClean="0">
                <a:solidFill>
                  <a:schemeClr val="accent6">
                    <a:lumMod val="50000"/>
                  </a:schemeClr>
                </a:solidFill>
              </a:rPr>
              <a:t>記</a:t>
            </a:r>
            <a:r>
              <a:rPr lang="en-US" altLang="zh-TW" sz="2000" b="1" dirty="0">
                <a:solidFill>
                  <a:schemeClr val="accent6">
                    <a:lumMod val="50000"/>
                  </a:schemeClr>
                </a:solidFill>
              </a:rPr>
              <a:t>5</a:t>
            </a:r>
            <a:r>
              <a:rPr lang="zh-TW" altLang="en-US" sz="2000" b="1" dirty="0" smtClean="0">
                <a:solidFill>
                  <a:schemeClr val="accent6">
                    <a:lumMod val="50000"/>
                  </a:schemeClr>
                </a:solidFill>
              </a:rPr>
              <a:t>章 </a:t>
            </a:r>
            <a:r>
              <a:rPr lang="en-US" altLang="zh-TW" sz="2000" b="1" dirty="0" smtClean="0">
                <a:solidFill>
                  <a:schemeClr val="accent6">
                    <a:lumMod val="50000"/>
                  </a:schemeClr>
                </a:solidFill>
              </a:rPr>
              <a:t>(</a:t>
            </a:r>
            <a:r>
              <a:rPr lang="zh-TW" altLang="en-US" sz="2000" b="1" dirty="0" smtClean="0">
                <a:solidFill>
                  <a:schemeClr val="accent6">
                    <a:lumMod val="50000"/>
                  </a:schemeClr>
                </a:solidFill>
              </a:rPr>
              <a:t>聖潔條例</a:t>
            </a:r>
            <a:r>
              <a:rPr lang="en-US" altLang="zh-TW" sz="2000" b="1" dirty="0" smtClean="0">
                <a:solidFill>
                  <a:schemeClr val="accent6">
                    <a:lumMod val="50000"/>
                  </a:schemeClr>
                </a:solidFill>
              </a:rPr>
              <a:t>)</a:t>
            </a:r>
          </a:p>
          <a:p>
            <a:r>
              <a:rPr lang="en-US" altLang="zh-TW" sz="1400" dirty="0"/>
              <a:t>5:1</a:t>
            </a:r>
            <a:r>
              <a:rPr lang="zh-TW" altLang="en-US" sz="1400" dirty="0"/>
              <a:t> </a:t>
            </a:r>
            <a:r>
              <a:rPr lang="zh-TW" altLang="en-US" sz="2000" b="1" dirty="0">
                <a:solidFill>
                  <a:srgbClr val="FF0000"/>
                </a:solidFill>
              </a:rPr>
              <a:t>耶和華曉諭摩西說、</a:t>
            </a:r>
            <a:br>
              <a:rPr lang="zh-TW" altLang="en-US" sz="2000" b="1" dirty="0">
                <a:solidFill>
                  <a:srgbClr val="FF0000"/>
                </a:solidFill>
              </a:rPr>
            </a:br>
            <a:r>
              <a:rPr lang="en-US" altLang="zh-TW" sz="1400" dirty="0"/>
              <a:t>5:2</a:t>
            </a:r>
            <a:r>
              <a:rPr lang="zh-TW" altLang="en-US" sz="1400" dirty="0"/>
              <a:t> </a:t>
            </a:r>
            <a:r>
              <a:rPr lang="zh-TW" altLang="en-US" sz="2000" b="1" dirty="0">
                <a:solidFill>
                  <a:srgbClr val="FF0000"/>
                </a:solidFill>
              </a:rPr>
              <a:t>你吩咐以色列人、</a:t>
            </a:r>
            <a:r>
              <a:rPr lang="zh-TW" altLang="en-US" sz="1400" dirty="0"/>
              <a:t>使一切長大痲瘋的、患漏症的、並因死屍不潔淨的、都出營外去。</a:t>
            </a:r>
            <a:br>
              <a:rPr lang="zh-TW" altLang="en-US" sz="1400" dirty="0"/>
            </a:br>
            <a:r>
              <a:rPr lang="en-US" altLang="zh-TW" sz="1400" dirty="0"/>
              <a:t>5:3</a:t>
            </a:r>
            <a:r>
              <a:rPr lang="zh-TW" altLang="en-US" sz="1400" dirty="0"/>
              <a:t> 無論男女、都要使他們出到營外、免得污穢他們的營、這營是我所住的。</a:t>
            </a:r>
            <a:br>
              <a:rPr lang="zh-TW" altLang="en-US" sz="1400" dirty="0"/>
            </a:br>
            <a:r>
              <a:rPr lang="en-US" altLang="zh-TW" sz="1400" dirty="0"/>
              <a:t>5:4</a:t>
            </a:r>
            <a:r>
              <a:rPr lang="zh-TW" altLang="en-US" sz="1400" dirty="0"/>
              <a:t> 以色列人就這樣行、使他們出到營外．耶和華怎樣吩咐摩西、以色列人就怎樣行了</a:t>
            </a:r>
            <a:r>
              <a:rPr lang="zh-TW" altLang="en-US" sz="1400" dirty="0" smtClean="0"/>
              <a:t>。</a:t>
            </a:r>
            <a:endParaRPr lang="en-US" altLang="zh-TW" sz="1400" dirty="0" smtClean="0"/>
          </a:p>
          <a:p>
            <a:r>
              <a:rPr lang="zh-TW" altLang="en-US" sz="1400" dirty="0"/>
              <a:t/>
            </a:r>
            <a:br>
              <a:rPr lang="zh-TW" altLang="en-US" sz="1400" dirty="0"/>
            </a:br>
            <a:r>
              <a:rPr lang="en-US" altLang="zh-TW" sz="1400" dirty="0"/>
              <a:t>5:5</a:t>
            </a:r>
            <a:r>
              <a:rPr lang="zh-TW" altLang="en-US" sz="1400" dirty="0"/>
              <a:t> </a:t>
            </a:r>
            <a:r>
              <a:rPr lang="zh-TW" altLang="en-US" sz="2000" b="1" dirty="0">
                <a:solidFill>
                  <a:srgbClr val="FF0000"/>
                </a:solidFill>
              </a:rPr>
              <a:t>耶和華對摩西說、</a:t>
            </a:r>
            <a:br>
              <a:rPr lang="zh-TW" altLang="en-US" sz="2000" b="1" dirty="0">
                <a:solidFill>
                  <a:srgbClr val="FF0000"/>
                </a:solidFill>
              </a:rPr>
            </a:br>
            <a:r>
              <a:rPr lang="en-US" altLang="zh-TW" sz="1400" dirty="0" smtClean="0"/>
              <a:t>5:6</a:t>
            </a:r>
            <a:r>
              <a:rPr lang="zh-TW" altLang="en-US" sz="1400" dirty="0"/>
              <a:t> </a:t>
            </a:r>
            <a:r>
              <a:rPr lang="zh-TW" altLang="en-US" sz="2000" b="1" dirty="0">
                <a:solidFill>
                  <a:srgbClr val="FF0000"/>
                </a:solidFill>
              </a:rPr>
              <a:t>你曉諭以色列人說、</a:t>
            </a:r>
            <a:r>
              <a:rPr lang="zh-TW" altLang="en-US" sz="1400" dirty="0"/>
              <a:t>無論男女、若犯了人所常犯的罪、以至干犯耶和華、那人就有了罪。</a:t>
            </a:r>
            <a:br>
              <a:rPr lang="zh-TW" altLang="en-US" sz="1400" dirty="0"/>
            </a:br>
            <a:r>
              <a:rPr lang="en-US" altLang="zh-TW" sz="1400" dirty="0"/>
              <a:t>5:7</a:t>
            </a:r>
            <a:r>
              <a:rPr lang="zh-TW" altLang="en-US" sz="1400" dirty="0"/>
              <a:t> 他要承認所犯的罪、將所虧負人的、如數賠還．另外加上五分之一、也歸與所虧負的人。</a:t>
            </a:r>
            <a:br>
              <a:rPr lang="zh-TW" altLang="en-US" sz="1400" dirty="0"/>
            </a:br>
            <a:r>
              <a:rPr lang="en-US" altLang="zh-TW" sz="1400" dirty="0"/>
              <a:t>5:8</a:t>
            </a:r>
            <a:r>
              <a:rPr lang="zh-TW" altLang="en-US" sz="1400" dirty="0"/>
              <a:t> 那人若沒有親屬可受所賠還的、那所賠還的就要歸與服事耶和華的祭司．至於那為他贖罪的公羊是在外。</a:t>
            </a:r>
            <a:br>
              <a:rPr lang="zh-TW" altLang="en-US" sz="1400" dirty="0"/>
            </a:br>
            <a:r>
              <a:rPr lang="en-US" altLang="zh-TW" sz="1400" dirty="0"/>
              <a:t>5:9</a:t>
            </a:r>
            <a:r>
              <a:rPr lang="zh-TW" altLang="en-US" sz="1400" dirty="0"/>
              <a:t> 以色列人一切的聖物中、所奉給祭司的舉祭、都要歸與祭司。</a:t>
            </a:r>
            <a:br>
              <a:rPr lang="zh-TW" altLang="en-US" sz="1400" dirty="0"/>
            </a:br>
            <a:r>
              <a:rPr lang="en-US" altLang="zh-TW" sz="1400" dirty="0"/>
              <a:t>5:10</a:t>
            </a:r>
            <a:r>
              <a:rPr lang="zh-TW" altLang="en-US" sz="1400" dirty="0"/>
              <a:t> 各人所分別為聖的物、無論是甚麼。都要歸給祭司。</a:t>
            </a:r>
            <a:br>
              <a:rPr lang="zh-TW" altLang="en-US" sz="1400" dirty="0"/>
            </a:br>
            <a:endParaRPr lang="en-US" altLang="zh-TW" sz="1400" dirty="0" smtClean="0"/>
          </a:p>
          <a:p>
            <a:r>
              <a:rPr lang="en-US" altLang="zh-TW" sz="1400" dirty="0" smtClean="0"/>
              <a:t>5:11</a:t>
            </a:r>
            <a:r>
              <a:rPr lang="zh-TW" altLang="en-US" sz="1400" dirty="0">
                <a:solidFill>
                  <a:srgbClr val="FF0000"/>
                </a:solidFill>
              </a:rPr>
              <a:t> </a:t>
            </a:r>
            <a:r>
              <a:rPr lang="zh-TW" altLang="en-US" sz="2000" b="1" dirty="0">
                <a:solidFill>
                  <a:srgbClr val="FF0000"/>
                </a:solidFill>
              </a:rPr>
              <a:t>耶和華對摩西說、</a:t>
            </a:r>
            <a:r>
              <a:rPr lang="zh-TW" altLang="en-US" sz="2000" dirty="0">
                <a:solidFill>
                  <a:srgbClr val="FF0000"/>
                </a:solidFill>
              </a:rPr>
              <a:t/>
            </a:r>
            <a:br>
              <a:rPr lang="zh-TW" altLang="en-US" sz="2000" dirty="0">
                <a:solidFill>
                  <a:srgbClr val="FF0000"/>
                </a:solidFill>
              </a:rPr>
            </a:br>
            <a:r>
              <a:rPr lang="en-US" altLang="zh-TW" sz="1400" dirty="0"/>
              <a:t>5:12</a:t>
            </a:r>
            <a:r>
              <a:rPr lang="zh-TW" altLang="en-US" sz="1400" dirty="0"/>
              <a:t> </a:t>
            </a:r>
            <a:r>
              <a:rPr lang="zh-TW" altLang="en-US" sz="2000" b="1" dirty="0">
                <a:solidFill>
                  <a:srgbClr val="FF0000"/>
                </a:solidFill>
              </a:rPr>
              <a:t>你曉諭以色列人說、</a:t>
            </a:r>
            <a:r>
              <a:rPr lang="zh-TW" altLang="en-US" sz="1400" dirty="0"/>
              <a:t>人的妻若有邪行得罪他丈夫、</a:t>
            </a:r>
            <a:br>
              <a:rPr lang="zh-TW" altLang="en-US" sz="1400" dirty="0"/>
            </a:br>
            <a:r>
              <a:rPr lang="en-US" altLang="zh-TW" sz="1400" dirty="0"/>
              <a:t>5:13</a:t>
            </a:r>
            <a:r>
              <a:rPr lang="zh-TW" altLang="en-US" sz="1400" dirty="0"/>
              <a:t> 有人與他行淫、事情嚴密瞞過他丈夫、而且他被玷污沒有作見證的人、當他行淫的時候也沒有被捉住．</a:t>
            </a:r>
            <a:br>
              <a:rPr lang="zh-TW" altLang="en-US" sz="1400" dirty="0"/>
            </a:br>
            <a:r>
              <a:rPr lang="en-US" altLang="zh-TW" sz="1400" dirty="0"/>
              <a:t>5:14</a:t>
            </a:r>
            <a:r>
              <a:rPr lang="zh-TW" altLang="en-US" sz="1400" dirty="0"/>
              <a:t> 他丈夫生了疑恨的心、疑恨他、他是被玷污、或是他丈夫生了疑恨的心、疑恨他、他並沒有被玷污．</a:t>
            </a:r>
            <a:br>
              <a:rPr lang="zh-TW" altLang="en-US" sz="1400" dirty="0"/>
            </a:br>
            <a:r>
              <a:rPr lang="en-US" altLang="zh-TW" sz="1400" dirty="0"/>
              <a:t>5:15</a:t>
            </a:r>
            <a:r>
              <a:rPr lang="zh-TW" altLang="en-US" sz="1400" dirty="0"/>
              <a:t> 這人就要將妻送到祭司那裡、又為他帶著大麥麵伊法十分之一作供物、不可澆上油、也不可加上乳香、因為這是疑恨的素祭、是思念的素祭、使人思念罪孽。</a:t>
            </a:r>
            <a:endParaRPr lang="en-US" altLang="zh-HK" sz="1400" b="1" dirty="0">
              <a:solidFill>
                <a:schemeClr val="accent6">
                  <a:lumMod val="50000"/>
                </a:schemeClr>
              </a:solidFill>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58" t="26474" r="3724" b="19543"/>
          <a:stretch/>
        </p:blipFill>
        <p:spPr bwMode="auto">
          <a:xfrm>
            <a:off x="-24000" y="13734"/>
            <a:ext cx="9168000" cy="512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Shirley Ho\Pictures\圖片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83" y="792173"/>
            <a:ext cx="4200525" cy="8842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hirley Ho\Pictures\圖片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136498"/>
            <a:ext cx="4200525" cy="884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hirley Ho\Pictures\圖片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795886"/>
            <a:ext cx="4200525" cy="88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arn(inVertic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arn(inVertical)">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95486"/>
            <a:ext cx="8784976" cy="1938992"/>
          </a:xfrm>
          <a:prstGeom prst="rect">
            <a:avLst/>
          </a:prstGeom>
          <a:noFill/>
        </p:spPr>
        <p:txBody>
          <a:bodyPr wrap="square" rtlCol="0">
            <a:spAutoFit/>
          </a:bodyPr>
          <a:lstStyle/>
          <a:p>
            <a:r>
              <a:rPr lang="zh-TW" altLang="en-US" sz="2000" b="1" dirty="0">
                <a:solidFill>
                  <a:schemeClr val="accent6">
                    <a:lumMod val="50000"/>
                  </a:schemeClr>
                </a:solidFill>
              </a:rPr>
              <a:t>民數</a:t>
            </a:r>
            <a:r>
              <a:rPr lang="zh-TW" altLang="en-US" sz="2000" b="1" dirty="0" smtClean="0">
                <a:solidFill>
                  <a:schemeClr val="accent6">
                    <a:lumMod val="50000"/>
                  </a:schemeClr>
                </a:solidFill>
              </a:rPr>
              <a:t>記</a:t>
            </a:r>
            <a:r>
              <a:rPr lang="en-US" altLang="zh-TW" sz="2000" b="1" dirty="0">
                <a:solidFill>
                  <a:schemeClr val="accent6">
                    <a:lumMod val="50000"/>
                  </a:schemeClr>
                </a:solidFill>
              </a:rPr>
              <a:t>5</a:t>
            </a:r>
            <a:r>
              <a:rPr lang="zh-TW" altLang="en-US" sz="2000" b="1" dirty="0" smtClean="0">
                <a:solidFill>
                  <a:schemeClr val="accent6">
                    <a:lumMod val="50000"/>
                  </a:schemeClr>
                </a:solidFill>
              </a:rPr>
              <a:t>章 </a:t>
            </a:r>
            <a:r>
              <a:rPr lang="en-US" altLang="zh-TW" sz="2000" b="1" dirty="0" smtClean="0">
                <a:solidFill>
                  <a:schemeClr val="accent6">
                    <a:lumMod val="50000"/>
                  </a:schemeClr>
                </a:solidFill>
              </a:rPr>
              <a:t>(</a:t>
            </a:r>
            <a:r>
              <a:rPr lang="zh-TW" altLang="en-US" sz="2000" b="1" dirty="0" smtClean="0">
                <a:solidFill>
                  <a:schemeClr val="accent6">
                    <a:lumMod val="50000"/>
                  </a:schemeClr>
                </a:solidFill>
              </a:rPr>
              <a:t>聖潔條例</a:t>
            </a:r>
            <a:r>
              <a:rPr lang="en-US" altLang="zh-TW" sz="2000" b="1" dirty="0" smtClean="0">
                <a:solidFill>
                  <a:schemeClr val="accent6">
                    <a:lumMod val="50000"/>
                  </a:schemeClr>
                </a:solidFill>
              </a:rPr>
              <a:t>)</a:t>
            </a:r>
          </a:p>
          <a:p>
            <a:r>
              <a:rPr lang="en-US" altLang="zh-TW" sz="1400" dirty="0"/>
              <a:t>5:1</a:t>
            </a:r>
            <a:r>
              <a:rPr lang="zh-TW" altLang="en-US" sz="1400" dirty="0"/>
              <a:t> 耶和華曉諭摩西說、</a:t>
            </a:r>
            <a:br>
              <a:rPr lang="zh-TW" altLang="en-US" sz="1400" dirty="0"/>
            </a:br>
            <a:r>
              <a:rPr lang="en-US" altLang="zh-TW" sz="1400" dirty="0"/>
              <a:t>5:2</a:t>
            </a:r>
            <a:r>
              <a:rPr lang="zh-TW" altLang="en-US" sz="1400" dirty="0"/>
              <a:t> 你吩咐以色列人、使一切長大痲瘋的、患漏症的、並因死屍不潔淨的、都</a:t>
            </a:r>
            <a:r>
              <a:rPr lang="zh-TW" altLang="en-US" b="1" dirty="0">
                <a:solidFill>
                  <a:srgbClr val="FF0000"/>
                </a:solidFill>
              </a:rPr>
              <a:t>出營外去</a:t>
            </a:r>
            <a:r>
              <a:rPr lang="zh-TW" altLang="en-US" sz="1400" dirty="0"/>
              <a:t>。</a:t>
            </a:r>
            <a:br>
              <a:rPr lang="zh-TW" altLang="en-US" sz="1400" dirty="0"/>
            </a:br>
            <a:r>
              <a:rPr lang="en-US" altLang="zh-TW" sz="1400" dirty="0"/>
              <a:t>5:3</a:t>
            </a:r>
            <a:r>
              <a:rPr lang="zh-TW" altLang="en-US" sz="1400" dirty="0"/>
              <a:t> 無論男女、都要使他們</a:t>
            </a:r>
            <a:r>
              <a:rPr lang="zh-TW" altLang="en-US" sz="2000" b="1" dirty="0">
                <a:solidFill>
                  <a:srgbClr val="FF0000"/>
                </a:solidFill>
              </a:rPr>
              <a:t>出到營外</a:t>
            </a:r>
            <a:r>
              <a:rPr lang="zh-TW" altLang="en-US" sz="1400" dirty="0"/>
              <a:t>、免得污穢他們的營、這營是我所住的。</a:t>
            </a:r>
            <a:br>
              <a:rPr lang="zh-TW" altLang="en-US" sz="1400" dirty="0"/>
            </a:br>
            <a:r>
              <a:rPr lang="en-US" altLang="zh-TW" sz="1400" dirty="0"/>
              <a:t>5:4</a:t>
            </a:r>
            <a:r>
              <a:rPr lang="zh-TW" altLang="en-US" sz="1400" dirty="0"/>
              <a:t> 以色列人就這樣行、使他們</a:t>
            </a:r>
            <a:r>
              <a:rPr lang="zh-TW" altLang="en-US" sz="2000" b="1" dirty="0">
                <a:solidFill>
                  <a:srgbClr val="FF0000"/>
                </a:solidFill>
              </a:rPr>
              <a:t>出到營外</a:t>
            </a:r>
            <a:r>
              <a:rPr lang="zh-TW" altLang="en-US" sz="1400" dirty="0"/>
              <a:t>．耶和華怎樣吩咐摩西、以色列人就怎樣行了</a:t>
            </a:r>
            <a:r>
              <a:rPr lang="zh-TW" altLang="en-US" sz="1400" dirty="0" smtClean="0"/>
              <a:t>。</a:t>
            </a:r>
            <a:endParaRPr lang="en-US" altLang="zh-TW" sz="1400" dirty="0" smtClean="0"/>
          </a:p>
          <a:p>
            <a:r>
              <a:rPr lang="zh-TW" altLang="en-US" sz="1400" dirty="0"/>
              <a:t/>
            </a:r>
            <a:br>
              <a:rPr lang="zh-TW" altLang="en-US" sz="1400" dirty="0"/>
            </a:br>
            <a:endParaRPr lang="en-US" altLang="zh-HK" sz="1400" b="1" dirty="0">
              <a:solidFill>
                <a:schemeClr val="accent6">
                  <a:lumMod val="50000"/>
                </a:schemeClr>
              </a:solidFill>
            </a:endParaRPr>
          </a:p>
        </p:txBody>
      </p:sp>
      <p:sp>
        <p:nvSpPr>
          <p:cNvPr id="3" name="橢圓 2"/>
          <p:cNvSpPr/>
          <p:nvPr/>
        </p:nvSpPr>
        <p:spPr>
          <a:xfrm>
            <a:off x="2411760" y="660926"/>
            <a:ext cx="3672408" cy="398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aphicFrame>
        <p:nvGraphicFramePr>
          <p:cNvPr id="4" name="表格 3"/>
          <p:cNvGraphicFramePr>
            <a:graphicFrameLocks noGrp="1"/>
          </p:cNvGraphicFramePr>
          <p:nvPr>
            <p:extLst>
              <p:ext uri="{D42A27DB-BD31-4B8C-83A1-F6EECF244321}">
                <p14:modId xmlns:p14="http://schemas.microsoft.com/office/powerpoint/2010/main" val="194266955"/>
              </p:ext>
            </p:extLst>
          </p:nvPr>
        </p:nvGraphicFramePr>
        <p:xfrm>
          <a:off x="323528" y="1851670"/>
          <a:ext cx="8352928" cy="2926080"/>
        </p:xfrm>
        <a:graphic>
          <a:graphicData uri="http://schemas.openxmlformats.org/drawingml/2006/table">
            <a:tbl>
              <a:tblPr firstRow="1" firstCol="1" bandRow="1">
                <a:tableStyleId>{5C22544A-7EE6-4342-B048-85BDC9FD1C3A}</a:tableStyleId>
              </a:tblPr>
              <a:tblGrid>
                <a:gridCol w="4193083"/>
                <a:gridCol w="4159845"/>
              </a:tblGrid>
              <a:tr h="0">
                <a:tc>
                  <a:txBody>
                    <a:bodyPr/>
                    <a:lstStyle/>
                    <a:p>
                      <a:pPr algn="ctr">
                        <a:lnSpc>
                          <a:spcPct val="200000"/>
                        </a:lnSpc>
                        <a:spcAft>
                          <a:spcPts val="0"/>
                        </a:spcAft>
                      </a:pPr>
                      <a:r>
                        <a:rPr lang="zh-TW" sz="2400" kern="100" dirty="0">
                          <a:effectLst/>
                        </a:rPr>
                        <a:t>舊約</a:t>
                      </a:r>
                      <a:r>
                        <a:rPr lang="en-US" sz="2400" kern="100" dirty="0">
                          <a:effectLst/>
                        </a:rPr>
                        <a:t>OT</a:t>
                      </a:r>
                      <a:endParaRPr lang="zh-TW" sz="2400" kern="100" dirty="0">
                        <a:effectLst/>
                        <a:latin typeface="Times New Roman"/>
                        <a:ea typeface="新細明體"/>
                      </a:endParaRPr>
                    </a:p>
                  </a:txBody>
                  <a:tcPr marL="68580" marR="68580" marT="0" marB="0"/>
                </a:tc>
                <a:tc>
                  <a:txBody>
                    <a:bodyPr/>
                    <a:lstStyle/>
                    <a:p>
                      <a:pPr algn="ctr">
                        <a:lnSpc>
                          <a:spcPct val="200000"/>
                        </a:lnSpc>
                        <a:spcAft>
                          <a:spcPts val="0"/>
                        </a:spcAft>
                      </a:pPr>
                      <a:r>
                        <a:rPr lang="zh-TW" sz="2400" kern="100" dirty="0">
                          <a:effectLst/>
                        </a:rPr>
                        <a:t>新約</a:t>
                      </a:r>
                      <a:r>
                        <a:rPr lang="en-US" sz="2400" kern="100" dirty="0">
                          <a:effectLst/>
                        </a:rPr>
                        <a:t>NT (</a:t>
                      </a:r>
                      <a:r>
                        <a:rPr lang="zh-TW" sz="2400" kern="100" dirty="0">
                          <a:effectLst/>
                        </a:rPr>
                        <a:t>主耶穌</a:t>
                      </a:r>
                      <a:r>
                        <a:rPr lang="en-US" sz="2400" kern="100" dirty="0">
                          <a:effectLst/>
                        </a:rPr>
                        <a:t>)</a:t>
                      </a:r>
                      <a:endParaRPr lang="zh-TW" sz="2400" kern="100" dirty="0">
                        <a:effectLst/>
                        <a:latin typeface="Times New Roman"/>
                        <a:ea typeface="新細明體"/>
                      </a:endParaRPr>
                    </a:p>
                  </a:txBody>
                  <a:tcPr marL="68580" marR="68580" marT="0" marB="0"/>
                </a:tc>
              </a:tr>
              <a:tr h="0">
                <a:tc>
                  <a:txBody>
                    <a:bodyPr/>
                    <a:lstStyle/>
                    <a:p>
                      <a:pPr marL="342900" lvl="0" indent="-342900">
                        <a:lnSpc>
                          <a:spcPct val="200000"/>
                        </a:lnSpc>
                        <a:spcAft>
                          <a:spcPts val="0"/>
                        </a:spcAft>
                        <a:buFont typeface="+mj-lt"/>
                        <a:buAutoNum type="alphaLcPeriod"/>
                      </a:pPr>
                      <a:r>
                        <a:rPr lang="en-US" sz="2400" kern="100" dirty="0">
                          <a:effectLst/>
                        </a:rPr>
                        <a:t>Leper </a:t>
                      </a:r>
                      <a:r>
                        <a:rPr lang="en-US" sz="2400" kern="100" dirty="0" smtClean="0">
                          <a:effectLst/>
                        </a:rPr>
                        <a:t>(</a:t>
                      </a:r>
                      <a:r>
                        <a:rPr lang="zh-TW" altLang="en-US" sz="2400" kern="100" dirty="0" smtClean="0">
                          <a:effectLst/>
                        </a:rPr>
                        <a:t>長大</a:t>
                      </a:r>
                      <a:r>
                        <a:rPr lang="zh-TW" sz="2400" kern="100" dirty="0" smtClean="0">
                          <a:effectLst/>
                        </a:rPr>
                        <a:t>痲瘋</a:t>
                      </a:r>
                      <a:r>
                        <a:rPr lang="en-US" sz="2400" kern="100" dirty="0">
                          <a:effectLst/>
                        </a:rPr>
                        <a:t>)</a:t>
                      </a:r>
                      <a:endParaRPr lang="zh-TW" sz="2400" kern="100" dirty="0">
                        <a:effectLst/>
                      </a:endParaRPr>
                    </a:p>
                    <a:p>
                      <a:pPr marL="342900" lvl="0" indent="-342900">
                        <a:lnSpc>
                          <a:spcPct val="200000"/>
                        </a:lnSpc>
                        <a:spcAft>
                          <a:spcPts val="0"/>
                        </a:spcAft>
                        <a:buFont typeface="+mj-lt"/>
                        <a:buAutoNum type="alphaLcPeriod"/>
                      </a:pPr>
                      <a:r>
                        <a:rPr lang="en-US" sz="2400" kern="100" dirty="0">
                          <a:effectLst/>
                        </a:rPr>
                        <a:t>Hemorrhages </a:t>
                      </a:r>
                      <a:r>
                        <a:rPr lang="en-US" sz="2400" kern="100" dirty="0" smtClean="0">
                          <a:effectLst/>
                        </a:rPr>
                        <a:t>(</a:t>
                      </a:r>
                      <a:r>
                        <a:rPr lang="zh-TW" altLang="en-US" sz="2400" kern="100" dirty="0" smtClean="0">
                          <a:effectLst/>
                        </a:rPr>
                        <a:t>患</a:t>
                      </a:r>
                      <a:r>
                        <a:rPr lang="zh-TW" sz="2400" kern="100" dirty="0" smtClean="0">
                          <a:effectLst/>
                        </a:rPr>
                        <a:t>血漏</a:t>
                      </a:r>
                      <a:r>
                        <a:rPr lang="zh-TW" altLang="en-US" sz="2400" kern="100" dirty="0" smtClean="0">
                          <a:effectLst/>
                        </a:rPr>
                        <a:t>症</a:t>
                      </a:r>
                      <a:r>
                        <a:rPr lang="en-US" sz="2400" kern="100" dirty="0" smtClean="0">
                          <a:effectLst/>
                        </a:rPr>
                        <a:t>)</a:t>
                      </a:r>
                      <a:endParaRPr lang="zh-TW" sz="2400" kern="100" dirty="0">
                        <a:effectLst/>
                      </a:endParaRPr>
                    </a:p>
                    <a:p>
                      <a:pPr marL="342900" lvl="0" indent="-342900">
                        <a:lnSpc>
                          <a:spcPct val="200000"/>
                        </a:lnSpc>
                        <a:spcAft>
                          <a:spcPts val="0"/>
                        </a:spcAft>
                        <a:buFont typeface="+mj-lt"/>
                        <a:buAutoNum type="alphaLcPeriod"/>
                      </a:pPr>
                      <a:r>
                        <a:rPr lang="en-US" sz="2400" kern="100" dirty="0">
                          <a:effectLst/>
                        </a:rPr>
                        <a:t>Death (</a:t>
                      </a:r>
                      <a:r>
                        <a:rPr lang="zh-TW" sz="2400" kern="100" dirty="0">
                          <a:effectLst/>
                        </a:rPr>
                        <a:t>死人</a:t>
                      </a:r>
                      <a:r>
                        <a:rPr lang="en-US" sz="2400" kern="100" dirty="0" smtClean="0">
                          <a:effectLst/>
                        </a:rPr>
                        <a:t>)</a:t>
                      </a:r>
                      <a:endParaRPr lang="zh-TW" sz="2400" kern="100" dirty="0">
                        <a:effectLst/>
                        <a:latin typeface="Times New Roman"/>
                        <a:ea typeface="新細明體"/>
                      </a:endParaRPr>
                    </a:p>
                  </a:txBody>
                  <a:tcPr marL="68580" marR="68580" marT="0" marB="0"/>
                </a:tc>
                <a:tc>
                  <a:txBody>
                    <a:bodyPr/>
                    <a:lstStyle/>
                    <a:p>
                      <a:pPr>
                        <a:lnSpc>
                          <a:spcPct val="200000"/>
                        </a:lnSpc>
                        <a:spcAft>
                          <a:spcPts val="0"/>
                        </a:spcAft>
                      </a:pPr>
                      <a:r>
                        <a:rPr lang="en-US" sz="2400" kern="100" dirty="0">
                          <a:effectLst/>
                        </a:rPr>
                        <a:t>a</a:t>
                      </a:r>
                      <a:r>
                        <a:rPr lang="en-US" sz="2400" b="1" kern="100" dirty="0">
                          <a:effectLst/>
                        </a:rPr>
                        <a:t>. touched the leper</a:t>
                      </a:r>
                      <a:endParaRPr lang="zh-TW" sz="2400" b="1" kern="100" dirty="0">
                        <a:effectLst/>
                      </a:endParaRPr>
                    </a:p>
                    <a:p>
                      <a:pPr>
                        <a:lnSpc>
                          <a:spcPct val="200000"/>
                        </a:lnSpc>
                        <a:spcAft>
                          <a:spcPts val="0"/>
                        </a:spcAft>
                      </a:pPr>
                      <a:r>
                        <a:rPr lang="en-US" sz="2400" b="1" kern="100" dirty="0">
                          <a:effectLst/>
                        </a:rPr>
                        <a:t>b. healed the hemorrhage</a:t>
                      </a:r>
                      <a:endParaRPr lang="zh-TW" sz="2400" b="1" kern="100" dirty="0">
                        <a:effectLst/>
                      </a:endParaRPr>
                    </a:p>
                    <a:p>
                      <a:pPr>
                        <a:lnSpc>
                          <a:spcPct val="200000"/>
                        </a:lnSpc>
                        <a:spcAft>
                          <a:spcPts val="0"/>
                        </a:spcAft>
                      </a:pPr>
                      <a:r>
                        <a:rPr lang="en-US" sz="2400" b="1" kern="100" dirty="0">
                          <a:effectLst/>
                        </a:rPr>
                        <a:t>c. raised the death</a:t>
                      </a:r>
                      <a:endParaRPr lang="zh-TW" sz="2400" b="1" kern="100" dirty="0">
                        <a:effectLst/>
                        <a:latin typeface="Times New Roman"/>
                        <a:ea typeface="新細明體"/>
                      </a:endParaRPr>
                    </a:p>
                  </a:txBody>
                  <a:tcPr marL="68580" marR="68580" marT="0" marB="0"/>
                </a:tc>
              </a:tr>
            </a:tbl>
          </a:graphicData>
        </a:graphic>
      </p:graphicFrame>
    </p:spTree>
    <p:extLst>
      <p:ext uri="{BB962C8B-B14F-4D97-AF65-F5344CB8AC3E}">
        <p14:creationId xmlns:p14="http://schemas.microsoft.com/office/powerpoint/2010/main" val="25371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神韻">
  <a:themeElements>
    <a:clrScheme name="藥劑師">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神韻">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神韻">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1218</TotalTime>
  <Words>592</Words>
  <Application>Microsoft Office PowerPoint</Application>
  <PresentationFormat>如螢幕大小 (16:9)</PresentationFormat>
  <Paragraphs>100</Paragraphs>
  <Slides>29</Slides>
  <Notes>2</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神韻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Shirley Ho</dc:creator>
  <cp:lastModifiedBy>Shirley Ho</cp:lastModifiedBy>
  <cp:revision>73</cp:revision>
  <dcterms:created xsi:type="dcterms:W3CDTF">2018-02-28T01:54:56Z</dcterms:created>
  <dcterms:modified xsi:type="dcterms:W3CDTF">2018-04-06T08:27:14Z</dcterms:modified>
</cp:coreProperties>
</file>