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1" r:id="rId5"/>
    <p:sldId id="262" r:id="rId6"/>
    <p:sldId id="260" r:id="rId7"/>
    <p:sldId id="264" r:id="rId8"/>
    <p:sldId id="265" r:id="rId9"/>
    <p:sldId id="267" r:id="rId10"/>
    <p:sldId id="268" r:id="rId11"/>
    <p:sldId id="266" r:id="rId12"/>
    <p:sldId id="269" r:id="rId13"/>
    <p:sldId id="271" r:id="rId14"/>
    <p:sldId id="263" r:id="rId15"/>
    <p:sldId id="277" r:id="rId16"/>
    <p:sldId id="278" r:id="rId17"/>
    <p:sldId id="279" r:id="rId18"/>
    <p:sldId id="283" r:id="rId19"/>
    <p:sldId id="275" r:id="rId20"/>
    <p:sldId id="280" r:id="rId21"/>
    <p:sldId id="282" r:id="rId22"/>
    <p:sldId id="302" r:id="rId23"/>
    <p:sldId id="287" r:id="rId24"/>
    <p:sldId id="281" r:id="rId25"/>
    <p:sldId id="276" r:id="rId26"/>
    <p:sldId id="295" r:id="rId27"/>
    <p:sldId id="272" r:id="rId28"/>
    <p:sldId id="299" r:id="rId29"/>
    <p:sldId id="286" r:id="rId30"/>
    <p:sldId id="293" r:id="rId31"/>
    <p:sldId id="290" r:id="rId32"/>
    <p:sldId id="291" r:id="rId33"/>
    <p:sldId id="292" r:id="rId34"/>
    <p:sldId id="294" r:id="rId35"/>
    <p:sldId id="297" r:id="rId36"/>
    <p:sldId id="273" r:id="rId37"/>
    <p:sldId id="285" r:id="rId38"/>
    <p:sldId id="304" r:id="rId39"/>
    <p:sldId id="305" r:id="rId40"/>
    <p:sldId id="306" r:id="rId41"/>
    <p:sldId id="307" r:id="rId42"/>
    <p:sldId id="308" r:id="rId43"/>
    <p:sldId id="274" r:id="rId44"/>
    <p:sldId id="301" r:id="rId45"/>
    <p:sldId id="298" r:id="rId46"/>
    <p:sldId id="296" r:id="rId47"/>
    <p:sldId id="288" r:id="rId48"/>
    <p:sldId id="289" r:id="rId49"/>
    <p:sldId id="300" r:id="rId50"/>
    <p:sldId id="303" r:id="rId51"/>
    <p:sldId id="284" r:id="rId52"/>
  </p:sldIdLst>
  <p:sldSz cx="9144000" cy="5143500" type="screen16x9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B7DEE8"/>
    <a:srgbClr val="BD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0" y="-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AD632-669F-459B-A5A9-D51555C8CC25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E79A7-4E4E-49C9-BA5C-403D3A97586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630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2809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生命的根基、看見體會、感動行動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51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459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將臨期，預備救主降生！豐富的默想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2809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西面： 祭司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拉比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性格</a:t>
            </a:r>
            <a:r>
              <a:rPr lang="en-US" altLang="zh-TW" dirty="0" smtClean="0"/>
              <a:t>)</a:t>
            </a:r>
            <a:r>
              <a:rPr lang="zh-TW" altLang="en-US" dirty="0" smtClean="0"/>
              <a:t>  又公義又虔誠 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顯在他的素常盼望 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對信仰的堅持</a:t>
            </a:r>
            <a:endParaRPr lang="en-US" altLang="zh-TW" dirty="0" smtClean="0"/>
          </a:p>
          <a:p>
            <a:r>
              <a:rPr lang="zh-TW" altLang="en-US" dirty="0" smtClean="0"/>
              <a:t>真理：  「重要的真理</a:t>
            </a:r>
            <a:r>
              <a:rPr lang="en-US" altLang="zh-TW" dirty="0" smtClean="0"/>
              <a:t>(Truth)</a:t>
            </a:r>
            <a:r>
              <a:rPr lang="zh-TW" altLang="en-US" dirty="0" smtClean="0"/>
              <a:t>，通常都是容易的；容易的真理，通常都是難行的。」</a:t>
            </a:r>
            <a:endParaRPr lang="en-US" altLang="zh-TW" dirty="0" smtClean="0"/>
          </a:p>
          <a:p>
            <a:r>
              <a:rPr lang="zh-TW" altLang="en-US" dirty="0" smtClean="0"/>
              <a:t>減肥： 食埋今餐先</a:t>
            </a:r>
            <a:endParaRPr lang="en-US" altLang="zh-TW" dirty="0" smtClean="0"/>
          </a:p>
          <a:p>
            <a:r>
              <a:rPr lang="zh-TW" altLang="en-US" dirty="0" smtClean="0"/>
              <a:t>做運動：  買了</a:t>
            </a:r>
            <a:r>
              <a:rPr lang="en-US" altLang="zh-TW" dirty="0" err="1" smtClean="0"/>
              <a:t>Osim</a:t>
            </a:r>
            <a:r>
              <a:rPr lang="en-US" altLang="zh-TW" dirty="0" smtClean="0"/>
              <a:t>  , </a:t>
            </a:r>
            <a:r>
              <a:rPr lang="zh-TW" altLang="en-US" dirty="0" smtClean="0"/>
              <a:t>器材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三分鐘熱度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靈命進深： 書展 </a:t>
            </a:r>
            <a:r>
              <a:rPr lang="en-US" altLang="zh-TW" dirty="0" smtClean="0"/>
              <a:t>( </a:t>
            </a:r>
            <a:r>
              <a:rPr lang="zh-TW" altLang="en-US" dirty="0" smtClean="0"/>
              <a:t>屬靈書 </a:t>
            </a:r>
            <a:r>
              <a:rPr lang="en-US" altLang="zh-TW" dirty="0" smtClean="0"/>
              <a:t>)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978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忽然敬虔 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持久敬虔  </a:t>
            </a:r>
            <a:endParaRPr lang="en-US" altLang="zh-TW" dirty="0" smtClean="0"/>
          </a:p>
          <a:p>
            <a:r>
              <a:rPr lang="zh-TW" altLang="en-US" dirty="0" smtClean="0"/>
              <a:t>素常盼望以色列的聖者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對信仰 </a:t>
            </a:r>
            <a:r>
              <a:rPr lang="en-US" altLang="zh-TW" dirty="0" smtClean="0"/>
              <a:t>/</a:t>
            </a:r>
            <a:r>
              <a:rPr lang="zh-TW" altLang="en-US" dirty="0" smtClean="0"/>
              <a:t> 事奉上帝   要有恆久的堅持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166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基本功  ：  扎馬  </a:t>
            </a:r>
            <a:r>
              <a:rPr lang="en-US" altLang="zh-TW" dirty="0" smtClean="0"/>
              <a:t>//</a:t>
            </a:r>
            <a:r>
              <a:rPr lang="zh-TW" altLang="en-US" dirty="0" smtClean="0"/>
              <a:t>  練直線  </a:t>
            </a:r>
            <a:endParaRPr lang="en-US" altLang="zh-TW" dirty="0" smtClean="0"/>
          </a:p>
          <a:p>
            <a:r>
              <a:rPr lang="zh-TW" altLang="en-US" dirty="0" smtClean="0"/>
              <a:t>每章聖經  </a:t>
            </a:r>
            <a:r>
              <a:rPr lang="en-US" altLang="zh-TW" dirty="0" smtClean="0"/>
              <a:t>--  </a:t>
            </a:r>
            <a:r>
              <a:rPr lang="zh-TW" altLang="en-US" dirty="0" smtClean="0"/>
              <a:t>讀好  </a:t>
            </a:r>
            <a:r>
              <a:rPr lang="en-US" altLang="zh-TW" dirty="0" smtClean="0"/>
              <a:t>//  </a:t>
            </a:r>
            <a:r>
              <a:rPr lang="zh-TW" altLang="en-US" dirty="0" smtClean="0"/>
              <a:t>每次小組：  認真參與</a:t>
            </a:r>
            <a:endParaRPr lang="en-US" altLang="zh-TW" dirty="0" smtClean="0"/>
          </a:p>
          <a:p>
            <a:r>
              <a:rPr lang="zh-TW" altLang="en-US" dirty="0" smtClean="0"/>
              <a:t>家常便飯  </a:t>
            </a:r>
            <a:r>
              <a:rPr lang="en-US" altLang="zh-TW" dirty="0" smtClean="0"/>
              <a:t>( </a:t>
            </a:r>
            <a:r>
              <a:rPr lang="zh-TW" altLang="en-US" dirty="0" smtClean="0"/>
              <a:t>隔離飯香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  外出食飯  </a:t>
            </a:r>
            <a:r>
              <a:rPr lang="en-US" altLang="zh-TW" dirty="0" smtClean="0"/>
              <a:t>(</a:t>
            </a:r>
            <a:r>
              <a:rPr lang="zh-TW" altLang="en-US" dirty="0" smtClean="0"/>
              <a:t>驚喜</a:t>
            </a:r>
            <a:r>
              <a:rPr lang="en-US" altLang="zh-TW" dirty="0" smtClean="0"/>
              <a:t>)   </a:t>
            </a:r>
            <a:r>
              <a:rPr lang="zh-TW" altLang="en-US" dirty="0" smtClean="0"/>
              <a:t>維持健康  </a:t>
            </a:r>
            <a:r>
              <a:rPr lang="en-US" altLang="zh-TW" dirty="0" smtClean="0"/>
              <a:t>(</a:t>
            </a:r>
            <a:r>
              <a:rPr lang="zh-TW" altLang="en-US" dirty="0" smtClean="0"/>
              <a:t>家常便飯</a:t>
            </a:r>
            <a:r>
              <a:rPr lang="en-US" altLang="zh-TW" dirty="0" smtClean="0"/>
              <a:t>,</a:t>
            </a:r>
            <a:r>
              <a:rPr lang="zh-TW" altLang="en-US" baseline="0" dirty="0" smtClean="0"/>
              <a:t> 每天有正常飯食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每天靈修 </a:t>
            </a:r>
            <a:r>
              <a:rPr lang="en-US" altLang="zh-TW" dirty="0" smtClean="0"/>
              <a:t>(</a:t>
            </a:r>
            <a:r>
              <a:rPr lang="zh-TW" altLang="en-US" dirty="0" smtClean="0"/>
              <a:t>讀經禱告</a:t>
            </a:r>
            <a:r>
              <a:rPr lang="en-US" altLang="zh-TW" dirty="0" smtClean="0"/>
              <a:t>)  --  </a:t>
            </a:r>
            <a:r>
              <a:rPr lang="zh-TW" altLang="en-US" dirty="0" smtClean="0"/>
              <a:t>未必天天好有領受，好有驚喜  </a:t>
            </a:r>
            <a:r>
              <a:rPr lang="en-US" altLang="zh-TW" dirty="0" smtClean="0"/>
              <a:t>(</a:t>
            </a:r>
            <a:r>
              <a:rPr lang="zh-TW" altLang="en-US" dirty="0" smtClean="0"/>
              <a:t>素常靈修 </a:t>
            </a:r>
            <a:r>
              <a:rPr lang="en-US" altLang="zh-TW" dirty="0" smtClean="0"/>
              <a:t>--  </a:t>
            </a:r>
            <a:r>
              <a:rPr lang="zh-TW" altLang="en-US" dirty="0" smtClean="0"/>
              <a:t>體會 ：不斷更新</a:t>
            </a:r>
            <a:r>
              <a:rPr lang="en-US" altLang="zh-TW" dirty="0" smtClean="0"/>
              <a:t>)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8433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B/S</a:t>
            </a:r>
            <a:r>
              <a:rPr lang="en-US" altLang="zh-TW" baseline="0" dirty="0" smtClean="0"/>
              <a:t>  --  </a:t>
            </a:r>
            <a:r>
              <a:rPr lang="zh-TW" altLang="en-US" dirty="0" smtClean="0"/>
              <a:t>又公義又虔誠  </a:t>
            </a:r>
            <a:r>
              <a:rPr lang="en-US" altLang="zh-TW" dirty="0" smtClean="0"/>
              <a:t>==  </a:t>
            </a:r>
            <a:r>
              <a:rPr lang="zh-TW" altLang="en-US" dirty="0" smtClean="0"/>
              <a:t>忽然公義、忽然虔誠  </a:t>
            </a:r>
            <a:endParaRPr lang="zh-HK" altLang="en-US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有清晰盼望 </a:t>
            </a:r>
            <a:r>
              <a:rPr lang="en-US" altLang="zh-TW" dirty="0" smtClean="0"/>
              <a:t>:  </a:t>
            </a:r>
            <a:r>
              <a:rPr lang="zh-TW" altLang="en-US" dirty="0" smtClean="0"/>
              <a:t>所望的事必要成就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信仰持久力：  </a:t>
            </a:r>
            <a:endParaRPr lang="en-US" altLang="zh-TW" dirty="0" smtClean="0"/>
          </a:p>
          <a:p>
            <a:r>
              <a:rPr lang="zh-TW" altLang="en-US" dirty="0" smtClean="0"/>
              <a:t>素常在上帝面前：行公義、好憐憫，存謙卑的心，與神同行</a:t>
            </a:r>
            <a:endParaRPr lang="en-US" altLang="zh-TW" dirty="0" smtClean="0"/>
          </a:p>
          <a:p>
            <a:endParaRPr lang="en-US" altLang="zh-HK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749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第一個聖誕節 ：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西面的盼望： 等候基督第一次降臨</a:t>
            </a:r>
            <a:endParaRPr lang="en-US" altLang="zh-TW" dirty="0" smtClean="0"/>
          </a:p>
          <a:p>
            <a:pPr algn="l"/>
            <a:r>
              <a:rPr lang="zh-TW" altLang="en-US" dirty="0" smtClean="0"/>
              <a:t>我們的盼望： 同樣等候 基督降臨  </a:t>
            </a:r>
            <a:r>
              <a:rPr lang="en-US" altLang="zh-TW" dirty="0" smtClean="0"/>
              <a:t>--  </a:t>
            </a:r>
            <a:r>
              <a:rPr lang="zh-TW" altLang="en-US" dirty="0" smtClean="0"/>
              <a:t>主必再來 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聖誕節期：  第一次降臨  </a:t>
            </a:r>
            <a:r>
              <a:rPr lang="en-US" altLang="zh-TW" dirty="0" smtClean="0"/>
              <a:t>--  </a:t>
            </a:r>
            <a:r>
              <a:rPr lang="zh-TW" altLang="en-US" dirty="0" smtClean="0"/>
              <a:t>成就救恩     </a:t>
            </a:r>
            <a:endParaRPr lang="en-US" altLang="zh-TW" dirty="0" smtClean="0"/>
          </a:p>
          <a:p>
            <a:r>
              <a:rPr lang="zh-TW" altLang="en-US" dirty="0" smtClean="0"/>
              <a:t>                      第二次降臨  </a:t>
            </a:r>
            <a:r>
              <a:rPr lang="en-US" altLang="zh-TW" dirty="0" smtClean="0"/>
              <a:t>--  </a:t>
            </a:r>
            <a:r>
              <a:rPr lang="zh-TW" altLang="en-US" dirty="0" smtClean="0"/>
              <a:t>成就歷史</a:t>
            </a:r>
            <a:endParaRPr lang="en-US" altLang="zh-TW" dirty="0" smtClean="0"/>
          </a:p>
          <a:p>
            <a:endParaRPr lang="en-US" altLang="zh-HK" dirty="0" smtClean="0"/>
          </a:p>
          <a:p>
            <a:r>
              <a:rPr lang="zh-TW" altLang="en-US" dirty="0" smtClean="0"/>
              <a:t>我們如何預備生命迎見主？ 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3254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用手接過耶穌 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看見未來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 smtClean="0"/>
              <a:t>2:29</a:t>
            </a:r>
            <a:r>
              <a:rPr lang="zh-TW" altLang="en-US" dirty="0" smtClean="0"/>
              <a:t> 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 死而無憾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如願以償  </a:t>
            </a:r>
            <a:r>
              <a:rPr lang="en-US" altLang="zh-TW" dirty="0" smtClean="0"/>
              <a:t>//</a:t>
            </a:r>
            <a:r>
              <a:rPr lang="zh-TW" altLang="en-US" dirty="0" smtClean="0"/>
              <a:t>  不枉此生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畢生最大心願得以滿足</a:t>
            </a:r>
            <a:r>
              <a:rPr lang="en-US" altLang="zh-TW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 smtClean="0"/>
              <a:t>Why?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373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79A7-4E4E-49C9-BA5C-403D3A97586D}" type="slidenum">
              <a:rPr lang="zh-HK" altLang="en-US" smtClean="0"/>
              <a:t>36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226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731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271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420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197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2410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1599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562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33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62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560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529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6">
              <a:srgbClr val="FCE9D9"/>
            </a:gs>
            <a:gs pos="0">
              <a:srgbClr val="FBEAC7">
                <a:lumMod val="0"/>
                <a:lumOff val="100000"/>
                <a:alpha val="43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51E6-39DA-47CA-A46C-58C3E791A12F}" type="datetimeFigureOut">
              <a:rPr lang="zh-HK" altLang="en-US" smtClean="0"/>
              <a:t>11/12/2017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AD13C-A1AF-4317-8CAF-EF42CD6DD46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9503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cnbible.com/numbers/18-15.htm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hyperlink" Target="Left.back.wall.v2%2000_06_30-00_08_28.mp4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nc Dimittis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292080" y="843558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4800" b="1" dirty="0">
                <a:latin typeface="Monotype Corsiva" panose="03010101010201010101" pitchFamily="66" charset="0"/>
              </a:rPr>
              <a:t>Nunc Dimittis</a:t>
            </a:r>
            <a:endParaRPr lang="zh-HK" altLang="en-US" sz="4800" b="1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26739" r="2304" b="2085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3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相關圖片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相關圖片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1270" name="Picture 6" descr="祝福和咒诅 - 清泉甘露 - yimaneilizhinv的博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" y="15875"/>
            <a:ext cx="9114280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33950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u="sng" dirty="0" smtClean="0">
                <a:solidFill>
                  <a:schemeClr val="accent1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出埃及記</a:t>
            </a:r>
            <a:r>
              <a:rPr lang="en-US" altLang="zh-TW" sz="2400" b="1" u="sng" dirty="0" smtClean="0">
                <a:solidFill>
                  <a:schemeClr val="accent1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13:2</a:t>
            </a:r>
          </a:p>
          <a:p>
            <a:endParaRPr lang="en-US" altLang="zh-TW" sz="24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zh-TW" altLang="en-US" sz="2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以 </a:t>
            </a:r>
            <a:r>
              <a:rPr lang="zh-TW" altLang="en-US" sz="24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色 列 中 凡 頭 生 的 ， 無 論 是 人 是 牲 畜 ， 都 是 我 的 ， 要 </a:t>
            </a:r>
            <a:r>
              <a:rPr lang="zh-TW" altLang="en-US" sz="2400" b="1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分 別 為 聖 歸 我 </a:t>
            </a:r>
            <a:r>
              <a:rPr lang="zh-TW" altLang="en-US" sz="24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。</a:t>
            </a:r>
            <a:endParaRPr lang="zh-HK" altLang="en-US" sz="24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2712" y="2355726"/>
            <a:ext cx="7527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  <a:hlinkClick r:id="rId2"/>
              </a:rPr>
              <a:t>民數記 </a:t>
            </a:r>
            <a:r>
              <a:rPr lang="en-US" altLang="zh-TW" sz="2400" b="1" dirty="0" smtClean="0">
                <a:solidFill>
                  <a:schemeClr val="accent1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  <a:hlinkClick r:id="rId2"/>
              </a:rPr>
              <a:t>18:15</a:t>
            </a:r>
            <a:endParaRPr lang="en-US" altLang="zh-TW" sz="2400" b="1" dirty="0" smtClean="0">
              <a:solidFill>
                <a:schemeClr val="accent1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zh-TW" altLang="en-US" sz="2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/>
            </a:r>
            <a:br>
              <a:rPr lang="zh-TW" altLang="en-US" sz="2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</a:br>
            <a:r>
              <a:rPr lang="zh-TW" altLang="en-US" sz="24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他們所有奉給耶和華的，連人帶牲畜，凡頭生的，都要歸給你。只是</a:t>
            </a:r>
            <a:r>
              <a:rPr lang="zh-TW" altLang="en-US" sz="2400" b="1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人頭生的，總要贖出來</a:t>
            </a:r>
            <a:r>
              <a:rPr lang="zh-TW" altLang="en-US" sz="24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，不潔淨牲畜頭生的也要贖出來。</a:t>
            </a:r>
            <a:endParaRPr lang="zh-HK" altLang="en-US" sz="24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26282" r="3115" b="20586"/>
          <a:stretch/>
        </p:blipFill>
        <p:spPr bwMode="auto">
          <a:xfrm>
            <a:off x="0" y="-13716"/>
            <a:ext cx="9144000" cy="515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6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5601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latin typeface="華康彩帶體(P)" panose="040B0700000000000000" pitchFamily="82" charset="-120"/>
                <a:ea typeface="華康彩帶體(P)" panose="040B0700000000000000" pitchFamily="82" charset="-120"/>
              </a:rPr>
              <a:t>聖誕禮物信息一：</a:t>
            </a:r>
            <a:endParaRPr lang="zh-HK" altLang="en-US" dirty="0">
              <a:solidFill>
                <a:schemeClr val="tx2"/>
              </a:solidFill>
              <a:latin typeface="華康彩帶體(P)" panose="040B0700000000000000" pitchFamily="82" charset="-120"/>
              <a:ea typeface="華康彩帶體(P)" panose="040B0700000000000000" pitchFamily="8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771550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路加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福音</a:t>
            </a:r>
            <a:r>
              <a:rPr lang="en-US" altLang="zh-TW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2:22-24</a:t>
            </a:r>
          </a:p>
          <a:p>
            <a:endParaRPr lang="zh-TW" altLang="zh-HK" sz="28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2:22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　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按摩西律法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滿了潔淨的日子，他們帶著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孩子</a:t>
            </a:r>
            <a:endParaRPr lang="en-US" altLang="zh-TW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TW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</a:t>
            </a:r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上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耶路撒冷去，要把他獻與主。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2:23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　（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正如主的律法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上所記：「凡頭生的男子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必</a:t>
            </a:r>
            <a:endParaRPr lang="en-US" altLang="zh-TW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TW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</a:t>
            </a:r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 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稱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聖歸主；」）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2:24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　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又要照主的律法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上所說，或用一對斑鳩，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或</a:t>
            </a:r>
            <a:endParaRPr lang="en-US" altLang="zh-TW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TW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</a:t>
            </a:r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用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兩隻雛鴿獻祭。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26721" r="4021" b="21900"/>
          <a:stretch/>
        </p:blipFill>
        <p:spPr bwMode="auto">
          <a:xfrm>
            <a:off x="20568" y="0"/>
            <a:ext cx="9123432" cy="523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6635040" y="3374876"/>
            <a:ext cx="2160240" cy="93610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1979712" y="3842928"/>
            <a:ext cx="2880320" cy="93610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335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80712" y="33950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聖誕禮物信息一：</a:t>
            </a:r>
            <a:endParaRPr lang="en-US" altLang="zh-HK" sz="40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上主已賜下救恩的禮物給我們，</a:t>
            </a:r>
            <a:endParaRPr lang="en-US" altLang="zh-TW" sz="4000" dirty="0" smtClean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我們可以為上</a:t>
            </a:r>
            <a:r>
              <a:rPr lang="zh-TW" altLang="en-US" sz="40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主獻上甚麼禮物？</a:t>
            </a:r>
            <a:endParaRPr lang="zh-HK" altLang="en-US" sz="40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26706" r="3423" b="20821"/>
          <a:stretch/>
        </p:blipFill>
        <p:spPr bwMode="auto">
          <a:xfrm>
            <a:off x="4012" y="-3436"/>
            <a:ext cx="9139988" cy="514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8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36905" r="22222" b="31547"/>
          <a:stretch/>
        </p:blipFill>
        <p:spPr bwMode="auto">
          <a:xfrm rot="20495739">
            <a:off x="2323542" y="2046541"/>
            <a:ext cx="4004526" cy="19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5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one or more people, people standing, plant, tree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7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1 person, smiling, standing, shorts, hat, tree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三十二角星形 1"/>
          <p:cNvSpPr/>
          <p:nvPr/>
        </p:nvSpPr>
        <p:spPr>
          <a:xfrm>
            <a:off x="683568" y="1131590"/>
            <a:ext cx="3528392" cy="2664296"/>
          </a:xfrm>
          <a:prstGeom prst="star3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短跑</a:t>
            </a:r>
            <a:endParaRPr lang="zh-HK" altLang="en-US" sz="54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3" name="三十二角星形 2"/>
          <p:cNvSpPr/>
          <p:nvPr/>
        </p:nvSpPr>
        <p:spPr>
          <a:xfrm>
            <a:off x="4860032" y="1144564"/>
            <a:ext cx="3528392" cy="2664296"/>
          </a:xfrm>
          <a:prstGeom prst="star3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長跑</a:t>
            </a:r>
            <a:endParaRPr lang="zh-HK" altLang="en-US" sz="54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6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三十二角星形 1"/>
          <p:cNvSpPr/>
          <p:nvPr/>
        </p:nvSpPr>
        <p:spPr>
          <a:xfrm>
            <a:off x="251520" y="1131590"/>
            <a:ext cx="4392488" cy="2664296"/>
          </a:xfrm>
          <a:prstGeom prst="star3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爆炸力</a:t>
            </a:r>
            <a:endParaRPr lang="zh-HK" altLang="en-US" sz="54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3" name="三十二角星形 2"/>
          <p:cNvSpPr/>
          <p:nvPr/>
        </p:nvSpPr>
        <p:spPr>
          <a:xfrm>
            <a:off x="4499992" y="1144564"/>
            <a:ext cx="4320480" cy="2664296"/>
          </a:xfrm>
          <a:prstGeom prst="star3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持久力</a:t>
            </a:r>
            <a:endParaRPr lang="zh-HK" altLang="en-US" sz="54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159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2 people, people sta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6967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ndle light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95536" y="339502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2800" dirty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路加福音中的四首頌歌</a:t>
            </a:r>
            <a:endParaRPr lang="zh-HK" altLang="en-US" sz="28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83408" y="599990"/>
            <a:ext cx="4139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第一首：馬利亞的尊主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路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1:46-47)</a:t>
            </a:r>
            <a:endParaRPr lang="zh-TW" altLang="zh-HK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第二首：撒迦利亞的我祖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路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1:68)</a:t>
            </a:r>
            <a:endParaRPr lang="zh-TW" altLang="zh-HK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第三首：天使的榮耀歸主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路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2:14)</a:t>
            </a:r>
            <a:endParaRPr lang="zh-TW" altLang="zh-HK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第四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首</a:t>
            </a:r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：西面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路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2:29-32)</a:t>
            </a:r>
          </a:p>
          <a:p>
            <a:endParaRPr lang="en-US" altLang="zh-TW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36296" y="393990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* 經文選讀</a:t>
            </a:r>
            <a:endParaRPr lang="zh-TW" altLang="zh-HK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26812" r="4414" b="2066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4 people, people sm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三十二角星形 2"/>
          <p:cNvSpPr/>
          <p:nvPr/>
        </p:nvSpPr>
        <p:spPr>
          <a:xfrm>
            <a:off x="3131840" y="0"/>
            <a:ext cx="6012160" cy="1779662"/>
          </a:xfrm>
          <a:prstGeom prst="star3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清晰目標</a:t>
            </a:r>
            <a:endParaRPr lang="zh-HK" altLang="en-US" sz="54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01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may contain: 6 people, people smiling, sh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20" y="-6882"/>
            <a:ext cx="69847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三十二角星形 2"/>
          <p:cNvSpPr/>
          <p:nvPr/>
        </p:nvSpPr>
        <p:spPr>
          <a:xfrm>
            <a:off x="3851920" y="2283718"/>
            <a:ext cx="4824536" cy="2664296"/>
          </a:xfrm>
          <a:prstGeom prst="star3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不怕</a:t>
            </a:r>
            <a:endParaRPr lang="en-US" altLang="zh-TW" sz="5400" dirty="0" smtClean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5400" dirty="0" smtClean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沉悶</a:t>
            </a:r>
            <a:endParaRPr lang="zh-HK" altLang="en-US" sz="54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51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HO\Application Data\Microsoft\Media Catalog\Downloaded Clips\cl7c\j0311866.wmf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9542"/>
            <a:ext cx="453650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687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三十二角星形 1"/>
          <p:cNvSpPr/>
          <p:nvPr/>
        </p:nvSpPr>
        <p:spPr>
          <a:xfrm>
            <a:off x="1763688" y="267494"/>
            <a:ext cx="5040560" cy="208823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持之以恆的信仰</a:t>
            </a:r>
            <a:endParaRPr lang="zh-HK" altLang="en-US" sz="48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44680" y="267494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屬靈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持久力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331640" y="2067694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不怕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沉悶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491880" y="2355726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清晰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目標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26258" r="4179" b="21106"/>
          <a:stretch/>
        </p:blipFill>
        <p:spPr bwMode="auto">
          <a:xfrm>
            <a:off x="0" y="47450"/>
            <a:ext cx="9144000" cy="50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5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80712" y="339502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聖誕禮物信息二：</a:t>
            </a:r>
            <a:endParaRPr lang="en-US" altLang="zh-HK" sz="36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en-US" altLang="zh-TW" sz="36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華康正顏楷體W7" panose="03000709000000000000" pitchFamily="65" charset="-120"/>
              </a:rPr>
              <a:t>What you have is the gift from God;</a:t>
            </a:r>
          </a:p>
          <a:p>
            <a:r>
              <a:rPr lang="en-US" altLang="zh-TW" sz="36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華康正顏楷體W7" panose="03000709000000000000" pitchFamily="65" charset="-120"/>
              </a:rPr>
              <a:t>What you are is the gift to God!</a:t>
            </a:r>
          </a:p>
          <a:p>
            <a:endParaRPr lang="zh-HK" altLang="en-US" sz="36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26884" r="5305" b="21777"/>
          <a:stretch/>
        </p:blipFill>
        <p:spPr bwMode="auto">
          <a:xfrm>
            <a:off x="0" y="28582"/>
            <a:ext cx="9144000" cy="51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2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西面頌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5455" r="41468" b="6812"/>
          <a:stretch/>
        </p:blipFill>
        <p:spPr bwMode="auto">
          <a:xfrm>
            <a:off x="4406322" y="0"/>
            <a:ext cx="47365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195486"/>
            <a:ext cx="40324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2:28</a:t>
            </a:r>
            <a:r>
              <a:rPr lang="zh-TW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西面就用手接過他來，稱頌神說：</a:t>
            </a:r>
          </a:p>
          <a:p>
            <a:r>
              <a:rPr lang="en-US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2:29</a:t>
            </a:r>
            <a:r>
              <a:rPr lang="zh-TW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主啊！如今可以照你的話，釋放僕人安然去世；</a:t>
            </a:r>
          </a:p>
          <a:p>
            <a:r>
              <a:rPr lang="en-US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2:30</a:t>
            </a:r>
            <a:r>
              <a:rPr lang="zh-TW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因為我的眼睛已經看見你的救</a:t>
            </a:r>
            <a:r>
              <a:rPr lang="zh-TW" altLang="zh-HK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恩</a:t>
            </a:r>
            <a:r>
              <a:rPr lang="zh-TW" altLang="en-US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；</a:t>
            </a:r>
            <a:endParaRPr lang="zh-TW" altLang="zh-HK" sz="2800" dirty="0">
              <a:solidFill>
                <a:srgbClr val="FF0000"/>
              </a:solidFill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  <a:p>
            <a:r>
              <a:rPr lang="en-US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2:31-32</a:t>
            </a:r>
            <a:r>
              <a:rPr lang="zh-TW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就是你在萬民面前所預備的：是照亮外邦人的光，又是你民以色列的榮耀。</a:t>
            </a:r>
            <a:endParaRPr lang="zh-HK" altLang="en-US" sz="2800" dirty="0">
              <a:solidFill>
                <a:srgbClr val="FF0000"/>
              </a:solidFill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26469" r="3556" b="20776"/>
          <a:stretch/>
        </p:blipFill>
        <p:spPr bwMode="auto">
          <a:xfrm>
            <a:off x="0" y="28582"/>
            <a:ext cx="9144000" cy="51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7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2976" y="267493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2:30</a:t>
            </a:r>
            <a:r>
              <a:rPr lang="zh-TW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因為我的眼睛已經看見你的</a:t>
            </a:r>
            <a:r>
              <a:rPr lang="zh-TW" altLang="zh-HK" sz="24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救恩</a:t>
            </a:r>
            <a:r>
              <a:rPr lang="zh-TW" altLang="en-US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；</a:t>
            </a:r>
            <a:endParaRPr lang="zh-TW" altLang="zh-HK" sz="2400" dirty="0"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  <a:p>
            <a:r>
              <a:rPr lang="en-US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2:31-32</a:t>
            </a:r>
            <a:r>
              <a:rPr lang="zh-TW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就是你</a:t>
            </a:r>
            <a:r>
              <a:rPr lang="zh-TW" altLang="zh-HK" sz="24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在萬民面前所預備</a:t>
            </a:r>
            <a:r>
              <a:rPr lang="zh-TW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的：是</a:t>
            </a:r>
            <a:r>
              <a:rPr lang="zh-TW" altLang="zh-HK" sz="24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照亮外邦人的光</a:t>
            </a:r>
            <a:r>
              <a:rPr lang="zh-TW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，又是你民</a:t>
            </a:r>
            <a:r>
              <a:rPr lang="zh-TW" altLang="zh-HK" sz="24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以色列的榮耀</a:t>
            </a:r>
            <a:r>
              <a:rPr lang="zh-TW" altLang="zh-HK" sz="24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。</a:t>
            </a:r>
            <a:endParaRPr lang="zh-HK" altLang="en-US" sz="2400" dirty="0"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600" y="1563638"/>
            <a:ext cx="68407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賽</a:t>
            </a:r>
            <a:r>
              <a:rPr lang="en-US" altLang="zh-TW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42:6</a:t>
            </a:r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   我 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耶 和 華 憑 公 義 召 你 、 必 攙 扶 你 的 手 、 保 守 你 、 使 你 作 眾 民 的 中 保 、 </a:t>
            </a:r>
            <a:r>
              <a:rPr lang="en-US" altLang="zh-TW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〔 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中 保 原 文 作 約 </a:t>
            </a:r>
            <a:r>
              <a:rPr lang="en-US" altLang="zh-TW" dirty="0">
                <a:solidFill>
                  <a:srgbClr val="FF0000"/>
                </a:solidFill>
                <a:latin typeface="華康雅宋體(P)" panose="02020900000000000000" pitchFamily="18" charset="-120"/>
                <a:ea typeface="華康雅宋體(P)" panose="02020900000000000000" pitchFamily="18" charset="-120"/>
              </a:rPr>
              <a:t>〕 </a:t>
            </a:r>
            <a:r>
              <a:rPr lang="zh-TW" altLang="en-US" dirty="0">
                <a:solidFill>
                  <a:srgbClr val="FF0000"/>
                </a:solidFill>
                <a:latin typeface="華康雅宋體(P)" panose="02020900000000000000" pitchFamily="18" charset="-120"/>
                <a:ea typeface="華康雅宋體(P)" panose="02020900000000000000" pitchFamily="18" charset="-120"/>
              </a:rPr>
              <a:t>作 外 邦 人 的 光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 </a:t>
            </a:r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。</a:t>
            </a:r>
            <a:endParaRPr lang="en-US" altLang="zh-TW" dirty="0" smtClean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  <a:p>
            <a:endParaRPr lang="en-US" altLang="zh-TW" dirty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  <a:p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賽</a:t>
            </a:r>
            <a:r>
              <a:rPr lang="en-US" altLang="zh-TW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46:13</a:t>
            </a:r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  我 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使 我 的 公 義 臨 近 、 必 不 遠 離 、 我 的 救 恩 必 不 遲 延 、 我 要 為 </a:t>
            </a:r>
            <a:r>
              <a:rPr lang="zh-TW" altLang="en-US" dirty="0">
                <a:solidFill>
                  <a:srgbClr val="FF0000"/>
                </a:solidFill>
                <a:latin typeface="華康雅宋體(P)" panose="02020900000000000000" pitchFamily="18" charset="-120"/>
                <a:ea typeface="華康雅宋體(P)" panose="02020900000000000000" pitchFamily="18" charset="-120"/>
              </a:rPr>
              <a:t>以 色 列 我 的 榮 耀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 、 在 錫 安 施 行 救 恩 </a:t>
            </a:r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。</a:t>
            </a:r>
            <a:endParaRPr lang="en-US" altLang="zh-TW" dirty="0" smtClean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  <a:p>
            <a:endParaRPr lang="en-US" altLang="zh-TW" dirty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  <a:p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賽</a:t>
            </a:r>
            <a:r>
              <a:rPr lang="en-US" altLang="zh-TW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49:6</a:t>
            </a:r>
            <a:r>
              <a:rPr lang="zh-TW" altLang="en-US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   現 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在 他 說 、 你 作 我 的 僕 人 、 使 雅 各 眾 支 派 復 興 、 使 以 色 列 中 得 保 全 的 歸 回 、 尚 為 小 事 、 我 還 要 使 你 </a:t>
            </a:r>
            <a:r>
              <a:rPr lang="zh-TW" altLang="en-US" dirty="0">
                <a:solidFill>
                  <a:srgbClr val="FF0000"/>
                </a:solidFill>
                <a:latin typeface="華康雅宋體(P)" panose="02020900000000000000" pitchFamily="18" charset="-120"/>
                <a:ea typeface="華康雅宋體(P)" panose="02020900000000000000" pitchFamily="18" charset="-120"/>
              </a:rPr>
              <a:t>作 外 邦 人 的 光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 、 叫 你 </a:t>
            </a:r>
            <a:r>
              <a:rPr lang="zh-TW" altLang="en-US" dirty="0">
                <a:solidFill>
                  <a:srgbClr val="FF0000"/>
                </a:solidFill>
                <a:latin typeface="華康雅宋體(P)" panose="02020900000000000000" pitchFamily="18" charset="-120"/>
                <a:ea typeface="華康雅宋體(P)" panose="02020900000000000000" pitchFamily="18" charset="-120"/>
              </a:rPr>
              <a:t>施 行 我 的 救 恩 </a:t>
            </a:r>
            <a:r>
              <a:rPr lang="zh-TW" altLang="en-US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、 直 到 地 極 。</a:t>
            </a:r>
            <a:endParaRPr lang="en-US" altLang="zh-TW" dirty="0" smtClean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  <a:p>
            <a:endParaRPr lang="zh-HK" altLang="en-US" dirty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6408" r="4605" b="20466"/>
          <a:stretch/>
        </p:blipFill>
        <p:spPr bwMode="auto">
          <a:xfrm>
            <a:off x="7984" y="0"/>
            <a:ext cx="91360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4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91680" y="915566"/>
            <a:ext cx="6408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i="1" dirty="0" smtClean="0">
                <a:solidFill>
                  <a:srgbClr val="7030A0"/>
                </a:solidFill>
                <a:latin typeface="Cooper Black" panose="0208090404030B020404" pitchFamily="18" charset="0"/>
              </a:rPr>
              <a:t>Cultural significance </a:t>
            </a:r>
          </a:p>
          <a:p>
            <a:endParaRPr lang="zh-HK" altLang="en-US" sz="6000" i="1" dirty="0">
              <a:solidFill>
                <a:srgbClr val="7030A0"/>
              </a:solidFill>
              <a:latin typeface="Cooper Black" panose="0208090404030B0204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7145" r="4203" b="21049"/>
          <a:stretch/>
        </p:blipFill>
        <p:spPr bwMode="auto">
          <a:xfrm>
            <a:off x="-23396" y="-7978"/>
            <a:ext cx="9167396" cy="5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oman empire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8" y="0"/>
            <a:ext cx="9158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6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nc Dimittis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8" y="265191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西面頌 </a:t>
            </a:r>
            <a:r>
              <a:rPr lang="en-US" altLang="zh-HK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Nunc </a:t>
            </a:r>
            <a:r>
              <a:rPr lang="en-US" altLang="zh-HK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Dimittis</a:t>
            </a:r>
            <a:endParaRPr lang="zh-HK" altLang="en-US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568" y="987574"/>
            <a:ext cx="82089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2:29</a:t>
            </a:r>
            <a:r>
              <a:rPr lang="zh-TW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　主啊！如今可以照你的話</a:t>
            </a:r>
            <a:r>
              <a:rPr lang="zh-TW" altLang="zh-HK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，</a:t>
            </a:r>
            <a:endParaRPr lang="en-US" altLang="zh-TW" sz="3600" b="1" dirty="0" smtClean="0">
              <a:latin typeface="華康文徵明體W4(P)" panose="03000400000000000000" pitchFamily="66" charset="-120"/>
              <a:ea typeface="華康文徵明體W4(P)" panose="03000400000000000000" pitchFamily="66" charset="-120"/>
            </a:endParaRPr>
          </a:p>
          <a:p>
            <a:pPr fontAlgn="base"/>
            <a:r>
              <a:rPr lang="zh-TW" altLang="en-US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 </a:t>
            </a:r>
            <a:r>
              <a:rPr lang="zh-TW" altLang="en-US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        </a:t>
            </a:r>
            <a:r>
              <a:rPr lang="zh-TW" altLang="zh-HK" sz="4800" b="1" dirty="0" smtClean="0">
                <a:solidFill>
                  <a:srgbClr val="C00000"/>
                </a:solidFill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釋放</a:t>
            </a:r>
            <a:r>
              <a:rPr lang="zh-TW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僕人安然去世；</a:t>
            </a:r>
          </a:p>
          <a:p>
            <a:pPr fontAlgn="base"/>
            <a:r>
              <a:rPr lang="en-US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2:30</a:t>
            </a:r>
            <a:r>
              <a:rPr lang="zh-TW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　因為我的眼睛已經看見你的救</a:t>
            </a:r>
            <a:r>
              <a:rPr lang="zh-TW" altLang="zh-HK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恩</a:t>
            </a:r>
            <a:r>
              <a:rPr lang="zh-TW" altLang="en-US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，</a:t>
            </a:r>
            <a:endParaRPr lang="zh-TW" altLang="zh-HK" sz="3600" b="1" dirty="0">
              <a:latin typeface="華康文徵明體W4(P)" panose="03000400000000000000" pitchFamily="66" charset="-120"/>
              <a:ea typeface="華康文徵明體W4(P)" panose="03000400000000000000" pitchFamily="66" charset="-120"/>
            </a:endParaRPr>
          </a:p>
          <a:p>
            <a:pPr fontAlgn="base"/>
            <a:r>
              <a:rPr lang="en-US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2:31</a:t>
            </a:r>
            <a:r>
              <a:rPr lang="zh-TW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　就是你在萬民面前所預備</a:t>
            </a:r>
            <a:r>
              <a:rPr lang="zh-TW" altLang="zh-HK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的</a:t>
            </a:r>
            <a:r>
              <a:rPr lang="zh-TW" altLang="en-US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；</a:t>
            </a:r>
            <a:endParaRPr lang="zh-TW" altLang="zh-HK" sz="3600" b="1" dirty="0">
              <a:latin typeface="華康文徵明體W4(P)" panose="03000400000000000000" pitchFamily="66" charset="-120"/>
              <a:ea typeface="華康文徵明體W4(P)" panose="03000400000000000000" pitchFamily="66" charset="-120"/>
            </a:endParaRPr>
          </a:p>
          <a:p>
            <a:pPr fontAlgn="base"/>
            <a:r>
              <a:rPr lang="en-US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2:32</a:t>
            </a:r>
            <a:r>
              <a:rPr lang="zh-TW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　是照亮外邦人的光</a:t>
            </a:r>
            <a:r>
              <a:rPr lang="zh-TW" altLang="zh-HK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，</a:t>
            </a:r>
            <a:endParaRPr lang="en-US" altLang="zh-TW" sz="3600" b="1" dirty="0" smtClean="0">
              <a:latin typeface="華康文徵明體W4(P)" panose="03000400000000000000" pitchFamily="66" charset="-120"/>
              <a:ea typeface="華康文徵明體W4(P)" panose="03000400000000000000" pitchFamily="66" charset="-120"/>
            </a:endParaRPr>
          </a:p>
          <a:p>
            <a:pPr fontAlgn="base"/>
            <a:r>
              <a:rPr lang="zh-TW" altLang="en-US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 </a:t>
            </a:r>
            <a:r>
              <a:rPr lang="zh-TW" altLang="en-US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        </a:t>
            </a:r>
            <a:r>
              <a:rPr lang="zh-TW" altLang="zh-HK" sz="3600" b="1" dirty="0" smtClean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又</a:t>
            </a:r>
            <a:r>
              <a:rPr lang="zh-TW" altLang="zh-HK" sz="3600" b="1" dirty="0">
                <a:latin typeface="華康文徵明體W4(P)" panose="03000400000000000000" pitchFamily="66" charset="-120"/>
                <a:ea typeface="華康文徵明體W4(P)" panose="03000400000000000000" pitchFamily="66" charset="-120"/>
              </a:rPr>
              <a:t>是你民以色列的榮耀。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25690" r="3947" b="21692"/>
          <a:stretch/>
        </p:blipFill>
        <p:spPr bwMode="auto">
          <a:xfrm>
            <a:off x="-2304" y="-9144"/>
            <a:ext cx="9146304" cy="515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oman empire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oman empire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oman empire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" y="0"/>
            <a:ext cx="91348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4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4" y="-9138"/>
            <a:ext cx="9146304" cy="51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稅吏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22858"/>
            <a:ext cx="4860032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條條大路通羅馬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60121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條條大路通羅馬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2"/>
            <a:ext cx="3275856" cy="51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86463" y="26749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「素常</a:t>
            </a:r>
            <a:r>
              <a:rPr lang="zh-TW" altLang="en-US" sz="2800" dirty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盼望以色列的</a:t>
            </a:r>
            <a:r>
              <a:rPr lang="zh-TW" altLang="en-US" sz="2800" dirty="0">
                <a:solidFill>
                  <a:srgbClr val="FF0000"/>
                </a:solidFill>
                <a:latin typeface="華康雅宋體(P)" panose="02020900000000000000" pitchFamily="18" charset="-120"/>
                <a:ea typeface="華康雅宋體(P)" panose="02020900000000000000" pitchFamily="18" charset="-120"/>
              </a:rPr>
              <a:t>安慰者</a:t>
            </a:r>
            <a:r>
              <a:rPr lang="zh-TW" altLang="en-US" sz="2800" dirty="0" smtClean="0">
                <a:latin typeface="華康雅宋體(P)" panose="02020900000000000000" pitchFamily="18" charset="-120"/>
                <a:ea typeface="華康雅宋體(P)" panose="02020900000000000000" pitchFamily="18" charset="-120"/>
              </a:rPr>
              <a:t>來到」</a:t>
            </a:r>
            <a:endParaRPr lang="zh-HK" altLang="en-US" sz="2800" dirty="0">
              <a:latin typeface="華康雅宋體(P)" panose="02020900000000000000" pitchFamily="18" charset="-120"/>
              <a:ea typeface="華康雅宋體(P)" panose="020209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2107" y="1131590"/>
            <a:ext cx="655820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000" b="1" dirty="0">
                <a:latin typeface="Bwgrkn" panose="00000400000000000000" pitchFamily="2" charset="0"/>
              </a:rPr>
              <a:t>para,klhsij </a:t>
            </a:r>
            <a:r>
              <a:rPr lang="en-US" altLang="zh-TW" sz="4000" b="1" dirty="0" smtClean="0">
                <a:latin typeface="Matura MT Script Capitals" panose="03020802060602070202" pitchFamily="66" charset="0"/>
              </a:rPr>
              <a:t>,</a:t>
            </a:r>
            <a:r>
              <a:rPr lang="zh-TW" altLang="en-US" sz="4000" b="1" dirty="0" smtClean="0">
                <a:latin typeface="Matura MT Script Capitals" panose="03020802060602070202" pitchFamily="66" charset="0"/>
              </a:rPr>
              <a:t> </a:t>
            </a:r>
            <a:r>
              <a:rPr lang="en-US" altLang="zh-TW" sz="2800" dirty="0" smtClean="0">
                <a:latin typeface="Comic Sans MS" panose="030F0702030302020204" pitchFamily="66" charset="0"/>
              </a:rPr>
              <a:t>Paraklesis --  </a:t>
            </a:r>
          </a:p>
          <a:p>
            <a:r>
              <a:rPr lang="en-US" altLang="zh-TW" sz="2800" dirty="0" smtClean="0">
                <a:latin typeface="Comic Sans MS" panose="030F0702030302020204" pitchFamily="66" charset="0"/>
              </a:rPr>
              <a:t>encouragement, consolation , comfort </a:t>
            </a:r>
            <a:endParaRPr lang="zh-HK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26589" r="3870" b="21442"/>
          <a:stretch/>
        </p:blipFill>
        <p:spPr bwMode="auto">
          <a:xfrm>
            <a:off x="29696" y="0"/>
            <a:ext cx="91143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8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三十二角星形 1"/>
          <p:cNvSpPr/>
          <p:nvPr/>
        </p:nvSpPr>
        <p:spPr>
          <a:xfrm>
            <a:off x="1763688" y="123478"/>
            <a:ext cx="5040560" cy="208823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持之以恆的信仰</a:t>
            </a:r>
            <a:endParaRPr lang="zh-HK" altLang="en-US" sz="48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514440" y="1148144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屬靈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持久力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2267744" y="2492852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不怕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沉悶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572000" y="2373900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清晰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目標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156176" y="771550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不要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氣餒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6" t="25635" r="3938" b="206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FA28E81-524C-44A4-B97C-5A3FCAE704B2}"/>
              </a:ext>
            </a:extLst>
          </p:cNvPr>
          <p:cNvSpPr/>
          <p:nvPr/>
        </p:nvSpPr>
        <p:spPr>
          <a:xfrm>
            <a:off x="414142" y="2000250"/>
            <a:ext cx="8325323" cy="1707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2B67BEA-42CE-40FA-BF2A-63626B21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將臨期：燃點蠟蠋 ── 預備主來</a:t>
            </a:r>
            <a:endParaRPr lang="zh-HK" altLang="en-US" dirty="0"/>
          </a:p>
        </p:txBody>
      </p:sp>
      <p:graphicFrame>
        <p:nvGraphicFramePr>
          <p:cNvPr id="4" name="Group 7">
            <a:extLst>
              <a:ext uri="{FF2B5EF4-FFF2-40B4-BE49-F238E27FC236}">
                <a16:creationId xmlns:a16="http://schemas.microsoft.com/office/drawing/2014/main" xmlns="" id="{158765C4-71E9-4FEA-97DE-68DEC831C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95012"/>
              </p:ext>
            </p:extLst>
          </p:nvPr>
        </p:nvGraphicFramePr>
        <p:xfrm>
          <a:off x="414143" y="1664640"/>
          <a:ext cx="8319835" cy="335610"/>
        </p:xfrm>
        <a:graphic>
          <a:graphicData uri="http://schemas.openxmlformats.org/drawingml/2006/table">
            <a:tbl>
              <a:tblPr/>
              <a:tblGrid>
                <a:gridCol w="1663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3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3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39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3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56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將臨期第一主日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將臨期第二主日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將臨期第三主日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將臨期第四主日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聖誕主日崇拜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Group 7">
            <a:extLst>
              <a:ext uri="{FF2B5EF4-FFF2-40B4-BE49-F238E27FC236}">
                <a16:creationId xmlns:a16="http://schemas.microsoft.com/office/drawing/2014/main" xmlns="" id="{4893A21E-8F91-48B1-8115-42E736178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796"/>
              </p:ext>
            </p:extLst>
          </p:nvPr>
        </p:nvGraphicFramePr>
        <p:xfrm>
          <a:off x="419632" y="1248146"/>
          <a:ext cx="8304737" cy="380622"/>
        </p:xfrm>
        <a:graphic>
          <a:graphicData uri="http://schemas.openxmlformats.org/drawingml/2006/table">
            <a:tbl>
              <a:tblPr/>
              <a:tblGrid>
                <a:gridCol w="66534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1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0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  <a:cs typeface="+mn-cs"/>
                        </a:rPr>
                        <a:t>將臨期</a:t>
                      </a:r>
                      <a:endParaRPr kumimoji="1" lang="en-US" altLang="zh-TW" sz="1400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思源黑體 TW Bold" panose="020B0800000000000000" pitchFamily="34" charset="-120"/>
                        <a:ea typeface="思源黑體 TW Bold" panose="020B0800000000000000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kern="1200" dirty="0" smtClean="0">
                          <a:solidFill>
                            <a:schemeClr val="tx1"/>
                          </a:solidFill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  <a:cs typeface="+mn-cs"/>
                        </a:rPr>
                        <a:t>救恩降臨</a:t>
                      </a:r>
                      <a:endParaRPr kumimoji="1" lang="en-US" altLang="zh-TW" sz="1800" kern="1200" dirty="0">
                        <a:solidFill>
                          <a:schemeClr val="tx1"/>
                        </a:solidFill>
                        <a:latin typeface="思源黑體 TW Bold" panose="020B0800000000000000" pitchFamily="34" charset="-120"/>
                        <a:ea typeface="思源黑體 TW Bold" panose="020B0800000000000000" pitchFamily="34" charset="-120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Group 7">
            <a:extLst>
              <a:ext uri="{FF2B5EF4-FFF2-40B4-BE49-F238E27FC236}">
                <a16:creationId xmlns:a16="http://schemas.microsoft.com/office/drawing/2014/main" xmlns="" id="{38B94DCC-29BB-4BA4-ACE1-337832E17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126"/>
              </p:ext>
            </p:extLst>
          </p:nvPr>
        </p:nvGraphicFramePr>
        <p:xfrm>
          <a:off x="419632" y="3707330"/>
          <a:ext cx="8319835" cy="335610"/>
        </p:xfrm>
        <a:graphic>
          <a:graphicData uri="http://schemas.openxmlformats.org/drawingml/2006/table">
            <a:tbl>
              <a:tblPr/>
              <a:tblGrid>
                <a:gridCol w="1663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3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3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39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3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56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盼望</a:t>
                      </a:r>
                      <a:r>
                        <a:rPr kumimoji="1" lang="en-US" altLang="zh-TW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/</a:t>
                      </a: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省悟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愛</a:t>
                      </a:r>
                      <a:r>
                        <a:rPr kumimoji="1" lang="en-US" altLang="zh-TW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/</a:t>
                      </a: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悔改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喜樂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平安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體 TW Bold" panose="020B0800000000000000" pitchFamily="34" charset="-120"/>
                          <a:ea typeface="思源黑體 TW Bold" panose="020B0800000000000000" pitchFamily="34" charset="-120"/>
                        </a:rPr>
                        <a:t>真光降臨</a:t>
                      </a:r>
                      <a:endParaRPr kumimoji="1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體 TW Bold" panose="020B0800000000000000" pitchFamily="34" charset="-120"/>
                        <a:ea typeface="思源黑體 TW Bold" panose="020B0800000000000000" pitchFamily="34" charset="-120"/>
                      </a:endParaRPr>
                    </a:p>
                  </a:txBody>
                  <a:tcPr marL="77467" marR="77467" marT="38734" marB="38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34" name="Picture 10" descr="purple lit candle的圖片搜尋結果">
            <a:extLst>
              <a:ext uri="{FF2B5EF4-FFF2-40B4-BE49-F238E27FC236}">
                <a16:creationId xmlns:a16="http://schemas.microsoft.com/office/drawing/2014/main" xmlns="" id="{AAD5A9E5-CC15-49C1-86C7-4232F2203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r="673" b="10824"/>
          <a:stretch/>
        </p:blipFill>
        <p:spPr bwMode="auto">
          <a:xfrm>
            <a:off x="419632" y="2486025"/>
            <a:ext cx="1687226" cy="12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purple lit candle的圖片搜尋結果">
            <a:extLst>
              <a:ext uri="{FF2B5EF4-FFF2-40B4-BE49-F238E27FC236}">
                <a16:creationId xmlns:a16="http://schemas.microsoft.com/office/drawing/2014/main" xmlns="" id="{F4878228-9112-4761-AC9F-D7F3931CD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r="673" b="10824"/>
          <a:stretch/>
        </p:blipFill>
        <p:spPr bwMode="auto">
          <a:xfrm>
            <a:off x="2074010" y="2483733"/>
            <a:ext cx="1687226" cy="12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purple lit candle的圖片搜尋結果">
            <a:extLst>
              <a:ext uri="{FF2B5EF4-FFF2-40B4-BE49-F238E27FC236}">
                <a16:creationId xmlns:a16="http://schemas.microsoft.com/office/drawing/2014/main" xmlns="" id="{ABD7E0EF-D17A-4B67-AD3A-7C6E84A4A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r="673" b="10824"/>
          <a:stretch/>
        </p:blipFill>
        <p:spPr bwMode="auto">
          <a:xfrm>
            <a:off x="3728387" y="2486025"/>
            <a:ext cx="1687226" cy="12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urple lit candle的圖片搜尋結果">
            <a:extLst>
              <a:ext uri="{FF2B5EF4-FFF2-40B4-BE49-F238E27FC236}">
                <a16:creationId xmlns:a16="http://schemas.microsoft.com/office/drawing/2014/main" xmlns="" id="{40AA3FEF-FF2C-4D2D-99AB-9D0AC1FF6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r="673" b="10824"/>
          <a:stretch/>
        </p:blipFill>
        <p:spPr bwMode="auto">
          <a:xfrm>
            <a:off x="5382765" y="2486025"/>
            <a:ext cx="1687226" cy="12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urple lit candle的圖片搜尋結果">
            <a:extLst>
              <a:ext uri="{FF2B5EF4-FFF2-40B4-BE49-F238E27FC236}">
                <a16:creationId xmlns:a16="http://schemas.microsoft.com/office/drawing/2014/main" xmlns="" id="{40BD1C46-6210-4635-BD67-CD0265AB9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3" r="673" b="10824"/>
          <a:stretch/>
        </p:blipFill>
        <p:spPr bwMode="auto">
          <a:xfrm>
            <a:off x="7043364" y="2486025"/>
            <a:ext cx="1687226" cy="12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57DDE40-774A-4926-B6ED-56EACD4F2384}"/>
              </a:ext>
            </a:extLst>
          </p:cNvPr>
          <p:cNvSpPr/>
          <p:nvPr/>
        </p:nvSpPr>
        <p:spPr>
          <a:xfrm>
            <a:off x="419632" y="4366826"/>
            <a:ext cx="452431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dirty="0">
                <a:latin typeface="思源黑體 TW Light" panose="020B0300000000000000" pitchFamily="34" charset="-120"/>
                <a:ea typeface="思源黑體 TW Light" panose="020B0300000000000000" pitchFamily="34" charset="-120"/>
              </a:rPr>
              <a:t>一方面預備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體 TW Light" panose="020B0300000000000000" pitchFamily="34" charset="-120"/>
                <a:ea typeface="思源黑體 TW Light" panose="020B0300000000000000" pitchFamily="34" charset="-120"/>
              </a:rPr>
              <a:t>聖誕節</a:t>
            </a:r>
            <a:r>
              <a:rPr lang="zh-TW" altLang="en-US" dirty="0">
                <a:latin typeface="思源黑體 TW Light" panose="020B0300000000000000" pitchFamily="34" charset="-120"/>
                <a:ea typeface="思源黑體 TW Light" panose="020B0300000000000000" pitchFamily="34" charset="-120"/>
              </a:rPr>
              <a:t>；另一方面預備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體 TW Light" panose="020B0300000000000000" pitchFamily="34" charset="-120"/>
                <a:ea typeface="思源黑體 TW Light" panose="020B0300000000000000" pitchFamily="34" charset="-120"/>
              </a:rPr>
              <a:t>基督再來</a:t>
            </a:r>
            <a:endParaRPr lang="en-US" altLang="zh-TW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體 TW Light" panose="020B0300000000000000" pitchFamily="34" charset="-120"/>
              <a:ea typeface="思源黑體 TW Light" panose="020B03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F90CB21-6134-4128-B7A5-8D41900E32FE}"/>
              </a:ext>
            </a:extLst>
          </p:cNvPr>
          <p:cNvSpPr/>
          <p:nvPr/>
        </p:nvSpPr>
        <p:spPr>
          <a:xfrm>
            <a:off x="404535" y="2064726"/>
            <a:ext cx="16605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altLang="zh-TW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B69DE81E-01C6-437C-B174-D1D2B6BF6C84}"/>
              </a:ext>
            </a:extLst>
          </p:cNvPr>
          <p:cNvSpPr/>
          <p:nvPr/>
        </p:nvSpPr>
        <p:spPr>
          <a:xfrm>
            <a:off x="2081102" y="2066335"/>
            <a:ext cx="16605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753D2245-CD6E-41DA-8978-0DBE7A75C7BA}"/>
              </a:ext>
            </a:extLst>
          </p:cNvPr>
          <p:cNvSpPr/>
          <p:nvPr/>
        </p:nvSpPr>
        <p:spPr>
          <a:xfrm>
            <a:off x="3749684" y="2066336"/>
            <a:ext cx="16605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99C0079D-69ED-42D2-84FB-2B3C6A166628}"/>
              </a:ext>
            </a:extLst>
          </p:cNvPr>
          <p:cNvSpPr/>
          <p:nvPr/>
        </p:nvSpPr>
        <p:spPr>
          <a:xfrm>
            <a:off x="5409391" y="2066336"/>
            <a:ext cx="16605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altLang="zh-TW" sz="3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3AEE7FE-FB5E-4B75-8A6F-4E49B5246D46}"/>
              </a:ext>
            </a:extLst>
          </p:cNvPr>
          <p:cNvSpPr/>
          <p:nvPr/>
        </p:nvSpPr>
        <p:spPr>
          <a:xfrm>
            <a:off x="7062443" y="2064726"/>
            <a:ext cx="16605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</a:rPr>
              <a:t>5</a:t>
            </a:r>
            <a:endParaRPr lang="en-US" altLang="zh-TW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1566BDAC-6F33-4C1B-A142-12694436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E9852-8FAE-4F2C-8607-842D5E95EEC6}" type="datetime1">
              <a:rPr lang="zh-HK" altLang="en-US" smtClean="0"/>
              <a:t>11/12/2017</a:t>
            </a:fld>
            <a:endParaRPr lang="en-US" dirty="0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xmlns="" id="{B99C1B6C-8D6F-4499-8601-77476709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xmlns="" id="{7B7F72D7-9295-41CD-9135-3AE5E9D2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t="24144" r="3881" b="28128"/>
          <a:stretch/>
        </p:blipFill>
        <p:spPr bwMode="auto">
          <a:xfrm>
            <a:off x="0" y="2862"/>
            <a:ext cx="9144000" cy="514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88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9335" y="-1031532"/>
            <a:ext cx="5149266" cy="720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4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ndle light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95536" y="339502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2800" dirty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路加福音中的四首頌歌</a:t>
            </a:r>
            <a:endParaRPr lang="zh-HK" altLang="en-US" sz="28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95936" y="1131590"/>
            <a:ext cx="45524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第一首：馬利亞的尊主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尊主為大，以神為樂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)</a:t>
            </a:r>
            <a:endParaRPr lang="zh-TW" altLang="zh-HK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第二首：撒迦利亞的我祖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眷顧百姓，施行救贖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)</a:t>
            </a:r>
            <a:endParaRPr lang="zh-TW" altLang="zh-HK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第三首：天使的榮耀歸主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榮歸天父，平安歸人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)</a:t>
            </a:r>
            <a:endParaRPr lang="zh-TW" altLang="zh-HK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第四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首</a:t>
            </a:r>
            <a:r>
              <a:rPr lang="zh-TW" altLang="zh-HK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：西面</a:t>
            </a:r>
            <a:r>
              <a:rPr lang="zh-TW" altLang="zh-HK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頌</a:t>
            </a:r>
            <a:endParaRPr lang="en-US" altLang="zh-TW" sz="2400" dirty="0" smtClean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           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看見救恩，安然釋放</a:t>
            </a:r>
            <a:r>
              <a:rPr lang="en-US" altLang="zh-TW" sz="2400" dirty="0" smtClean="0">
                <a:solidFill>
                  <a:schemeClr val="bg1"/>
                </a:solidFill>
                <a:latin typeface="華康斧劈體W7(P)" panose="020B0700000000000000" pitchFamily="34" charset="-120"/>
                <a:ea typeface="華康斧劈體W7(P)" panose="020B0700000000000000" pitchFamily="34" charset="-120"/>
              </a:rPr>
              <a:t>)</a:t>
            </a:r>
          </a:p>
          <a:p>
            <a:endParaRPr lang="en-US" altLang="zh-TW" sz="2400" dirty="0">
              <a:solidFill>
                <a:schemeClr val="bg1"/>
              </a:solidFill>
              <a:latin typeface="華康斧劈體W7(P)" panose="020B0700000000000000" pitchFamily="34" charset="-120"/>
              <a:ea typeface="華康斧劈體W7(P)" panose="020B0700000000000000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 t="26836" r="4334" b="20456"/>
          <a:stretch/>
        </p:blipFill>
        <p:spPr bwMode="auto">
          <a:xfrm>
            <a:off x="30848" y="0"/>
            <a:ext cx="90776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0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77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09593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dirty="0"/>
              <a:t>21:1	  	</a:t>
            </a:r>
            <a:r>
              <a:rPr lang="zh-TW" altLang="zh-HK" sz="2400" b="1" dirty="0"/>
              <a:t>我 又 看 見 一 個 新 天 新 地 ． 因 為 先 前 的 天 地 已 經 過 去 了 ． 海 也 不 再 有 了 。</a:t>
            </a:r>
          </a:p>
          <a:p>
            <a:r>
              <a:rPr lang="en-US" altLang="zh-HK" sz="2400" b="1" baseline="30000" dirty="0"/>
              <a:t>NIV </a:t>
            </a:r>
            <a:r>
              <a:rPr lang="en-US" altLang="zh-HK" sz="2400" b="1" dirty="0"/>
              <a:t>Revelation 21:1 Then I saw a new heaven and a new earth, for the first heaven and the first earth had passed away, and there was no longer any sea.</a:t>
            </a:r>
            <a:endParaRPr lang="zh-TW" altLang="zh-HK" sz="2400" b="1" dirty="0"/>
          </a:p>
          <a:p>
            <a:r>
              <a:rPr lang="en-US" altLang="zh-HK" sz="2400" b="1" dirty="0"/>
              <a:t> </a:t>
            </a:r>
            <a:endParaRPr lang="zh-TW" altLang="zh-HK" sz="2400" b="1" dirty="0"/>
          </a:p>
          <a:p>
            <a:r>
              <a:rPr lang="en-US" altLang="zh-HK" sz="2400" b="1" dirty="0"/>
              <a:t>21:16	  	</a:t>
            </a:r>
            <a:r>
              <a:rPr lang="zh-TW" altLang="zh-HK" sz="2400" b="1" dirty="0"/>
              <a:t>城 是 四 方 的 、 長 寬 一 樣 、 天 使 用 葦 子 量 那 城 、 共 有 四 千 里 ． 長 寬 高 都 是 一 樣 。</a:t>
            </a:r>
          </a:p>
          <a:p>
            <a:r>
              <a:rPr lang="en-US" altLang="zh-HK" sz="2400" b="1" baseline="30000" dirty="0"/>
              <a:t>NIV </a:t>
            </a:r>
            <a:r>
              <a:rPr lang="en-US" altLang="zh-HK" sz="2400" b="1" dirty="0"/>
              <a:t>Revelation 21:16 The city was laid out like a square, as long as it was wide. He measured the city with the rod and found it to be 12,000 stadia in length, and as wide and high as it is long.</a:t>
            </a:r>
            <a:endParaRPr lang="zh-TW" altLang="zh-HK" sz="2400" b="1" dirty="0"/>
          </a:p>
        </p:txBody>
      </p:sp>
    </p:spTree>
    <p:extLst>
      <p:ext uri="{BB962C8B-B14F-4D97-AF65-F5344CB8AC3E}">
        <p14:creationId xmlns:p14="http://schemas.microsoft.com/office/powerpoint/2010/main" val="853962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n't put your god in a box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5688632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26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5" t="26738" r="2962" b="208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pleasant truth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79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三十二角星形 1"/>
          <p:cNvSpPr/>
          <p:nvPr/>
        </p:nvSpPr>
        <p:spPr>
          <a:xfrm>
            <a:off x="1907704" y="267494"/>
            <a:ext cx="5040560" cy="208823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持之以恆的信仰</a:t>
            </a:r>
            <a:endParaRPr lang="zh-HK" altLang="en-US" sz="48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51520" y="137766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屬靈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持久力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043608" y="2067694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不怕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沉悶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347864" y="2387472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清晰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目標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364088" y="2051668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不要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氣餒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353856" y="195486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接受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意見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26027" r="3292" b="20980"/>
          <a:stretch/>
        </p:blipFill>
        <p:spPr bwMode="auto">
          <a:xfrm>
            <a:off x="0" y="-12271"/>
            <a:ext cx="9144000" cy="51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nc Dimittis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292080" y="843558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4800" b="1" dirty="0">
                <a:latin typeface="Monotype Corsiva" panose="03010101010201010101" pitchFamily="66" charset="0"/>
              </a:rPr>
              <a:t>Nunc Dimittis</a:t>
            </a:r>
            <a:endParaRPr lang="zh-HK" altLang="en-US" sz="4800" b="1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26739" r="2304" b="2085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39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80712" y="33950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聖誕禮物信息一：</a:t>
            </a:r>
            <a:endParaRPr lang="en-US" altLang="zh-HK" sz="40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上主已賜下救恩的禮物給我們，</a:t>
            </a:r>
            <a:endParaRPr lang="en-US" altLang="zh-TW" sz="4000" dirty="0" smtClean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我們可以為上</a:t>
            </a:r>
            <a:r>
              <a:rPr lang="zh-TW" altLang="en-US" sz="40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主獻上甚麼禮物？</a:t>
            </a:r>
            <a:endParaRPr lang="zh-HK" altLang="en-US" sz="40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26706" r="3423" b="20821"/>
          <a:stretch/>
        </p:blipFill>
        <p:spPr bwMode="auto">
          <a:xfrm>
            <a:off x="4012" y="-3436"/>
            <a:ext cx="9139988" cy="514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80712" y="339502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聖誕禮物信息二：</a:t>
            </a:r>
            <a:endParaRPr lang="en-US" altLang="zh-HK" sz="36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en-US" altLang="zh-TW" sz="36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華康正顏楷體W7" panose="03000709000000000000" pitchFamily="65" charset="-120"/>
              </a:rPr>
              <a:t>What you have is the gift from God;</a:t>
            </a:r>
          </a:p>
          <a:p>
            <a:r>
              <a:rPr lang="en-US" altLang="zh-TW" sz="36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華康正顏楷體W7" panose="03000709000000000000" pitchFamily="65" charset="-120"/>
              </a:rPr>
              <a:t>What you are is the gift to God!</a:t>
            </a:r>
          </a:p>
          <a:p>
            <a:endParaRPr lang="zh-HK" altLang="en-US" sz="3600" dirty="0">
              <a:solidFill>
                <a:schemeClr val="bg1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26884" r="5305" b="21777"/>
          <a:stretch/>
        </p:blipFill>
        <p:spPr bwMode="auto">
          <a:xfrm>
            <a:off x="0" y="28582"/>
            <a:ext cx="9144000" cy="51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7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三十二角星形 1"/>
          <p:cNvSpPr/>
          <p:nvPr/>
        </p:nvSpPr>
        <p:spPr>
          <a:xfrm>
            <a:off x="1907704" y="267494"/>
            <a:ext cx="5040560" cy="208823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持之以恆的信仰</a:t>
            </a:r>
            <a:endParaRPr lang="zh-HK" altLang="en-US" sz="4800" dirty="0">
              <a:solidFill>
                <a:schemeClr val="tx1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51520" y="137766"/>
            <a:ext cx="2664296" cy="2376264"/>
          </a:xfrm>
          <a:prstGeom prst="ellipse">
            <a:avLst/>
          </a:prstGeom>
          <a:solidFill>
            <a:srgbClr val="B7DEE8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屬靈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持久力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575556" y="1923678"/>
            <a:ext cx="2664296" cy="2376264"/>
          </a:xfrm>
          <a:prstGeom prst="ellipse">
            <a:avLst/>
          </a:prstGeom>
          <a:solidFill>
            <a:srgbClr val="9BBB59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不怕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沉悶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347864" y="2387472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清晰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目標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364088" y="2051668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不要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氣餒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353856" y="195486"/>
            <a:ext cx="2664296" cy="2376264"/>
          </a:xfrm>
          <a:prstGeom prst="ellipse">
            <a:avLst/>
          </a:prstGeom>
          <a:solidFill>
            <a:srgbClr val="BDF4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接受</a:t>
            </a:r>
            <a:endParaRPr lang="en-US" altLang="zh-TW" sz="4000" dirty="0" smtClean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意見</a:t>
            </a:r>
            <a:endParaRPr lang="zh-HK" altLang="en-US" sz="4000" dirty="0">
              <a:solidFill>
                <a:srgbClr val="FF0000"/>
              </a:solidFill>
              <a:latin typeface="華康海報體W12" panose="040B0C09000000000000" pitchFamily="81" charset="-120"/>
              <a:ea typeface="華康海報體W12" panose="040B0C09000000000000" pitchFamily="81" charset="-12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26027" r="3292" b="20980"/>
          <a:stretch/>
        </p:blipFill>
        <p:spPr bwMode="auto">
          <a:xfrm>
            <a:off x="0" y="8267"/>
            <a:ext cx="9144000" cy="51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7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6" y="0"/>
            <a:ext cx="91576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tivity icon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480720" cy="512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71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267494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路加福音</a:t>
            </a:r>
            <a:endParaRPr lang="en-US" altLang="zh-HK" sz="2800" dirty="0" smtClean="0"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  <a:p>
            <a:r>
              <a:rPr lang="en-US" altLang="zh-HK" sz="2800" dirty="0" smtClean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2:25</a:t>
            </a:r>
            <a:r>
              <a:rPr lang="zh-TW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在耶路撒冷有一個人，名叫西面；這人又公義又虔誠，素常盼望以色列的安慰者來到，又</a:t>
            </a:r>
            <a:r>
              <a:rPr lang="zh-TW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有聖靈在他</a:t>
            </a:r>
            <a:r>
              <a:rPr lang="zh-TW" altLang="zh-HK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身上</a:t>
            </a:r>
            <a:r>
              <a:rPr lang="en-US" altLang="zh-TW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(</a:t>
            </a:r>
            <a:r>
              <a:rPr lang="en-US" altLang="zh-HK" sz="2800" b="1" dirty="0">
                <a:solidFill>
                  <a:srgbClr val="FF0000"/>
                </a:solidFill>
                <a:latin typeface="Bwgrkn" panose="00000400000000000000" pitchFamily="2" charset="0"/>
              </a:rPr>
              <a:t>evpi,</a:t>
            </a:r>
            <a:r>
              <a:rPr lang="zh-TW" altLang="en-US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, on the basis of)</a:t>
            </a:r>
            <a:r>
              <a:rPr lang="zh-TW" altLang="zh-HK" sz="2800" dirty="0" smtClean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。</a:t>
            </a:r>
            <a:endParaRPr lang="zh-TW" altLang="zh-HK" sz="2800" dirty="0">
              <a:latin typeface="華康康楷體W5(P)" panose="03000500000000000000" pitchFamily="66" charset="-120"/>
              <a:ea typeface="華康康楷體W5(P)" panose="03000500000000000000" pitchFamily="66" charset="-120"/>
            </a:endParaRPr>
          </a:p>
          <a:p>
            <a:r>
              <a:rPr lang="en-US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2:26</a:t>
            </a:r>
            <a:r>
              <a:rPr lang="zh-TW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他</a:t>
            </a:r>
            <a:r>
              <a:rPr lang="zh-TW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得了聖靈的</a:t>
            </a:r>
            <a:r>
              <a:rPr lang="zh-TW" altLang="zh-HK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啟示</a:t>
            </a:r>
            <a:r>
              <a:rPr lang="en-US" altLang="zh-TW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(</a:t>
            </a:r>
            <a:r>
              <a:rPr lang="en-US" altLang="zh-HK" sz="2800" dirty="0" smtClean="0">
                <a:solidFill>
                  <a:srgbClr val="FF0000"/>
                </a:solidFill>
                <a:latin typeface="Bwgrkn" panose="00000400000000000000" pitchFamily="2" charset="0"/>
              </a:rPr>
              <a:t>kecrhmatisme,non</a:t>
            </a:r>
            <a:r>
              <a:rPr lang="en-US" altLang="zh-HK" sz="2800" dirty="0" smtClean="0">
                <a:solidFill>
                  <a:srgbClr val="FF0000"/>
                </a:solidFill>
              </a:rPr>
              <a:t> ,</a:t>
            </a:r>
            <a:r>
              <a:rPr lang="en-US" altLang="zh-TW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to instruct, warn, reveal, answer)</a:t>
            </a:r>
            <a:r>
              <a:rPr lang="zh-TW" altLang="zh-HK" sz="2800" dirty="0" smtClean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，</a:t>
            </a:r>
            <a:r>
              <a:rPr lang="zh-TW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知道自己未死以前，必看見主所立的基督。</a:t>
            </a:r>
          </a:p>
          <a:p>
            <a:r>
              <a:rPr lang="en-US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2:27</a:t>
            </a:r>
            <a:r>
              <a:rPr lang="zh-TW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　他</a:t>
            </a:r>
            <a:r>
              <a:rPr lang="zh-TW" altLang="zh-HK" sz="2800" dirty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受了聖靈的</a:t>
            </a:r>
            <a:r>
              <a:rPr lang="zh-TW" altLang="zh-HK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感動</a:t>
            </a:r>
            <a:r>
              <a:rPr lang="en-US" altLang="zh-TW" sz="2800" dirty="0" smtClean="0">
                <a:solidFill>
                  <a:srgbClr val="FF0000"/>
                </a:solidFill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(moved, guided, inspired, prompted)</a:t>
            </a:r>
            <a:r>
              <a:rPr lang="zh-TW" altLang="zh-HK" sz="2800" dirty="0" smtClean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，</a:t>
            </a:r>
            <a:r>
              <a:rPr lang="zh-TW" altLang="zh-HK" sz="2800" dirty="0">
                <a:latin typeface="華康康楷體W5(P)" panose="03000500000000000000" pitchFamily="66" charset="-120"/>
                <a:ea typeface="華康康楷體W5(P)" panose="03000500000000000000" pitchFamily="66" charset="-120"/>
              </a:rPr>
              <a:t>進入聖殿，正遇見耶穌的父母抱著孩子進來，要照律法的規矩辦理。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26242" r="4047" b="213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 rot="20679938">
            <a:off x="3706480" y="3625053"/>
            <a:ext cx="53383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000" dirty="0">
                <a:solidFill>
                  <a:schemeClr val="bg1"/>
                </a:solidFill>
                <a:latin typeface="華康海報體W9(P)" panose="040B0900000000000000" pitchFamily="82" charset="-120"/>
                <a:ea typeface="華康海報體W9(P)" panose="040B0900000000000000" pitchFamily="82" charset="-120"/>
              </a:rPr>
              <a:t>期望收到的聖誕禮物 </a:t>
            </a:r>
            <a:r>
              <a:rPr lang="en-US" altLang="zh-HK" sz="4000" dirty="0">
                <a:solidFill>
                  <a:schemeClr val="bg1"/>
                </a:solidFill>
                <a:latin typeface="華康海報體W9(P)" panose="040B0900000000000000" pitchFamily="82" charset="-120"/>
                <a:ea typeface="華康海報體W9(P)" panose="040B0900000000000000" pitchFamily="82" charset="-120"/>
              </a:rPr>
              <a:t>?</a:t>
            </a:r>
            <a:endParaRPr lang="zh-HK" altLang="en-US" sz="4000" dirty="0">
              <a:solidFill>
                <a:schemeClr val="bg1"/>
              </a:solidFill>
              <a:latin typeface="華康海報體W9(P)" panose="040B0900000000000000" pitchFamily="82" charset="-120"/>
              <a:ea typeface="華康海報體W9(P)" panose="040B0900000000000000" pitchFamily="82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26093" r="4031" b="20962"/>
          <a:stretch/>
        </p:blipFill>
        <p:spPr bwMode="auto">
          <a:xfrm>
            <a:off x="9128" y="0"/>
            <a:ext cx="91348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9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5601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latin typeface="華康彩帶體(P)" panose="040B0700000000000000" pitchFamily="82" charset="-120"/>
                <a:ea typeface="華康彩帶體(P)" panose="040B0700000000000000" pitchFamily="82" charset="-120"/>
              </a:rPr>
              <a:t>聖誕禮物信息一：</a:t>
            </a:r>
            <a:endParaRPr lang="zh-HK" altLang="en-US" dirty="0">
              <a:solidFill>
                <a:schemeClr val="tx2"/>
              </a:solidFill>
              <a:latin typeface="華康彩帶體(P)" panose="040B0700000000000000" pitchFamily="82" charset="-120"/>
              <a:ea typeface="華康彩帶體(P)" panose="040B0700000000000000" pitchFamily="8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771550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路加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福音</a:t>
            </a:r>
            <a:r>
              <a:rPr lang="en-US" altLang="zh-TW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2:22-24</a:t>
            </a:r>
          </a:p>
          <a:p>
            <a:endParaRPr lang="zh-TW" altLang="zh-HK" sz="28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2:22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　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按摩西律法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滿了潔淨的日子，他們帶著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孩子</a:t>
            </a:r>
            <a:endParaRPr lang="en-US" altLang="zh-TW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TW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</a:t>
            </a:r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上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耶路撒冷去，要把他獻與主。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2:23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　（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正如主的律法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上所記：「凡頭生的男子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必</a:t>
            </a:r>
            <a:endParaRPr lang="en-US" altLang="zh-TW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TW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</a:t>
            </a:r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 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稱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聖歸主；」）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2:24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　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又要照主的律法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上所說，或用一對斑鳩，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或</a:t>
            </a:r>
            <a:endParaRPr lang="en-US" altLang="zh-TW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TW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</a:t>
            </a:r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用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兩隻雛鴿獻祭。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26721" r="4021" b="21900"/>
          <a:stretch/>
        </p:blipFill>
        <p:spPr bwMode="auto">
          <a:xfrm>
            <a:off x="20568" y="0"/>
            <a:ext cx="9123432" cy="523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6300192" y="2427734"/>
            <a:ext cx="2160240" cy="93610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06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殺長子之災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" y="0"/>
            <a:ext cx="91531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964</Words>
  <Application>Microsoft Office PowerPoint</Application>
  <PresentationFormat>如螢幕大小 (16:9)</PresentationFormat>
  <Paragraphs>197</Paragraphs>
  <Slides>51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將臨期：燃點蠟蠋 ── 預備主來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 Ho</cp:lastModifiedBy>
  <cp:revision>45</cp:revision>
  <dcterms:created xsi:type="dcterms:W3CDTF">2017-12-05T03:15:46Z</dcterms:created>
  <dcterms:modified xsi:type="dcterms:W3CDTF">2017-12-11T07:55:43Z</dcterms:modified>
</cp:coreProperties>
</file>