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9" r:id="rId2"/>
    <p:sldId id="347" r:id="rId3"/>
    <p:sldId id="348" r:id="rId4"/>
    <p:sldId id="349" r:id="rId5"/>
    <p:sldId id="350" r:id="rId6"/>
    <p:sldId id="346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9" r:id="rId15"/>
    <p:sldId id="360" r:id="rId16"/>
    <p:sldId id="361" r:id="rId17"/>
    <p:sldId id="362" r:id="rId18"/>
    <p:sldId id="364" r:id="rId19"/>
    <p:sldId id="363" r:id="rId20"/>
    <p:sldId id="365" r:id="rId21"/>
    <p:sldId id="366" r:id="rId22"/>
    <p:sldId id="367" r:id="rId23"/>
    <p:sldId id="368" r:id="rId24"/>
    <p:sldId id="375" r:id="rId25"/>
    <p:sldId id="377" r:id="rId26"/>
    <p:sldId id="373" r:id="rId27"/>
    <p:sldId id="374" r:id="rId28"/>
    <p:sldId id="376" r:id="rId29"/>
    <p:sldId id="371" r:id="rId30"/>
    <p:sldId id="372" r:id="rId31"/>
    <p:sldId id="316" r:id="rId32"/>
    <p:sldId id="345" r:id="rId33"/>
    <p:sldId id="335" r:id="rId34"/>
  </p:sldIdLst>
  <p:sldSz cx="9144000" cy="5143500" type="screen16x9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D5"/>
    <a:srgbClr val="FF0000"/>
    <a:srgbClr val="800080"/>
    <a:srgbClr val="FFECD9"/>
    <a:srgbClr val="FFE3C7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54" autoAdjust="0"/>
  </p:normalViewPr>
  <p:slideViewPr>
    <p:cSldViewPr>
      <p:cViewPr>
        <p:scale>
          <a:sx n="77" d="100"/>
          <a:sy n="77" d="100"/>
        </p:scale>
        <p:origin x="-684" y="-9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223F8F07-3D08-49E9-BF75-D3DE68196721}" type="datetimeFigureOut">
              <a:rPr lang="zh-HK" altLang="en-US"/>
              <a:pPr>
                <a:defRPr/>
              </a:pPr>
              <a:t>12/9/2017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630EBB76-2A1D-4FD1-AF34-F1A5ED248E04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91935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A55D7D73-9985-48B6-931A-3F80060F177D}" type="datetimeFigureOut">
              <a:rPr lang="zh-HK" altLang="en-US"/>
              <a:pPr>
                <a:defRPr/>
              </a:pPr>
              <a:t>12/9/2017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HK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HK" altLang="en-US" noProof="0" smtClean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DE1D3676-4DE0-4F01-9CD8-0A2D150B05C5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7950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zh-TW" altLang="en-US" smtClean="0"/>
              <a:t>繼續 出埃及記的信息分享</a:t>
            </a:r>
            <a:endParaRPr lang="en-US" altLang="zh-TW" dirty="0" smtClean="0"/>
          </a:p>
          <a:p>
            <a:pPr marL="171450" indent="-171450">
              <a:buFontTx/>
              <a:buChar char="•"/>
            </a:pPr>
            <a:endParaRPr lang="en-US" altLang="zh-HK" dirty="0" smtClean="0"/>
          </a:p>
          <a:p>
            <a:pPr marL="171450" indent="-171450">
              <a:buFontTx/>
              <a:buChar char="•"/>
            </a:pPr>
            <a:r>
              <a:rPr lang="zh-TW" altLang="en-US" smtClean="0"/>
              <a:t>第六講</a:t>
            </a:r>
            <a:endParaRPr lang="zh-HK" altLang="en-US" smtClean="0"/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D02A0F9-7F75-4524-B8CE-81061854BA80}" type="slidenum">
              <a:rPr lang="zh-HK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zh-HK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B48C9-9C2E-467C-96E5-EDE663E552A6}" type="slidenum">
              <a:rPr lang="en-US" altLang="zh-TW"/>
              <a:pPr/>
              <a:t>6</a:t>
            </a:fld>
            <a:endParaRPr lang="en-US" altLang="zh-TW" dirty="0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C5913-DE19-4595-A1CF-17298C17A5A4}" type="slidenum">
              <a:rPr lang="en-US" altLang="zh-TW"/>
              <a:pPr/>
              <a:t>23</a:t>
            </a:fld>
            <a:endParaRPr lang="en-US" altLang="zh-TW"/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B48C9-9C2E-467C-96E5-EDE663E552A6}" type="slidenum">
              <a:rPr lang="en-US" altLang="zh-TW"/>
              <a:pPr/>
              <a:t>28</a:t>
            </a:fld>
            <a:endParaRPr lang="en-US" altLang="zh-TW" dirty="0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94EB8F-2ABB-4CDD-AEA0-9749CE0B4CE4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HK" altLang="en-US" dirty="0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DF02838-4DF4-485E-9EE2-F482CAC24387}" type="slidenum">
              <a:rPr lang="zh-HK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zh-HK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smtClean="0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A8FD603-FF9A-467E-9FFF-0BD2F8BA13C7}" type="slidenum">
              <a:rPr lang="zh-HK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zh-HK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6D75D1-A99B-4F7F-8AF5-1A3E1514D210}" type="slidenum">
              <a:rPr lang="zh-HK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zh-HK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741E0-7989-46BB-B0A6-B03BB03BB57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17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36D53-0673-4B04-8841-4DFD623E78C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8747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5E2B8-6A93-4203-86D3-B091706C268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77973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88856-A0F1-4D60-BA4D-F5A49E59A83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968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B936D-90BB-4278-8805-F9579BBE14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3760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5080-51FD-4398-9A75-DDF993FEA0C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51216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25276-B52E-4E4A-9C54-E23B60879F5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675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ED83A-6924-493E-8B9E-DBC45DC16D2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8833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DF384-EA70-40BA-889D-4D88AE2976FE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849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D2D97-7074-4C52-83A2-DB8FEFC7553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3332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DA571-8F80-4D9B-8300-5714B584F34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4931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C9C54C6C-9EF0-4B35-8EC9-0C21D78A296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出埃及記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" y="0"/>
            <a:ext cx="91328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文字方塊 1"/>
          <p:cNvSpPr txBox="1">
            <a:spLocks noChangeArrowheads="1"/>
          </p:cNvSpPr>
          <p:nvPr/>
        </p:nvSpPr>
        <p:spPr bwMode="auto">
          <a:xfrm>
            <a:off x="4240461" y="141480"/>
            <a:ext cx="45800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標楷體" pitchFamily="65" charset="-120"/>
                <a:ea typeface="文鼎新藝體" panose="02010609010101010101" pitchFamily="49" charset="-120"/>
              </a:rPr>
              <a:t>出</a:t>
            </a:r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文鼎新藝體" panose="02010609010101010101" pitchFamily="49" charset="-120"/>
              </a:rPr>
              <a:t>埃及</a:t>
            </a:r>
            <a:r>
              <a:rPr lang="zh-TW" altLang="en-US" sz="4800" dirty="0">
                <a:solidFill>
                  <a:schemeClr val="bg1"/>
                </a:solidFill>
                <a:latin typeface="標楷體" pitchFamily="65" charset="-120"/>
                <a:ea typeface="文鼎新藝體" panose="02010609010101010101" pitchFamily="49" charset="-120"/>
              </a:rPr>
              <a:t>記</a:t>
            </a:r>
            <a:r>
              <a:rPr lang="zh-TW" altLang="en-US" sz="4800" dirty="0" smtClean="0">
                <a:solidFill>
                  <a:schemeClr val="bg1"/>
                </a:solidFill>
                <a:latin typeface="標楷體" pitchFamily="65" charset="-120"/>
                <a:ea typeface="文鼎新藝體" panose="02010609010101010101" pitchFamily="49" charset="-120"/>
              </a:rPr>
              <a:t>第十講</a:t>
            </a:r>
            <a:endParaRPr lang="zh-HK" altLang="en-US" sz="4800" dirty="0">
              <a:solidFill>
                <a:schemeClr val="bg1"/>
              </a:solidFill>
              <a:latin typeface="標楷體" pitchFamily="65" charset="-120"/>
              <a:ea typeface="文鼎新藝體" panose="02010609010101010101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71800" y="4123978"/>
            <a:ext cx="47003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 smtClean="0">
                <a:solidFill>
                  <a:schemeClr val="bg1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出</a:t>
            </a:r>
            <a:r>
              <a:rPr lang="en-US" altLang="zh-HK" sz="5400" b="1" dirty="0" smtClean="0">
                <a:solidFill>
                  <a:schemeClr val="bg1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33</a:t>
            </a:r>
            <a:r>
              <a:rPr lang="zh-TW" altLang="zh-HK" sz="5400" b="1" dirty="0">
                <a:solidFill>
                  <a:schemeClr val="bg1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章</a:t>
            </a:r>
            <a:r>
              <a:rPr lang="en-US" altLang="zh-HK" sz="5400" b="1" dirty="0">
                <a:solidFill>
                  <a:schemeClr val="bg1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12~23</a:t>
            </a:r>
            <a:r>
              <a:rPr lang="zh-TW" altLang="zh-HK" sz="5400" b="1" dirty="0">
                <a:solidFill>
                  <a:schemeClr val="bg1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節</a:t>
            </a:r>
            <a:endParaRPr lang="zh-HK" altLang="en-US" sz="5400" b="1" dirty="0">
              <a:solidFill>
                <a:schemeClr val="bg1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9" t="31693" r="11206" b="30830"/>
          <a:stretch/>
        </p:blipFill>
        <p:spPr bwMode="auto">
          <a:xfrm>
            <a:off x="11114" y="33363"/>
            <a:ext cx="9132886" cy="51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749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33:12</a:t>
            </a:r>
            <a:r>
              <a:rPr lang="zh-TW" altLang="en-US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zh-TW" altLang="en-US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zh-TW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摩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西 對 耶 和 華 說 、 你 吩 咐 我 說 、 將 這 百 姓 領 上 去 、 卻 沒 有 叫 我 知 道 你 要 打 發 誰 與 我 同 去 、 只 說 、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我 按 你 的 名 認 </a:t>
            </a:r>
            <a:r>
              <a:rPr lang="zh-TW" altLang="zh-HK" sz="3200" b="1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識 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(</a:t>
            </a:r>
            <a:r>
              <a:rPr lang="en-US" altLang="zh-HK" sz="3200" dirty="0" smtClean="0">
                <a:solidFill>
                  <a:srgbClr val="FF0000"/>
                </a:solidFill>
                <a:latin typeface="Bwhebb" panose="00000400000000000000" pitchFamily="2" charset="0"/>
              </a:rPr>
              <a:t>[</a:t>
            </a:r>
            <a:r>
              <a:rPr lang="en-US" altLang="zh-HK" sz="3200" dirty="0" err="1" smtClean="0">
                <a:solidFill>
                  <a:srgbClr val="FF0000"/>
                </a:solidFill>
                <a:latin typeface="Bwhebb" panose="00000400000000000000" pitchFamily="2" charset="0"/>
              </a:rPr>
              <a:t>d;y</a:t>
            </a:r>
            <a:r>
              <a:rPr lang="en-US" altLang="zh-HK" sz="3200" dirty="0" smtClean="0">
                <a:solidFill>
                  <a:srgbClr val="FF0000"/>
                </a:solidFill>
                <a:latin typeface="Bwhebb" panose="00000400000000000000" pitchFamily="2" charset="0"/>
              </a:rPr>
              <a:t>"</a:t>
            </a:r>
            <a:r>
              <a:rPr lang="en-US" altLang="zh-TW" sz="3200" b="1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)</a:t>
            </a:r>
            <a:r>
              <a:rPr lang="zh-TW" altLang="zh-HK" sz="3200" b="1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你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、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你 在 我 眼 前 也 蒙 了 恩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。 </a:t>
            </a:r>
          </a:p>
          <a:p>
            <a:pPr algn="just"/>
            <a:r>
              <a:rPr lang="en-US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33:13</a:t>
            </a:r>
            <a:r>
              <a:rPr lang="zh-TW" altLang="en-US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en-US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 	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我 如 今 若 在 你 眼 前 蒙 恩 、 求 你 將 你 的 道 指 示 我 、 使 我 可 以 認 識 你 、 好 在 你 眼 前 蒙 恩 ． 求 你 想 到 這 民 是 你 的 民 </a:t>
            </a:r>
            <a:r>
              <a:rPr lang="zh-TW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。</a:t>
            </a:r>
            <a:endParaRPr lang="zh-HK" altLang="en-US" sz="32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8" t="31047" r="11391" b="30940"/>
          <a:stretch/>
        </p:blipFill>
        <p:spPr bwMode="auto">
          <a:xfrm>
            <a:off x="54758" y="8381"/>
            <a:ext cx="9089242" cy="513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7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hirley Ho\Desktop\shirley ho\學基\K 其他資源\photo\個人相片\DSC00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9502"/>
            <a:ext cx="566462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hirley Ho\Desktop\shirley ho\學基\K 其他資源\photo\個人相片\DSC001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3063"/>
          <a:stretch/>
        </p:blipFill>
        <p:spPr bwMode="auto">
          <a:xfrm>
            <a:off x="0" y="339502"/>
            <a:ext cx="428779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20955" r="17228" b="18322"/>
          <a:stretch/>
        </p:blipFill>
        <p:spPr bwMode="auto">
          <a:xfrm>
            <a:off x="971600" y="483518"/>
            <a:ext cx="72008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771550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一、</a:t>
            </a:r>
            <a:r>
              <a:rPr lang="zh-TW" altLang="zh-HK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神</a:t>
            </a:r>
            <a:r>
              <a:rPr lang="zh-TW" altLang="zh-HK" sz="44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與你的關係比一切更</a:t>
            </a:r>
            <a:r>
              <a:rPr lang="zh-TW" altLang="zh-HK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重要</a:t>
            </a:r>
            <a:endParaRPr lang="en-US" altLang="zh-TW" sz="44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zh-TW" altLang="en-US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    </a:t>
            </a:r>
            <a:r>
              <a:rPr lang="en-US" altLang="zh-HK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en-US" altLang="zh-TW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33:</a:t>
            </a:r>
            <a:r>
              <a:rPr lang="en-US" altLang="zh-HK" sz="44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12-13</a:t>
            </a:r>
            <a:r>
              <a:rPr lang="en-US" altLang="zh-HK" sz="44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44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2" t="31353" r="12333" b="34324"/>
          <a:stretch/>
        </p:blipFill>
        <p:spPr bwMode="auto">
          <a:xfrm>
            <a:off x="323528" y="0"/>
            <a:ext cx="83529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189" y="708253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33:14	  </a:t>
            </a:r>
            <a:r>
              <a:rPr lang="zh-TW" altLang="zh-HK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耶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和 華 說 、 </a:t>
            </a:r>
            <a:r>
              <a:rPr lang="zh-TW" altLang="zh-HK" b="1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我 必 親 自 和 你 同 去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、 使 你 得 安 息 。 </a:t>
            </a:r>
          </a:p>
          <a:p>
            <a:pPr algn="just"/>
            <a:r>
              <a:rPr lang="en-US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33:15	  </a:t>
            </a:r>
            <a:r>
              <a:rPr lang="zh-TW" altLang="zh-HK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摩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西 說 、 </a:t>
            </a:r>
            <a:r>
              <a:rPr lang="zh-TW" altLang="zh-HK" b="1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你 若 不 親 自 和 我 同 去 、 就 不 要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把 我 們 從 這 裡 領 上 去 。 </a:t>
            </a:r>
          </a:p>
          <a:p>
            <a:pPr algn="just"/>
            <a:r>
              <a:rPr lang="en-US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33:16	  </a:t>
            </a:r>
            <a:r>
              <a:rPr lang="zh-TW" altLang="zh-HK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人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在 何 事 上 得 以 知 道 我 和 你 的 百 姓 、 在 你 眼 前 蒙 恩 呢 、 豈 不 是 因 你 與 我 們 同 去 、 使 我 和 你 的 百 姓 、 與 地 上 的 萬 民 有 分 別 麼 。 </a:t>
            </a:r>
          </a:p>
          <a:p>
            <a:pPr algn="just"/>
            <a:r>
              <a:rPr lang="en-US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33:17	  </a:t>
            </a:r>
            <a:r>
              <a:rPr lang="zh-TW" altLang="zh-HK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耶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和 華 對 摩 西 說 、 你 這 所 求 的 我 也 要 行 、 因 為 你 在 我 眼 前 蒙 了 恩 、 並 且 我 按 你 的 名 認 識 你 。</a:t>
            </a:r>
            <a:endParaRPr lang="zh-HK" altLang="en-US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6189" y="123478"/>
            <a:ext cx="440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第二個應許：</a:t>
            </a:r>
            <a:endParaRPr lang="zh-HK" altLang="en-US" sz="3200" dirty="0"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7" t="29920" r="10823" b="30743"/>
          <a:stretch/>
        </p:blipFill>
        <p:spPr bwMode="auto">
          <a:xfrm>
            <a:off x="29477" y="0"/>
            <a:ext cx="91145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7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6189" y="708253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33:14	  </a:t>
            </a:r>
            <a:r>
              <a:rPr lang="zh-TW" altLang="zh-HK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耶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和 華 說 、 </a:t>
            </a:r>
            <a:r>
              <a:rPr lang="zh-TW" altLang="zh-HK" b="1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我 必 親 自 和 你 同 去 </a:t>
            </a:r>
            <a:r>
              <a:rPr lang="zh-TW" altLang="zh-HK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、 使 你 得 安 息 。 </a:t>
            </a:r>
            <a:endParaRPr lang="en-US" altLang="zh-TW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just"/>
            <a:endParaRPr lang="en-US" altLang="zh-TW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just"/>
            <a:endParaRPr lang="zh-TW" altLang="zh-HK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6189" y="123478"/>
            <a:ext cx="440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魏碑體(P)" panose="03000700000000000000" pitchFamily="66" charset="-120"/>
                <a:ea typeface="華康魏碑體(P)" panose="03000700000000000000" pitchFamily="66" charset="-120"/>
              </a:rPr>
              <a:t>第二個應許：</a:t>
            </a:r>
            <a:endParaRPr lang="zh-HK" altLang="en-US" sz="3200" dirty="0">
              <a:latin typeface="華康魏碑體(P)" panose="03000700000000000000" pitchFamily="66" charset="-120"/>
              <a:ea typeface="華康魏碑體(P)" panose="03000700000000000000" pitchFamily="66" charset="-12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62153" y="1742382"/>
            <a:ext cx="80010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en-US" altLang="zh-TW" sz="2400" b="1" dirty="0">
                <a:solidFill>
                  <a:schemeClr val="accent2"/>
                </a:solidFill>
                <a:cs typeface="Arial" pitchFamily="34" charset="0"/>
              </a:rPr>
              <a:t>“</a:t>
            </a:r>
            <a:r>
              <a:rPr lang="en-US" altLang="zh-TW" sz="2400" b="1" dirty="0">
                <a:solidFill>
                  <a:srgbClr val="FF0000"/>
                </a:solidFill>
                <a:cs typeface="Arial" pitchFamily="34" charset="0"/>
              </a:rPr>
              <a:t>My Presence</a:t>
            </a:r>
            <a:r>
              <a:rPr lang="en-US" altLang="zh-TW" sz="2400" b="1" dirty="0">
                <a:solidFill>
                  <a:schemeClr val="accent2"/>
                </a:solidFill>
                <a:cs typeface="Arial" pitchFamily="34" charset="0"/>
              </a:rPr>
              <a:t> will go with you, and I will give you </a:t>
            </a:r>
            <a:r>
              <a:rPr lang="en-US" altLang="zh-TW" sz="2400" b="1" dirty="0">
                <a:solidFill>
                  <a:srgbClr val="FF0000"/>
                </a:solidFill>
                <a:cs typeface="Arial" pitchFamily="34" charset="0"/>
              </a:rPr>
              <a:t>rest</a:t>
            </a:r>
            <a:r>
              <a:rPr lang="en-US" altLang="zh-TW" sz="2400" b="1" dirty="0">
                <a:solidFill>
                  <a:schemeClr val="accent2"/>
                </a:solidFill>
                <a:cs typeface="Arial" pitchFamily="34" charset="0"/>
              </a:rPr>
              <a:t>.” </a:t>
            </a:r>
            <a:r>
              <a:rPr lang="en-US" altLang="zh-TW" sz="2400" b="1" dirty="0">
                <a:solidFill>
                  <a:srgbClr val="002060"/>
                </a:solidFill>
                <a:cs typeface="Arial" pitchFamily="34" charset="0"/>
              </a:rPr>
              <a:t>(NIV)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30364" r="11182" b="3046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 descr="Parchment"/>
          <p:cNvSpPr>
            <a:spLocks noChangeArrowheads="1"/>
          </p:cNvSpPr>
          <p:nvPr/>
        </p:nvSpPr>
        <p:spPr bwMode="auto">
          <a:xfrm>
            <a:off x="971601" y="2724345"/>
            <a:ext cx="3960440" cy="855517"/>
          </a:xfrm>
          <a:prstGeom prst="wedgeRectCallout">
            <a:avLst>
              <a:gd name="adj1" fmla="val -29389"/>
              <a:gd name="adj2" fmla="val -113051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  <a:cs typeface="Arial" pitchFamily="34" charset="0"/>
              </a:rPr>
              <a:t>原文：臉面</a:t>
            </a:r>
            <a:r>
              <a:rPr lang="en-US" altLang="zh-TW" sz="2000" dirty="0">
                <a:solidFill>
                  <a:schemeClr val="accent2"/>
                </a:solidFill>
                <a:ea typeface="SimHei" pitchFamily="49" charset="-122"/>
                <a:cs typeface="Arial" pitchFamily="34" charset="0"/>
              </a:rPr>
              <a:t>(Face)</a:t>
            </a:r>
            <a:r>
              <a:rPr lang="zh-TW" altLang="en-US" sz="2000" dirty="0">
                <a:ea typeface="SimHei" pitchFamily="49" charset="-122"/>
                <a:cs typeface="Arial" pitchFamily="34" charset="0"/>
              </a:rPr>
              <a:t>，即神的同在，指</a:t>
            </a:r>
            <a:r>
              <a:rPr lang="zh-TW" altLang="en-US" sz="2000" b="1" dirty="0">
                <a:solidFill>
                  <a:srgbClr val="FF0000"/>
                </a:solidFill>
                <a:ea typeface="SimHei" pitchFamily="49" charset="-122"/>
                <a:cs typeface="Arial" pitchFamily="34" charset="0"/>
              </a:rPr>
              <a:t>可感知的神之臨在</a:t>
            </a:r>
            <a:r>
              <a:rPr lang="zh-TW" altLang="en-US" sz="2000" dirty="0">
                <a:ea typeface="SimHei" pitchFamily="49" charset="-122"/>
                <a:cs typeface="Arial" pitchFamily="34" charset="0"/>
              </a:rPr>
              <a:t>。</a:t>
            </a:r>
          </a:p>
        </p:txBody>
      </p:sp>
      <p:sp>
        <p:nvSpPr>
          <p:cNvPr id="9" name="AutoShape 7" descr="Parchment"/>
          <p:cNvSpPr>
            <a:spLocks noChangeArrowheads="1"/>
          </p:cNvSpPr>
          <p:nvPr/>
        </p:nvSpPr>
        <p:spPr bwMode="auto">
          <a:xfrm>
            <a:off x="5556214" y="2682448"/>
            <a:ext cx="2809875" cy="432197"/>
          </a:xfrm>
          <a:prstGeom prst="wedgeRectCallout">
            <a:avLst>
              <a:gd name="adj1" fmla="val 19208"/>
              <a:gd name="adj2" fmla="val -150551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TW" altLang="en-US" sz="2000" dirty="0">
                <a:ea typeface="SimHei" pitchFamily="49" charset="-122"/>
                <a:cs typeface="Arial" pitchFamily="34" charset="0"/>
              </a:rPr>
              <a:t>使摩西</a:t>
            </a:r>
            <a:r>
              <a:rPr lang="zh-TW" altLang="en-US" sz="2000" b="1" dirty="0">
                <a:solidFill>
                  <a:srgbClr val="FF0000"/>
                </a:solidFill>
                <a:ea typeface="SimHei" pitchFamily="49" charset="-122"/>
                <a:cs typeface="Arial" pitchFamily="34" charset="0"/>
              </a:rPr>
              <a:t>不致背負重擔</a:t>
            </a:r>
            <a:r>
              <a:rPr lang="zh-TW" altLang="en-US" sz="2000" dirty="0">
                <a:ea typeface="SimHei" pitchFamily="49" charset="-122"/>
                <a:cs typeface="Arial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553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539552" y="1131590"/>
            <a:ext cx="8064896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人為何缺乏深度的安全感？</a:t>
            </a:r>
            <a:endParaRPr lang="zh-HK" altLang="en-US" sz="4000" b="1" dirty="0">
              <a:solidFill>
                <a:srgbClr val="00206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7" t="32079" r="12193" b="33960"/>
          <a:stretch/>
        </p:blipFill>
        <p:spPr bwMode="auto">
          <a:xfrm>
            <a:off x="107504" y="124292"/>
            <a:ext cx="8712968" cy="501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96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hirley Ho\Desktop\shirley ho\學基\K 其他資源\photo\個人相片\DSC011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1"/>
          <a:stretch/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聖經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68262"/>
            <a:ext cx="8664897" cy="49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0365" y="339502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路加福音</a:t>
            </a:r>
            <a:endParaRPr lang="en-US" altLang="zh-HK" sz="28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r>
              <a:rPr lang="en-US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11:10</a:t>
            </a:r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	 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因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為 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凡 祈 求 的 就 得 著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、 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尋 找 的 就 尋 見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． 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叩 門 的 就 給 他 開 門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。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11:11	 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你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們 中 間 作 父 親 的 、 誰 有 兒 子 求 餅 、 反 給 他 石 頭 呢 ． 求 魚 、 反 拿 蛇 當 魚 給 他 呢 ．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11:12	 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求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雞 蛋 、 反 給 他 蠍 子 呢 。</a:t>
            </a:r>
          </a:p>
          <a:p>
            <a:r>
              <a:rPr lang="en-US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11:13	 </a:t>
            </a:r>
            <a:r>
              <a:rPr lang="zh-TW" altLang="zh-HK" sz="28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你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們 雖 然 不 好 、 尚 且 知 道 </a:t>
            </a:r>
            <a:r>
              <a:rPr lang="zh-TW" altLang="zh-HK" sz="2800" dirty="0">
                <a:solidFill>
                  <a:srgbClr val="FF0000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拿 好 東 西 </a:t>
            </a:r>
            <a:r>
              <a:rPr lang="zh-TW" altLang="zh-HK" sz="28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給 兒 女 。 何 況 天 父 、 豈 不 更 將 聖 靈 給 求 他 的 人 麼 。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30605" r="11779" b="31290"/>
          <a:stretch/>
        </p:blipFill>
        <p:spPr bwMode="auto">
          <a:xfrm>
            <a:off x="67404" y="0"/>
            <a:ext cx="911310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755576" y="4371950"/>
            <a:ext cx="1440160" cy="648072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472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雷曼事件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8646">
            <a:off x="395788" y="422943"/>
            <a:ext cx="345638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cumulator 衍生工具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9673">
            <a:off x="1585957" y="2159745"/>
            <a:ext cx="2016730" cy="26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相關圖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429">
            <a:off x="3907235" y="453231"/>
            <a:ext cx="2827616" cy="188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R HK 沙士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484" y="2859782"/>
            <a:ext cx="2947135" cy="165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金融風暴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59" y="1764904"/>
            <a:ext cx="2648424" cy="19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十角星形 6"/>
          <p:cNvSpPr/>
          <p:nvPr/>
        </p:nvSpPr>
        <p:spPr>
          <a:xfrm>
            <a:off x="827584" y="682780"/>
            <a:ext cx="6768752" cy="3780235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恐懼、焦慮的世代</a:t>
            </a:r>
            <a:endParaRPr lang="zh-HK" altLang="en-US" sz="6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88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11560" y="1059582"/>
            <a:ext cx="7632848" cy="20162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HK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突如其來</a:t>
            </a:r>
            <a:r>
              <a:rPr lang="zh-TW" altLang="en-US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的</a:t>
            </a:r>
            <a:r>
              <a:rPr lang="zh-TW" altLang="zh-HK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需要</a:t>
            </a:r>
            <a:r>
              <a:rPr lang="zh-TW" altLang="en-US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，</a:t>
            </a:r>
            <a:endParaRPr lang="en-US" altLang="zh-TW" sz="5400" dirty="0" smtClean="0">
              <a:solidFill>
                <a:schemeClr val="accent6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zh-TW" altLang="zh-HK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突如其來</a:t>
            </a:r>
            <a:r>
              <a:rPr lang="zh-TW" altLang="en-US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的</a:t>
            </a:r>
            <a:r>
              <a:rPr lang="zh-TW" altLang="zh-HK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供應</a:t>
            </a:r>
            <a:r>
              <a:rPr lang="zh-TW" altLang="en-US" sz="5400" dirty="0" smtClean="0">
                <a:solidFill>
                  <a:schemeClr val="accent6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！</a:t>
            </a:r>
            <a:endParaRPr lang="zh-HK" altLang="en-US" sz="5400" dirty="0">
              <a:solidFill>
                <a:schemeClr val="accent6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1" t="31590" r="13073" b="34205"/>
          <a:stretch/>
        </p:blipFill>
        <p:spPr bwMode="auto">
          <a:xfrm>
            <a:off x="27663" y="0"/>
            <a:ext cx="91163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483518"/>
            <a:ext cx="8064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zh-HK" sz="40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面對人生低谷</a:t>
            </a: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，</a:t>
            </a:r>
            <a:r>
              <a:rPr lang="zh-TW" altLang="en-US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兩個</a:t>
            </a: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問題</a:t>
            </a:r>
            <a:r>
              <a:rPr lang="zh-TW" altLang="en-US" sz="40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：</a:t>
            </a:r>
            <a:endParaRPr lang="en-US" altLang="zh-TW" sz="40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lvl="0"/>
            <a:endParaRPr lang="zh-TW" altLang="zh-HK" sz="4000" dirty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marL="742950" lvl="0" indent="-742950">
              <a:buAutoNum type="arabicPeriod"/>
            </a:pP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信</a:t>
            </a:r>
            <a:r>
              <a:rPr lang="zh-TW" altLang="en-US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得過</a:t>
            </a: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神與</a:t>
            </a:r>
            <a:r>
              <a:rPr lang="zh-TW" altLang="zh-HK" sz="40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你同在</a:t>
            </a: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？</a:t>
            </a:r>
            <a:endParaRPr lang="en-US" altLang="zh-TW" sz="4000" dirty="0" smtClean="0"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marL="742950" lvl="0" indent="-742950">
              <a:buAutoNum type="arabicPeriod"/>
            </a:pP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信得過神有</a:t>
            </a:r>
            <a:r>
              <a:rPr lang="zh-TW" altLang="zh-HK" sz="40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足夠</a:t>
            </a:r>
            <a:r>
              <a:rPr lang="zh-TW" altLang="zh-HK" sz="4000" dirty="0" smtClean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能力帶領</a:t>
            </a:r>
            <a:r>
              <a:rPr lang="zh-TW" altLang="zh-HK" sz="4000" dirty="0">
                <a:latin typeface="超世紀中顏楷" panose="02000000000000000000" pitchFamily="2" charset="-120"/>
                <a:ea typeface="超世紀中顏楷" panose="02000000000000000000" pitchFamily="2" charset="-120"/>
              </a:rPr>
              <a:t>你走過任何困難？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0" t="31075" r="12451" b="3446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62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198383"/>
            <a:ext cx="9036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33:18	  	</a:t>
            </a:r>
            <a:r>
              <a:rPr lang="zh-TW" altLang="zh-HK" dirty="0"/>
              <a:t>摩 西 說 </a:t>
            </a:r>
            <a:r>
              <a:rPr lang="zh-TW" altLang="zh-HK" b="1" dirty="0">
                <a:solidFill>
                  <a:srgbClr val="FF0000"/>
                </a:solidFill>
              </a:rPr>
              <a:t>、 求 你 顯 出 你 的 榮 耀 給 我 看 。 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en-US" altLang="zh-HK" baseline="30000" dirty="0"/>
              <a:t>NIV </a:t>
            </a:r>
            <a:r>
              <a:rPr lang="en-US" altLang="zh-HK" b="1" dirty="0"/>
              <a:t>Exodus 33:18</a:t>
            </a:r>
            <a:r>
              <a:rPr lang="en-US" altLang="zh-HK" dirty="0"/>
              <a:t> Then Moses said, "Now show me your glory."</a:t>
            </a:r>
          </a:p>
          <a:p>
            <a:r>
              <a:rPr lang="en-US" altLang="zh-HK" dirty="0" smtClean="0"/>
              <a:t>33:19</a:t>
            </a:r>
            <a:r>
              <a:rPr lang="en-US" altLang="zh-HK" dirty="0"/>
              <a:t>	  	</a:t>
            </a:r>
            <a:r>
              <a:rPr lang="zh-TW" altLang="zh-HK" dirty="0"/>
              <a:t>耶 和 華 說 、 我 要 顯 我 一 切 的 恩 慈 、 在 你 面 前 經 過 、 宣 告 我 的 名 ．</a:t>
            </a:r>
            <a:r>
              <a:rPr lang="zh-TW" altLang="zh-HK" u="sng" dirty="0"/>
              <a:t> </a:t>
            </a:r>
            <a:r>
              <a:rPr lang="zh-TW" altLang="zh-HK" b="1" u="sng" dirty="0">
                <a:solidFill>
                  <a:srgbClr val="FF0000"/>
                </a:solidFill>
              </a:rPr>
              <a:t>我 要 恩 待 誰 、 就 恩 待 誰 ． 要 憐 憫 誰 、 就 憐 憫 誰</a:t>
            </a:r>
            <a:r>
              <a:rPr lang="zh-TW" altLang="zh-HK" b="1" dirty="0">
                <a:solidFill>
                  <a:srgbClr val="FF0000"/>
                </a:solidFill>
              </a:rPr>
              <a:t> </a:t>
            </a:r>
            <a:r>
              <a:rPr lang="zh-TW" altLang="zh-HK" dirty="0"/>
              <a:t>。 </a:t>
            </a:r>
          </a:p>
          <a:p>
            <a:r>
              <a:rPr lang="en-US" altLang="zh-HK" dirty="0"/>
              <a:t>33:20	  	</a:t>
            </a:r>
            <a:r>
              <a:rPr lang="zh-TW" altLang="zh-HK" dirty="0"/>
              <a:t>又 說 、 你 不 能 看 見 我 的 面 、 因 為 人 見 我 的 面 不 能 存 活 。 </a:t>
            </a:r>
          </a:p>
          <a:p>
            <a:r>
              <a:rPr lang="en-US" altLang="zh-HK" dirty="0"/>
              <a:t>33:21	  	</a:t>
            </a:r>
            <a:r>
              <a:rPr lang="zh-TW" altLang="zh-HK" dirty="0"/>
              <a:t>耶 和 華 說 、 看 哪 、 在 我 這 裡 有 地 方 、 你 要 站 在 磐 石 上 ． </a:t>
            </a:r>
          </a:p>
          <a:p>
            <a:r>
              <a:rPr lang="en-US" altLang="zh-HK" dirty="0"/>
              <a:t>33:22	  	</a:t>
            </a:r>
            <a:r>
              <a:rPr lang="zh-TW" altLang="zh-HK" dirty="0"/>
              <a:t>我 的 榮 耀 經 過 的 時 候 、 我 必 將 你 放 在 磐 石 穴 中 、 用 我 的 手 遮 掩 你 、 等 我 過 去 ． </a:t>
            </a:r>
          </a:p>
          <a:p>
            <a:r>
              <a:rPr lang="en-US" altLang="zh-HK" dirty="0"/>
              <a:t>33:23	  	</a:t>
            </a:r>
            <a:r>
              <a:rPr lang="zh-TW" altLang="zh-HK" dirty="0"/>
              <a:t>然 後 我 要 將 我 的 手 收 回 、 你 就 得 見 我 的 背 、 卻 不 得 見 我 的 面 。 </a:t>
            </a:r>
          </a:p>
        </p:txBody>
      </p:sp>
    </p:spTree>
    <p:extLst>
      <p:ext uri="{BB962C8B-B14F-4D97-AF65-F5344CB8AC3E}">
        <p14:creationId xmlns:p14="http://schemas.microsoft.com/office/powerpoint/2010/main" val="171210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ChangeArrowheads="1"/>
          </p:cNvSpPr>
          <p:nvPr/>
        </p:nvSpPr>
        <p:spPr bwMode="auto">
          <a:xfrm>
            <a:off x="638992" y="219945"/>
            <a:ext cx="8001000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400" dirty="0">
                <a:latin typeface="SimHei" pitchFamily="49" charset="-122"/>
                <a:ea typeface="SimHei" pitchFamily="49" charset="-122"/>
                <a:cs typeface="Arial" pitchFamily="34" charset="0"/>
              </a:rPr>
              <a:t>耶和華說：「我要顯我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一切的恩慈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  <a:cs typeface="Arial" pitchFamily="34" charset="0"/>
              </a:rPr>
              <a:t>，在你面前經過，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宣告我的名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  <a:cs typeface="Arial" pitchFamily="34" charset="0"/>
              </a:rPr>
              <a:t>。我要恩待誰就恩待誰；要憐憫誰就憐憫誰。」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  <a:cs typeface="Arial" pitchFamily="34" charset="0"/>
              </a:rPr>
              <a:t>(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  <a:cs typeface="Arial" pitchFamily="34" charset="0"/>
              </a:rPr>
              <a:t>出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  <a:cs typeface="Arial" pitchFamily="34" charset="0"/>
              </a:rPr>
              <a:t>33:19)</a:t>
            </a:r>
          </a:p>
        </p:txBody>
      </p:sp>
      <p:sp>
        <p:nvSpPr>
          <p:cNvPr id="681987" name="Rectangle 3"/>
          <p:cNvSpPr>
            <a:spLocks noChangeArrowheads="1"/>
          </p:cNvSpPr>
          <p:nvPr/>
        </p:nvSpPr>
        <p:spPr bwMode="auto">
          <a:xfrm>
            <a:off x="684857" y="1491630"/>
            <a:ext cx="7775575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2400" dirty="0">
                <a:solidFill>
                  <a:schemeClr val="accent2"/>
                </a:solidFill>
              </a:rPr>
              <a:t>Then He said, "I will make </a:t>
            </a:r>
            <a:r>
              <a:rPr lang="en-US" altLang="zh-TW" sz="2400" dirty="0">
                <a:solidFill>
                  <a:srgbClr val="FF0000"/>
                </a:solidFill>
              </a:rPr>
              <a:t>all My goodness</a:t>
            </a:r>
            <a:r>
              <a:rPr lang="en-US" altLang="zh-TW" sz="2400" dirty="0">
                <a:solidFill>
                  <a:schemeClr val="accent2"/>
                </a:solidFill>
              </a:rPr>
              <a:t> pass before you, and I will proclaim </a:t>
            </a:r>
            <a:r>
              <a:rPr lang="en-US" altLang="zh-TW" sz="2400" dirty="0">
                <a:solidFill>
                  <a:srgbClr val="FF0000"/>
                </a:solidFill>
              </a:rPr>
              <a:t>the name of the Lord</a:t>
            </a:r>
            <a:r>
              <a:rPr lang="en-US" altLang="zh-TW" sz="2400" dirty="0">
                <a:solidFill>
                  <a:schemeClr val="accent2"/>
                </a:solidFill>
              </a:rPr>
              <a:t> before you…." </a:t>
            </a:r>
            <a:r>
              <a:rPr lang="en-US" altLang="zh-TW" sz="2400" dirty="0"/>
              <a:t>(NKJV)</a:t>
            </a:r>
          </a:p>
        </p:txBody>
      </p:sp>
      <p:sp>
        <p:nvSpPr>
          <p:cNvPr id="681988" name="Rectangle 4"/>
          <p:cNvSpPr>
            <a:spLocks noChangeArrowheads="1"/>
          </p:cNvSpPr>
          <p:nvPr/>
        </p:nvSpPr>
        <p:spPr bwMode="auto">
          <a:xfrm>
            <a:off x="611560" y="2643758"/>
            <a:ext cx="7921625" cy="153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400" dirty="0">
                <a:solidFill>
                  <a:srgbClr val="FF0000"/>
                </a:solidFill>
                <a:ea typeface="SimHei" pitchFamily="49" charset="-122"/>
                <a:cs typeface="Arial" pitchFamily="34" charset="0"/>
              </a:rPr>
              <a:t>恩慈：</a:t>
            </a:r>
            <a:r>
              <a:rPr lang="zh-TW" altLang="en-US" sz="2400" dirty="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原文</a:t>
            </a:r>
            <a:r>
              <a:rPr lang="en-US" altLang="zh-TW" sz="2400" dirty="0" err="1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tuwb</a:t>
            </a:r>
            <a:r>
              <a:rPr lang="zh-TW" altLang="en-US" sz="2400" dirty="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，意為</a:t>
            </a:r>
            <a:r>
              <a:rPr lang="en-US" altLang="zh-TW" sz="2400" dirty="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goodness, beauty</a:t>
            </a:r>
            <a:r>
              <a:rPr lang="zh-TW" altLang="en-US" sz="2400" dirty="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，指神一切美善的屬性：</a:t>
            </a:r>
          </a:p>
          <a:p>
            <a:pPr>
              <a:lnSpc>
                <a:spcPct val="120000"/>
              </a:lnSpc>
              <a:spcAft>
                <a:spcPct val="30000"/>
              </a:spcAft>
            </a:pPr>
            <a:endParaRPr lang="en-US" altLang="zh-TW" sz="2400" dirty="0">
              <a:solidFill>
                <a:srgbClr val="663300"/>
              </a:solidFill>
              <a:ea typeface="SimHei" pitchFamily="49" charset="-122"/>
              <a:cs typeface="Arial" pitchFamily="34" charset="0"/>
            </a:endParaRPr>
          </a:p>
        </p:txBody>
      </p:sp>
      <p:sp>
        <p:nvSpPr>
          <p:cNvPr id="681990" name="Rectangle 6"/>
          <p:cNvSpPr>
            <a:spLocks noChangeArrowheads="1"/>
          </p:cNvSpPr>
          <p:nvPr/>
        </p:nvSpPr>
        <p:spPr bwMode="auto">
          <a:xfrm>
            <a:off x="2439988" y="3794523"/>
            <a:ext cx="1223962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幽默</a:t>
            </a:r>
            <a:r>
              <a:rPr lang="en-US" altLang="zh-TW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…</a:t>
            </a:r>
          </a:p>
        </p:txBody>
      </p:sp>
      <p:sp>
        <p:nvSpPr>
          <p:cNvPr id="681991" name="Rectangle 7"/>
          <p:cNvSpPr>
            <a:spLocks noChangeArrowheads="1"/>
          </p:cNvSpPr>
          <p:nvPr/>
        </p:nvSpPr>
        <p:spPr bwMode="auto">
          <a:xfrm>
            <a:off x="1828800" y="315039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慈愛、</a:t>
            </a: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2744788" y="3148013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公義、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3662363" y="3151585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聖潔、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4573588" y="314920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能力、</a:t>
            </a:r>
          </a:p>
        </p:txBody>
      </p:sp>
      <p:sp>
        <p:nvSpPr>
          <p:cNvPr id="681995" name="Rectangle 11"/>
          <p:cNvSpPr>
            <a:spLocks noChangeArrowheads="1"/>
          </p:cNvSpPr>
          <p:nvPr/>
        </p:nvSpPr>
        <p:spPr bwMode="auto">
          <a:xfrm>
            <a:off x="5491163" y="314920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智慧、</a:t>
            </a:r>
          </a:p>
        </p:txBody>
      </p:sp>
      <p:sp>
        <p:nvSpPr>
          <p:cNvPr id="681996" name="Rectangle 12"/>
          <p:cNvSpPr>
            <a:spLocks noChangeArrowheads="1"/>
          </p:cNvSpPr>
          <p:nvPr/>
        </p:nvSpPr>
        <p:spPr bwMode="auto">
          <a:xfrm>
            <a:off x="6405563" y="314920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永恆、</a:t>
            </a:r>
          </a:p>
        </p:txBody>
      </p:sp>
      <p:sp>
        <p:nvSpPr>
          <p:cNvPr id="681997" name="Rectangle 13"/>
          <p:cNvSpPr>
            <a:spLocks noChangeArrowheads="1"/>
          </p:cNvSpPr>
          <p:nvPr/>
        </p:nvSpPr>
        <p:spPr bwMode="auto">
          <a:xfrm>
            <a:off x="7318375" y="3151585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無限、</a:t>
            </a:r>
          </a:p>
        </p:txBody>
      </p:sp>
      <p:sp>
        <p:nvSpPr>
          <p:cNvPr id="681998" name="Rectangle 14"/>
          <p:cNvSpPr>
            <a:spLocks noChangeArrowheads="1"/>
          </p:cNvSpPr>
          <p:nvPr/>
        </p:nvSpPr>
        <p:spPr bwMode="auto">
          <a:xfrm>
            <a:off x="612775" y="349210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喜樂、</a:t>
            </a:r>
          </a:p>
        </p:txBody>
      </p:sp>
      <p:sp>
        <p:nvSpPr>
          <p:cNvPr id="681999" name="Rectangle 15"/>
          <p:cNvSpPr>
            <a:spLocks noChangeArrowheads="1"/>
          </p:cNvSpPr>
          <p:nvPr/>
        </p:nvSpPr>
        <p:spPr bwMode="auto">
          <a:xfrm>
            <a:off x="1527175" y="349210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平安、</a:t>
            </a:r>
          </a:p>
        </p:txBody>
      </p:sp>
      <p:sp>
        <p:nvSpPr>
          <p:cNvPr id="682000" name="Rectangle 16"/>
          <p:cNvSpPr>
            <a:spLocks noChangeArrowheads="1"/>
          </p:cNvSpPr>
          <p:nvPr/>
        </p:nvSpPr>
        <p:spPr bwMode="auto">
          <a:xfrm>
            <a:off x="2441575" y="3487341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忍耐、</a:t>
            </a: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3349625" y="349329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良善、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4270375" y="349210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信實、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5184775" y="3487341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溫柔、</a:t>
            </a:r>
          </a:p>
        </p:txBody>
      </p:sp>
      <p:sp>
        <p:nvSpPr>
          <p:cNvPr id="682004" name="Rectangle 20"/>
          <p:cNvSpPr>
            <a:spLocks noChangeArrowheads="1"/>
          </p:cNvSpPr>
          <p:nvPr/>
        </p:nvSpPr>
        <p:spPr bwMode="auto">
          <a:xfrm>
            <a:off x="6096000" y="3487341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謙卑、</a:t>
            </a:r>
          </a:p>
        </p:txBody>
      </p:sp>
      <p:sp>
        <p:nvSpPr>
          <p:cNvPr id="682005" name="Rectangle 21"/>
          <p:cNvSpPr>
            <a:spLocks noChangeArrowheads="1"/>
          </p:cNvSpPr>
          <p:nvPr/>
        </p:nvSpPr>
        <p:spPr bwMode="auto">
          <a:xfrm>
            <a:off x="7011988" y="3487341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憐憫、</a:t>
            </a:r>
          </a:p>
        </p:txBody>
      </p:sp>
      <p:sp>
        <p:nvSpPr>
          <p:cNvPr id="682006" name="Rectangle 22"/>
          <p:cNvSpPr>
            <a:spLocks noChangeArrowheads="1"/>
          </p:cNvSpPr>
          <p:nvPr/>
        </p:nvSpPr>
        <p:spPr bwMode="auto">
          <a:xfrm>
            <a:off x="612775" y="3825479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慷慨、</a:t>
            </a:r>
          </a:p>
        </p:txBody>
      </p:sp>
      <p:sp>
        <p:nvSpPr>
          <p:cNvPr id="682007" name="Rectangle 23"/>
          <p:cNvSpPr>
            <a:spLocks noChangeArrowheads="1"/>
          </p:cNvSpPr>
          <p:nvPr/>
        </p:nvSpPr>
        <p:spPr bwMode="auto">
          <a:xfrm>
            <a:off x="1527175" y="3823097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新鮮、</a:t>
            </a:r>
          </a:p>
        </p:txBody>
      </p:sp>
      <p:sp>
        <p:nvSpPr>
          <p:cNvPr id="682009" name="Rectangle 25"/>
          <p:cNvSpPr>
            <a:spLocks noChangeArrowheads="1"/>
          </p:cNvSpPr>
          <p:nvPr/>
        </p:nvSpPr>
        <p:spPr bwMode="auto">
          <a:xfrm>
            <a:off x="638992" y="4346241"/>
            <a:ext cx="733425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400" dirty="0">
                <a:solidFill>
                  <a:srgbClr val="FF0000"/>
                </a:solidFill>
                <a:ea typeface="SimHei" pitchFamily="49" charset="-122"/>
                <a:cs typeface="Arial" pitchFamily="34" charset="0"/>
              </a:rPr>
              <a:t>宣告神的名：</a:t>
            </a:r>
            <a:r>
              <a:rPr lang="zh-TW" altLang="en-US" sz="2400" dirty="0">
                <a:solidFill>
                  <a:srgbClr val="663300"/>
                </a:solidFill>
                <a:ea typeface="SimHei" pitchFamily="49" charset="-122"/>
                <a:cs typeface="Arial" pitchFamily="34" charset="0"/>
              </a:rPr>
              <a:t>宣告神的所是。</a:t>
            </a:r>
          </a:p>
        </p:txBody>
      </p:sp>
    </p:spTree>
    <p:extLst>
      <p:ext uri="{BB962C8B-B14F-4D97-AF65-F5344CB8AC3E}">
        <p14:creationId xmlns:p14="http://schemas.microsoft.com/office/powerpoint/2010/main" val="62470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7" grpId="0"/>
      <p:bldP spid="681988" grpId="0"/>
      <p:bldP spid="681990" grpId="0"/>
      <p:bldP spid="681991" grpId="0"/>
      <p:bldP spid="681992" grpId="0"/>
      <p:bldP spid="681993" grpId="0"/>
      <p:bldP spid="681994" grpId="0"/>
      <p:bldP spid="681995" grpId="0"/>
      <p:bldP spid="681996" grpId="0"/>
      <p:bldP spid="681997" grpId="0"/>
      <p:bldP spid="681998" grpId="0"/>
      <p:bldP spid="681999" grpId="0"/>
      <p:bldP spid="682000" grpId="0"/>
      <p:bldP spid="682001" grpId="0"/>
      <p:bldP spid="682002" grpId="0"/>
      <p:bldP spid="682003" grpId="0"/>
      <p:bldP spid="682004" grpId="0"/>
      <p:bldP spid="682005" grpId="0"/>
      <p:bldP spid="682006" grpId="0"/>
      <p:bldP spid="682007" grpId="0"/>
      <p:bldP spid="6820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神的主權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691680" y="915566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神的主權</a:t>
            </a:r>
            <a:endParaRPr lang="zh-HK" altLang="en-US" sz="6000" dirty="0">
              <a:solidFill>
                <a:schemeClr val="bg1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t="31123" r="12850" b="28839"/>
          <a:stretch/>
        </p:blipFill>
        <p:spPr bwMode="auto">
          <a:xfrm>
            <a:off x="44344" y="0"/>
            <a:ext cx="90996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8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969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6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神學座談會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神學座談會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AutoShape 6" descr="神學座談會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5608" name="Picture 8" descr="http://www.sara.gov.cn/images/content/2017-07/201707211819198765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8"/>
          <a:stretch/>
        </p:blipFill>
        <p:spPr bwMode="auto">
          <a:xfrm>
            <a:off x="155575" y="160337"/>
            <a:ext cx="8592889" cy="471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放手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89166"/>
            <a:ext cx="8736905" cy="48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9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5" name="Rectangle 3" descr="Blue tissue paper"/>
          <p:cNvSpPr>
            <a:spLocks noChangeArrowheads="1"/>
          </p:cNvSpPr>
          <p:nvPr/>
        </p:nvSpPr>
        <p:spPr bwMode="auto">
          <a:xfrm>
            <a:off x="6127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</a:t>
            </a:r>
          </a:p>
        </p:txBody>
      </p:sp>
      <p:sp>
        <p:nvSpPr>
          <p:cNvPr id="648196" name="Rectangle 4" descr="Blue tissue paper"/>
          <p:cNvSpPr>
            <a:spLocks noChangeArrowheads="1"/>
          </p:cNvSpPr>
          <p:nvPr/>
        </p:nvSpPr>
        <p:spPr bwMode="auto">
          <a:xfrm>
            <a:off x="12223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2</a:t>
            </a:r>
          </a:p>
        </p:txBody>
      </p:sp>
      <p:sp>
        <p:nvSpPr>
          <p:cNvPr id="648197" name="Rectangle 5" descr="Blue tissue paper"/>
          <p:cNvSpPr>
            <a:spLocks noChangeArrowheads="1"/>
          </p:cNvSpPr>
          <p:nvPr/>
        </p:nvSpPr>
        <p:spPr bwMode="auto">
          <a:xfrm>
            <a:off x="18319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3</a:t>
            </a:r>
          </a:p>
        </p:txBody>
      </p:sp>
      <p:sp>
        <p:nvSpPr>
          <p:cNvPr id="648198" name="Rectangle 6" descr="Blue tissue paper"/>
          <p:cNvSpPr>
            <a:spLocks noChangeArrowheads="1"/>
          </p:cNvSpPr>
          <p:nvPr/>
        </p:nvSpPr>
        <p:spPr bwMode="auto">
          <a:xfrm>
            <a:off x="24415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4</a:t>
            </a:r>
          </a:p>
        </p:txBody>
      </p:sp>
      <p:sp>
        <p:nvSpPr>
          <p:cNvPr id="648199" name="Rectangle 7" descr="Blue tissue paper"/>
          <p:cNvSpPr>
            <a:spLocks noChangeArrowheads="1"/>
          </p:cNvSpPr>
          <p:nvPr/>
        </p:nvSpPr>
        <p:spPr bwMode="auto">
          <a:xfrm>
            <a:off x="30511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5</a:t>
            </a:r>
          </a:p>
        </p:txBody>
      </p:sp>
      <p:sp>
        <p:nvSpPr>
          <p:cNvPr id="648200" name="Rectangle 8" descr="Blue tissue paper"/>
          <p:cNvSpPr>
            <a:spLocks noChangeArrowheads="1"/>
          </p:cNvSpPr>
          <p:nvPr/>
        </p:nvSpPr>
        <p:spPr bwMode="auto">
          <a:xfrm>
            <a:off x="36607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6</a:t>
            </a:r>
          </a:p>
        </p:txBody>
      </p:sp>
      <p:sp>
        <p:nvSpPr>
          <p:cNvPr id="648201" name="Rectangle 9" descr="Blue tissue paper"/>
          <p:cNvSpPr>
            <a:spLocks noChangeArrowheads="1"/>
          </p:cNvSpPr>
          <p:nvPr/>
        </p:nvSpPr>
        <p:spPr bwMode="auto">
          <a:xfrm>
            <a:off x="42703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7</a:t>
            </a:r>
          </a:p>
        </p:txBody>
      </p:sp>
      <p:sp>
        <p:nvSpPr>
          <p:cNvPr id="648202" name="Rectangle 10" descr="Blue tissue paper"/>
          <p:cNvSpPr>
            <a:spLocks noChangeArrowheads="1"/>
          </p:cNvSpPr>
          <p:nvPr/>
        </p:nvSpPr>
        <p:spPr bwMode="auto">
          <a:xfrm>
            <a:off x="48799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8</a:t>
            </a:r>
          </a:p>
        </p:txBody>
      </p:sp>
      <p:sp>
        <p:nvSpPr>
          <p:cNvPr id="648203" name="Rectangle 11" descr="Blue tissue paper"/>
          <p:cNvSpPr>
            <a:spLocks noChangeArrowheads="1"/>
          </p:cNvSpPr>
          <p:nvPr/>
        </p:nvSpPr>
        <p:spPr bwMode="auto">
          <a:xfrm>
            <a:off x="54895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9</a:t>
            </a:r>
          </a:p>
        </p:txBody>
      </p:sp>
      <p:sp>
        <p:nvSpPr>
          <p:cNvPr id="648204" name="Rectangle 12" descr="Blue tissue paper"/>
          <p:cNvSpPr>
            <a:spLocks noChangeArrowheads="1"/>
          </p:cNvSpPr>
          <p:nvPr/>
        </p:nvSpPr>
        <p:spPr bwMode="auto">
          <a:xfrm>
            <a:off x="60991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10</a:t>
            </a:r>
          </a:p>
        </p:txBody>
      </p:sp>
      <p:sp>
        <p:nvSpPr>
          <p:cNvPr id="648205" name="Rectangle 13" descr="Blue tissue paper"/>
          <p:cNvSpPr>
            <a:spLocks noChangeArrowheads="1"/>
          </p:cNvSpPr>
          <p:nvPr/>
        </p:nvSpPr>
        <p:spPr bwMode="auto">
          <a:xfrm>
            <a:off x="67087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11</a:t>
            </a:r>
          </a:p>
        </p:txBody>
      </p:sp>
      <p:sp>
        <p:nvSpPr>
          <p:cNvPr id="648206" name="Rectangle 14" descr="Blue tissue paper"/>
          <p:cNvSpPr>
            <a:spLocks noChangeArrowheads="1"/>
          </p:cNvSpPr>
          <p:nvPr/>
        </p:nvSpPr>
        <p:spPr bwMode="auto">
          <a:xfrm>
            <a:off x="73183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12</a:t>
            </a:r>
          </a:p>
        </p:txBody>
      </p:sp>
      <p:sp>
        <p:nvSpPr>
          <p:cNvPr id="648207" name="Rectangle 15" descr="Blue tissue paper"/>
          <p:cNvSpPr>
            <a:spLocks noChangeArrowheads="1"/>
          </p:cNvSpPr>
          <p:nvPr/>
        </p:nvSpPr>
        <p:spPr bwMode="auto">
          <a:xfrm>
            <a:off x="7927975" y="1340644"/>
            <a:ext cx="609600" cy="228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668179" y="1569244"/>
            <a:ext cx="492443" cy="3305412"/>
            <a:chOff x="668179" y="1569244"/>
            <a:chExt cx="492443" cy="3305412"/>
          </a:xfrm>
        </p:grpSpPr>
        <p:sp>
          <p:nvSpPr>
            <p:cNvPr id="648208" name="Line 16"/>
            <p:cNvSpPr>
              <a:spLocks noChangeShapeType="1"/>
            </p:cNvSpPr>
            <p:nvPr/>
          </p:nvSpPr>
          <p:spPr bwMode="auto">
            <a:xfrm>
              <a:off x="917575" y="156924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14" name="Text Box 22"/>
            <p:cNvSpPr txBox="1">
              <a:spLocks noChangeArrowheads="1"/>
            </p:cNvSpPr>
            <p:nvPr/>
          </p:nvSpPr>
          <p:spPr bwMode="auto">
            <a:xfrm>
              <a:off x="668179" y="2043112"/>
              <a:ext cx="492443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1</a:t>
              </a:r>
            </a:p>
            <a:p>
              <a:pPr algn="ctr"/>
              <a:r>
                <a:rPr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月</a:t>
              </a:r>
            </a:p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14</a:t>
              </a:r>
            </a:p>
            <a:p>
              <a:pPr algn="ctr"/>
              <a:r>
                <a:rPr kumimoji="0"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日</a:t>
              </a:r>
            </a:p>
            <a:p>
              <a:pPr algn="ctr"/>
              <a:endParaRPr kumimoji="0" lang="zh-TW" altLang="en-US" sz="10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逾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越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節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183799" y="1569244"/>
            <a:ext cx="492443" cy="3299460"/>
            <a:chOff x="1183799" y="1569244"/>
            <a:chExt cx="492443" cy="3299460"/>
          </a:xfrm>
        </p:grpSpPr>
        <p:sp>
          <p:nvSpPr>
            <p:cNvPr id="648209" name="Line 17"/>
            <p:cNvSpPr>
              <a:spLocks noChangeShapeType="1"/>
            </p:cNvSpPr>
            <p:nvPr/>
          </p:nvSpPr>
          <p:spPr bwMode="auto">
            <a:xfrm flipV="1">
              <a:off x="1558925" y="156924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15" name="Text Box 23"/>
            <p:cNvSpPr txBox="1">
              <a:spLocks noChangeArrowheads="1"/>
            </p:cNvSpPr>
            <p:nvPr/>
          </p:nvSpPr>
          <p:spPr bwMode="auto">
            <a:xfrm>
              <a:off x="1183799" y="2037160"/>
              <a:ext cx="492443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2</a:t>
              </a:r>
            </a:p>
            <a:p>
              <a:pPr algn="ctr"/>
              <a:r>
                <a:rPr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月</a:t>
              </a:r>
            </a:p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15</a:t>
              </a:r>
            </a:p>
            <a:p>
              <a:pPr algn="ctr"/>
              <a:r>
                <a:rPr kumimoji="0" lang="zh-TW" altLang="en-US" dirty="0" smtClean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日</a:t>
              </a:r>
              <a:endParaRPr kumimoji="0"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endParaRPr kumimoji="0" lang="zh-TW" altLang="en-US" sz="1000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降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嗎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哪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676242" y="248040"/>
            <a:ext cx="519494" cy="4620664"/>
            <a:chOff x="1676242" y="248040"/>
            <a:chExt cx="519494" cy="4620664"/>
          </a:xfrm>
        </p:grpSpPr>
        <p:sp>
          <p:nvSpPr>
            <p:cNvPr id="648216" name="Text Box 24"/>
            <p:cNvSpPr txBox="1">
              <a:spLocks noChangeArrowheads="1"/>
            </p:cNvSpPr>
            <p:nvPr/>
          </p:nvSpPr>
          <p:spPr bwMode="auto">
            <a:xfrm>
              <a:off x="1676242" y="2037160"/>
              <a:ext cx="492443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cs typeface="Arial" pitchFamily="34" charset="0"/>
                </a:rPr>
                <a:t>3</a:t>
              </a:r>
            </a:p>
            <a:p>
              <a:pPr algn="ctr"/>
              <a:r>
                <a:rPr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月</a:t>
              </a:r>
            </a:p>
            <a:p>
              <a:pPr algn="ctr"/>
              <a:endParaRPr kumimoji="0" lang="zh-TW" altLang="en-US" sz="1000" dirty="0">
                <a:solidFill>
                  <a:srgbClr val="009900"/>
                </a:solidFill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抵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達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乃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山</a:t>
              </a:r>
            </a:p>
          </p:txBody>
        </p:sp>
        <p:sp>
          <p:nvSpPr>
            <p:cNvPr id="648210" name="Line 18"/>
            <p:cNvSpPr>
              <a:spLocks noChangeShapeType="1"/>
            </p:cNvSpPr>
            <p:nvPr/>
          </p:nvSpPr>
          <p:spPr bwMode="auto">
            <a:xfrm flipV="1">
              <a:off x="1927225" y="156924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20" name="Line 28"/>
            <p:cNvSpPr>
              <a:spLocks noChangeShapeType="1"/>
            </p:cNvSpPr>
            <p:nvPr/>
          </p:nvSpPr>
          <p:spPr bwMode="auto">
            <a:xfrm>
              <a:off x="1949515" y="990601"/>
              <a:ext cx="0" cy="345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21" name="Text Box 29"/>
            <p:cNvSpPr txBox="1">
              <a:spLocks noChangeArrowheads="1"/>
            </p:cNvSpPr>
            <p:nvPr/>
          </p:nvSpPr>
          <p:spPr bwMode="auto">
            <a:xfrm>
              <a:off x="1703293" y="248040"/>
              <a:ext cx="49244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>
                  <a:ea typeface="SimHei" pitchFamily="49" charset="-122"/>
                  <a:cs typeface="Arial" pitchFamily="34" charset="0"/>
                </a:rPr>
                <a:t>立</a:t>
              </a:r>
            </a:p>
            <a:p>
              <a:pPr algn="ctr"/>
              <a:r>
                <a:rPr lang="zh-TW" altLang="en-US" dirty="0">
                  <a:ea typeface="SimHei" pitchFamily="49" charset="-122"/>
                  <a:cs typeface="Arial" pitchFamily="34" charset="0"/>
                </a:rPr>
                <a:t>約</a:t>
              </a:r>
            </a:p>
          </p:txBody>
        </p:sp>
      </p:grpSp>
      <p:sp>
        <p:nvSpPr>
          <p:cNvPr id="648222" name="Line 30"/>
          <p:cNvSpPr>
            <a:spLocks noChangeShapeType="1"/>
          </p:cNvSpPr>
          <p:nvPr/>
        </p:nvSpPr>
        <p:spPr bwMode="auto">
          <a:xfrm>
            <a:off x="2882900" y="990601"/>
            <a:ext cx="0" cy="3452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648223" name="Text Box 31"/>
          <p:cNvSpPr txBox="1">
            <a:spLocks noChangeArrowheads="1"/>
          </p:cNvSpPr>
          <p:nvPr/>
        </p:nvSpPr>
        <p:spPr bwMode="auto">
          <a:xfrm>
            <a:off x="2316202" y="332244"/>
            <a:ext cx="1107996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dirty="0">
                <a:ea typeface="SimHei" pitchFamily="49" charset="-122"/>
                <a:cs typeface="Arial" pitchFamily="34" charset="0"/>
              </a:rPr>
              <a:t>百姓拜</a:t>
            </a:r>
          </a:p>
          <a:p>
            <a:pPr algn="ctr">
              <a:lnSpc>
                <a:spcPct val="130000"/>
              </a:lnSpc>
            </a:pPr>
            <a:r>
              <a:rPr lang="zh-TW" altLang="en-US" dirty="0">
                <a:ea typeface="SimHei" pitchFamily="49" charset="-122"/>
                <a:cs typeface="Arial" pitchFamily="34" charset="0"/>
              </a:rPr>
              <a:t>金牛犢</a:t>
            </a:r>
          </a:p>
        </p:txBody>
      </p:sp>
      <p:sp>
        <p:nvSpPr>
          <p:cNvPr id="648224" name="Line 32"/>
          <p:cNvSpPr>
            <a:spLocks noChangeShapeType="1"/>
          </p:cNvSpPr>
          <p:nvPr/>
        </p:nvSpPr>
        <p:spPr bwMode="auto">
          <a:xfrm>
            <a:off x="962025" y="990601"/>
            <a:ext cx="0" cy="3452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648225" name="Text Box 33"/>
          <p:cNvSpPr txBox="1">
            <a:spLocks noChangeArrowheads="1"/>
          </p:cNvSpPr>
          <p:nvPr/>
        </p:nvSpPr>
        <p:spPr bwMode="auto">
          <a:xfrm>
            <a:off x="746760" y="75277"/>
            <a:ext cx="4305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ea typeface="SimHei" pitchFamily="49" charset="-122"/>
                <a:cs typeface="Arial" pitchFamily="34" charset="0"/>
              </a:rPr>
              <a:t>出</a:t>
            </a:r>
          </a:p>
          <a:p>
            <a:pPr algn="ctr"/>
            <a:r>
              <a:rPr lang="zh-TW" altLang="en-US" dirty="0">
                <a:ea typeface="SimHei" pitchFamily="49" charset="-122"/>
                <a:cs typeface="Arial" pitchFamily="34" charset="0"/>
              </a:rPr>
              <a:t>埃</a:t>
            </a:r>
          </a:p>
          <a:p>
            <a:pPr algn="ctr"/>
            <a:r>
              <a:rPr lang="zh-TW" altLang="en-US" dirty="0">
                <a:ea typeface="SimHei" pitchFamily="49" charset="-122"/>
                <a:cs typeface="Arial" pitchFamily="34" charset="0"/>
              </a:rPr>
              <a:t>及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1979712" y="1569244"/>
            <a:ext cx="1296144" cy="3483883"/>
            <a:chOff x="1979712" y="1569244"/>
            <a:chExt cx="1296144" cy="3483883"/>
          </a:xfrm>
        </p:grpSpPr>
        <p:sp>
          <p:nvSpPr>
            <p:cNvPr id="648211" name="AutoShape 19"/>
            <p:cNvSpPr>
              <a:spLocks/>
            </p:cNvSpPr>
            <p:nvPr/>
          </p:nvSpPr>
          <p:spPr bwMode="auto">
            <a:xfrm rot="16200000">
              <a:off x="2346325" y="1315244"/>
              <a:ext cx="285750" cy="793750"/>
            </a:xfrm>
            <a:prstGeom prst="leftBrace">
              <a:avLst>
                <a:gd name="adj1" fmla="val 1736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HK" altLang="zh-HK"/>
            </a:p>
          </p:txBody>
        </p:sp>
        <p:sp>
          <p:nvSpPr>
            <p:cNvPr id="648217" name="Text Box 25"/>
            <p:cNvSpPr txBox="1">
              <a:spLocks noChangeArrowheads="1"/>
            </p:cNvSpPr>
            <p:nvPr/>
          </p:nvSpPr>
          <p:spPr bwMode="auto">
            <a:xfrm>
              <a:off x="1979712" y="2067694"/>
              <a:ext cx="864096" cy="2985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摩</a:t>
              </a:r>
            </a:p>
            <a:p>
              <a:pPr algn="ctr"/>
              <a:r>
                <a:rPr lang="zh-TW" altLang="en-US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  <a:endParaRPr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上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山</a:t>
              </a:r>
            </a:p>
            <a:p>
              <a:pPr algn="ctr"/>
              <a:r>
                <a:rPr lang="en-US" altLang="zh-TW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40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晝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夜</a:t>
              </a:r>
            </a:p>
            <a:p>
              <a:pPr algn="ctr"/>
              <a:r>
                <a:rPr lang="en-US" altLang="zh-TW" sz="1000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  <a:t/>
              </a:r>
              <a:br>
                <a:rPr lang="en-US" altLang="zh-TW" sz="1000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</a:br>
              <a:endParaRPr lang="zh-TW" altLang="en-US" sz="1000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242393" y="2063626"/>
              <a:ext cx="103346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領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受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會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幕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樣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式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917825" y="1569244"/>
            <a:ext cx="1429023" cy="2878782"/>
            <a:chOff x="2917825" y="1569244"/>
            <a:chExt cx="1429023" cy="2878782"/>
          </a:xfrm>
        </p:grpSpPr>
        <p:sp>
          <p:nvSpPr>
            <p:cNvPr id="648212" name="AutoShape 20"/>
            <p:cNvSpPr>
              <a:spLocks/>
            </p:cNvSpPr>
            <p:nvPr/>
          </p:nvSpPr>
          <p:spPr bwMode="auto">
            <a:xfrm rot="16200000">
              <a:off x="3172619" y="1314450"/>
              <a:ext cx="285750" cy="795338"/>
            </a:xfrm>
            <a:prstGeom prst="leftBrace">
              <a:avLst>
                <a:gd name="adj1" fmla="val 1739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HK" altLang="zh-HK"/>
            </a:p>
          </p:txBody>
        </p:sp>
        <p:sp>
          <p:nvSpPr>
            <p:cNvPr id="648218" name="Text Box 26"/>
            <p:cNvSpPr txBox="1">
              <a:spLocks noChangeArrowheads="1"/>
            </p:cNvSpPr>
            <p:nvPr/>
          </p:nvSpPr>
          <p:spPr bwMode="auto">
            <a:xfrm>
              <a:off x="3073242" y="2139702"/>
              <a:ext cx="587533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摩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</a:p>
            <a:p>
              <a:pPr algn="ctr"/>
              <a:r>
                <a:rPr lang="en-US" altLang="zh-TW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40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晝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夜</a:t>
              </a:r>
            </a:p>
            <a:p>
              <a:pPr algn="ctr"/>
              <a:endParaRPr lang="en-US" altLang="zh-TW" dirty="0" smtClean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131840" y="2154218"/>
              <a:ext cx="12150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為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民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代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求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570413" y="1587104"/>
            <a:ext cx="3271837" cy="958226"/>
            <a:chOff x="4570413" y="1587104"/>
            <a:chExt cx="3271837" cy="958226"/>
          </a:xfrm>
        </p:grpSpPr>
        <p:sp>
          <p:nvSpPr>
            <p:cNvPr id="47" name="AutoShape 38"/>
            <p:cNvSpPr>
              <a:spLocks/>
            </p:cNvSpPr>
            <p:nvPr/>
          </p:nvSpPr>
          <p:spPr bwMode="auto">
            <a:xfrm rot="16200000">
              <a:off x="6063457" y="94060"/>
              <a:ext cx="285750" cy="3271837"/>
            </a:xfrm>
            <a:prstGeom prst="leftBrace">
              <a:avLst>
                <a:gd name="adj1" fmla="val 7156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HK" altLang="zh-HK"/>
            </a:p>
          </p:txBody>
        </p:sp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5492889" y="1972866"/>
              <a:ext cx="1415772" cy="572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建造會幕</a:t>
              </a:r>
            </a:p>
          </p:txBody>
        </p:sp>
      </p:grpSp>
      <p:sp>
        <p:nvSpPr>
          <p:cNvPr id="49" name="Text Box 40"/>
          <p:cNvSpPr txBox="1">
            <a:spLocks noChangeArrowheads="1"/>
          </p:cNvSpPr>
          <p:nvPr/>
        </p:nvSpPr>
        <p:spPr bwMode="auto">
          <a:xfrm>
            <a:off x="7686517" y="2026444"/>
            <a:ext cx="492443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1</a:t>
            </a:r>
          </a:p>
          <a:p>
            <a:pPr algn="ctr"/>
            <a:r>
              <a:rPr lang="zh-TW" altLang="en-US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月</a:t>
            </a:r>
          </a:p>
          <a:p>
            <a:pPr algn="ctr"/>
            <a:r>
              <a:rPr lang="en-US" altLang="zh-TW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1</a:t>
            </a:r>
          </a:p>
          <a:p>
            <a:pPr algn="ctr"/>
            <a:r>
              <a:rPr lang="zh-TW" altLang="en-US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cs typeface="Arial" pitchFamily="34" charset="0"/>
              </a:rPr>
              <a:t>日</a:t>
            </a:r>
          </a:p>
          <a:p>
            <a:pPr algn="ctr"/>
            <a:endParaRPr lang="zh-TW" altLang="en-US" sz="1000" dirty="0">
              <a:solidFill>
                <a:srgbClr val="009900"/>
              </a:solidFill>
              <a:latin typeface="SimHei" pitchFamily="49" charset="-122"/>
              <a:ea typeface="SimHei" pitchFamily="49" charset="-122"/>
              <a:cs typeface="Arial" pitchFamily="34" charset="0"/>
            </a:endParaRPr>
          </a:p>
          <a:p>
            <a:pPr algn="ctr"/>
            <a:r>
              <a:rPr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rPr>
              <a:t>立</a:t>
            </a:r>
          </a:p>
          <a:p>
            <a:pPr algn="ctr"/>
            <a:r>
              <a:rPr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rPr>
              <a:t>會</a:t>
            </a:r>
          </a:p>
          <a:p>
            <a:pPr algn="ctr"/>
            <a:r>
              <a:rPr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rPr>
              <a:t>幕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729728" y="1568054"/>
            <a:ext cx="1202312" cy="3307952"/>
            <a:chOff x="3729728" y="1568054"/>
            <a:chExt cx="1202312" cy="3307952"/>
          </a:xfrm>
        </p:grpSpPr>
        <p:sp>
          <p:nvSpPr>
            <p:cNvPr id="45" name="AutoShape 21"/>
            <p:cNvSpPr>
              <a:spLocks/>
            </p:cNvSpPr>
            <p:nvPr/>
          </p:nvSpPr>
          <p:spPr bwMode="auto">
            <a:xfrm rot="16200000">
              <a:off x="3999707" y="1313260"/>
              <a:ext cx="285750" cy="795337"/>
            </a:xfrm>
            <a:prstGeom prst="leftBrace">
              <a:avLst>
                <a:gd name="adj1" fmla="val 1739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HK" altLang="zh-HK"/>
            </a:p>
          </p:txBody>
        </p:sp>
        <p:sp>
          <p:nvSpPr>
            <p:cNvPr id="46" name="Text Box 27"/>
            <p:cNvSpPr txBox="1">
              <a:spLocks noChangeArrowheads="1"/>
            </p:cNvSpPr>
            <p:nvPr/>
          </p:nvSpPr>
          <p:spPr bwMode="auto">
            <a:xfrm>
              <a:off x="3729728" y="2044462"/>
              <a:ext cx="842272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摩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上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山</a:t>
              </a:r>
            </a:p>
            <a:p>
              <a:pPr algn="ctr"/>
              <a:r>
                <a:rPr lang="en-US" altLang="zh-TW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40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晝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夜</a:t>
              </a:r>
            </a:p>
            <a:p>
              <a:pPr algn="ctr"/>
              <a:endParaRPr lang="zh-TW" altLang="en-US" sz="1000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4104655" y="2037160"/>
              <a:ext cx="827385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再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領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受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律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法</a:t>
              </a:r>
              <a:endParaRPr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4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ChangeArrowheads="1"/>
          </p:cNvSpPr>
          <p:nvPr/>
        </p:nvSpPr>
        <p:spPr bwMode="auto">
          <a:xfrm>
            <a:off x="522251" y="250232"/>
            <a:ext cx="8064500" cy="136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當時，雲彩遮蓋會幕，</a:t>
            </a:r>
            <a:r>
              <a:rPr lang="zh-TW" altLang="en-US" sz="24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耶和華的榮光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就充滿了帳幕。摩西不能進會幕；因為雲彩停在其上，並且耶和華的榮光充滿了帳幕。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400" dirty="0">
                <a:latin typeface="SimHei" pitchFamily="49" charset="-122"/>
                <a:ea typeface="SimHei" pitchFamily="49" charset="-122"/>
              </a:rPr>
              <a:t>出</a:t>
            </a:r>
            <a:r>
              <a:rPr lang="en-US" altLang="zh-TW" sz="2400" dirty="0">
                <a:latin typeface="SimHei" pitchFamily="49" charset="-122"/>
                <a:ea typeface="SimHei" pitchFamily="49" charset="-122"/>
              </a:rPr>
              <a:t>40:34-35)</a:t>
            </a:r>
          </a:p>
        </p:txBody>
      </p:sp>
      <p:pic>
        <p:nvPicPr>
          <p:cNvPr id="695299" name="Picture 3" descr="tabernac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0" y="1613297"/>
            <a:ext cx="6725368" cy="3271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0" t="30562" r="12256" b="2991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67544" y="267494"/>
            <a:ext cx="8280920" cy="4680520"/>
            <a:chOff x="467544" y="267494"/>
            <a:chExt cx="8280920" cy="4680520"/>
          </a:xfrm>
        </p:grpSpPr>
        <p:pic>
          <p:nvPicPr>
            <p:cNvPr id="5122" name="Picture 2" descr="提升AQ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1" r="35204"/>
            <a:stretch/>
          </p:blipFill>
          <p:spPr bwMode="auto">
            <a:xfrm>
              <a:off x="467544" y="267494"/>
              <a:ext cx="7920880" cy="468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等腰三角形 1"/>
            <p:cNvSpPr/>
            <p:nvPr/>
          </p:nvSpPr>
          <p:spPr>
            <a:xfrm>
              <a:off x="6516216" y="3939902"/>
              <a:ext cx="2232248" cy="93610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47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056" y="267494"/>
            <a:ext cx="9015171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200" dirty="0"/>
              <a:t>一、神與你的關係比一切更重要</a:t>
            </a:r>
            <a:r>
              <a:rPr lang="en-US" altLang="zh-HK" sz="2200" dirty="0"/>
              <a:t>(v.v.12-13) </a:t>
            </a:r>
            <a:endParaRPr lang="zh-TW" altLang="zh-HK" sz="2200" dirty="0"/>
          </a:p>
          <a:p>
            <a:r>
              <a:rPr lang="zh-TW" altLang="zh-HK" sz="2200" dirty="0"/>
              <a:t>信息：神與我們的關係不會因為外在環境、我們的得失成敗而改變。</a:t>
            </a:r>
          </a:p>
          <a:p>
            <a:r>
              <a:rPr lang="zh-TW" altLang="zh-HK" sz="2200" dirty="0"/>
              <a:t>反思：當你遇到挫折時，你會否懷疑神是否愛你？</a:t>
            </a:r>
          </a:p>
          <a:p>
            <a:r>
              <a:rPr lang="en-US" altLang="zh-HK" sz="2200" dirty="0"/>
              <a:t> </a:t>
            </a:r>
            <a:endParaRPr lang="zh-TW" altLang="zh-HK" sz="2200" dirty="0"/>
          </a:p>
          <a:p>
            <a:r>
              <a:rPr lang="zh-TW" altLang="zh-HK" sz="2200" dirty="0"/>
              <a:t>二、神的同在可帶來真正的安息</a:t>
            </a:r>
            <a:r>
              <a:rPr lang="en-US" altLang="zh-HK" sz="2200" dirty="0"/>
              <a:t>(v.v.14-17) </a:t>
            </a:r>
            <a:endParaRPr lang="zh-TW" altLang="zh-HK" sz="2200" dirty="0"/>
          </a:p>
          <a:p>
            <a:r>
              <a:rPr lang="zh-TW" altLang="zh-HK" sz="2200" dirty="0"/>
              <a:t>信息：不論外在的環境變化如何，神的平安已是神同在的保證。</a:t>
            </a:r>
          </a:p>
          <a:p>
            <a:r>
              <a:rPr lang="zh-TW" altLang="zh-HK" sz="2200" dirty="0"/>
              <a:t>反思：你的平安在哪裏？除了神以外，有否其他事物影響你心中的平安？</a:t>
            </a:r>
          </a:p>
          <a:p>
            <a:r>
              <a:rPr lang="en-US" altLang="zh-HK" sz="2200" dirty="0"/>
              <a:t> </a:t>
            </a:r>
            <a:endParaRPr lang="zh-TW" altLang="zh-HK" sz="2200" dirty="0"/>
          </a:p>
          <a:p>
            <a:r>
              <a:rPr lang="zh-TW" altLang="zh-HK" sz="2200" dirty="0"/>
              <a:t>三、得失成敗在於神的主權上</a:t>
            </a:r>
            <a:r>
              <a:rPr lang="en-US" altLang="zh-HK" sz="2200" dirty="0"/>
              <a:t>(v.v.18-23) </a:t>
            </a:r>
            <a:endParaRPr lang="zh-TW" altLang="zh-HK" sz="2200" dirty="0"/>
          </a:p>
          <a:p>
            <a:r>
              <a:rPr lang="zh-TW" altLang="zh-HK" sz="2200" dirty="0"/>
              <a:t>信息：得失成敗，全然在於神的手中，我們要學習放手，讓神親自來掌管。</a:t>
            </a:r>
          </a:p>
          <a:p>
            <a:r>
              <a:rPr lang="zh-TW" altLang="zh-HK" sz="2200" dirty="0"/>
              <a:t>反思：你是否願意每天忠心做好神所交託的事情，然後將結果交由神決定？</a:t>
            </a:r>
          </a:p>
        </p:txBody>
      </p:sp>
      <p:sp>
        <p:nvSpPr>
          <p:cNvPr id="4" name="橢圓 3"/>
          <p:cNvSpPr/>
          <p:nvPr/>
        </p:nvSpPr>
        <p:spPr>
          <a:xfrm>
            <a:off x="1691680" y="267494"/>
            <a:ext cx="93610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橢圓 4"/>
          <p:cNvSpPr/>
          <p:nvPr/>
        </p:nvSpPr>
        <p:spPr>
          <a:xfrm>
            <a:off x="1223628" y="1563638"/>
            <a:ext cx="93610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2780184" y="2859782"/>
            <a:ext cx="93610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123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145073" y="712590"/>
            <a:ext cx="1782129" cy="4249194"/>
            <a:chOff x="145073" y="712590"/>
            <a:chExt cx="1782129" cy="4249194"/>
          </a:xfrm>
        </p:grpSpPr>
        <p:grpSp>
          <p:nvGrpSpPr>
            <p:cNvPr id="3074" name="群組 2"/>
            <p:cNvGrpSpPr>
              <a:grpSpLocks/>
            </p:cNvGrpSpPr>
            <p:nvPr/>
          </p:nvGrpSpPr>
          <p:grpSpPr bwMode="auto">
            <a:xfrm>
              <a:off x="251520" y="712590"/>
              <a:ext cx="1655986" cy="3544402"/>
              <a:chOff x="539750" y="777875"/>
              <a:chExt cx="2205038" cy="5732471"/>
            </a:xfrm>
          </p:grpSpPr>
          <p:pic>
            <p:nvPicPr>
              <p:cNvPr id="3085" name="Picture 2" descr="摩西的圖片搜尋結果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777875"/>
                <a:ext cx="2205038" cy="251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6" name="矩形 3"/>
              <p:cNvSpPr>
                <a:spLocks noChangeArrowheads="1"/>
              </p:cNvSpPr>
              <p:nvPr/>
            </p:nvSpPr>
            <p:spPr bwMode="auto">
              <a:xfrm>
                <a:off x="539750" y="3573464"/>
                <a:ext cx="2160588" cy="2936882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b="1" dirty="0"/>
                  <a:t>第一講：</a:t>
                </a:r>
                <a:endParaRPr lang="en-US" altLang="zh-TW" sz="2800" b="1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b="1" dirty="0"/>
                  <a:t>(</a:t>
                </a:r>
                <a:r>
                  <a:rPr lang="zh-TW" altLang="en-US" sz="2800" b="1" dirty="0"/>
                  <a:t>第</a:t>
                </a:r>
                <a:r>
                  <a:rPr lang="en-US" altLang="zh-TW" sz="2800" b="1" dirty="0"/>
                  <a:t>1</a:t>
                </a:r>
                <a:r>
                  <a:rPr lang="zh-TW" altLang="en-US" sz="2800" b="1" dirty="0"/>
                  <a:t>章</a:t>
                </a:r>
                <a:r>
                  <a:rPr lang="en-US" altLang="zh-TW" sz="2800" b="1" dirty="0"/>
                  <a:t>)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b="1" dirty="0"/>
                  <a:t>上主拯救的開展</a:t>
                </a:r>
                <a:endParaRPr lang="en-US" altLang="zh-TW" sz="2800" b="1" dirty="0"/>
              </a:p>
            </p:txBody>
          </p:sp>
        </p:grpSp>
        <p:sp>
          <p:nvSpPr>
            <p:cNvPr id="2" name="圓角矩形 1"/>
            <p:cNvSpPr/>
            <p:nvPr/>
          </p:nvSpPr>
          <p:spPr>
            <a:xfrm>
              <a:off x="145073" y="4421240"/>
              <a:ext cx="1782129" cy="5405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自憐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 3"/>
                </a:rPr>
                <a:t>信靠</a:t>
              </a:r>
              <a:endParaRPr lang="zh-HK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1907506" y="670475"/>
            <a:ext cx="1831582" cy="4291309"/>
            <a:chOff x="1907506" y="670475"/>
            <a:chExt cx="1831582" cy="4291309"/>
          </a:xfrm>
        </p:grpSpPr>
        <p:grpSp>
          <p:nvGrpSpPr>
            <p:cNvPr id="3075" name="群組 3"/>
            <p:cNvGrpSpPr>
              <a:grpSpLocks/>
            </p:cNvGrpSpPr>
            <p:nvPr/>
          </p:nvGrpSpPr>
          <p:grpSpPr bwMode="auto">
            <a:xfrm>
              <a:off x="1907506" y="670475"/>
              <a:ext cx="1767244" cy="3599922"/>
              <a:chOff x="3635375" y="777875"/>
              <a:chExt cx="2186409" cy="5641073"/>
            </a:xfrm>
          </p:grpSpPr>
          <p:pic>
            <p:nvPicPr>
              <p:cNvPr id="3083" name="Picture 4" descr="摩西的圖片搜尋結果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375" y="777875"/>
                <a:ext cx="1944688" cy="2519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4" name="矩形 5"/>
              <p:cNvSpPr>
                <a:spLocks noChangeArrowheads="1"/>
              </p:cNvSpPr>
              <p:nvPr/>
            </p:nvSpPr>
            <p:spPr bwMode="auto">
              <a:xfrm>
                <a:off x="3652838" y="3573463"/>
                <a:ext cx="2168946" cy="2845485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b="1" dirty="0"/>
                  <a:t>第二講：</a:t>
                </a:r>
                <a:endParaRPr lang="en-US" altLang="zh-TW" sz="2800" b="1" dirty="0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b="1" dirty="0"/>
                  <a:t>(</a:t>
                </a:r>
                <a:r>
                  <a:rPr lang="zh-TW" altLang="en-US" sz="2800" b="1" dirty="0"/>
                  <a:t>第</a:t>
                </a:r>
                <a:r>
                  <a:rPr lang="en-US" altLang="zh-TW" sz="2800" b="1" dirty="0"/>
                  <a:t>2</a:t>
                </a:r>
                <a:r>
                  <a:rPr lang="zh-TW" altLang="en-US" sz="2800" b="1" dirty="0"/>
                  <a:t>章</a:t>
                </a:r>
                <a:r>
                  <a:rPr lang="en-US" altLang="zh-TW" sz="2800" b="1" dirty="0"/>
                  <a:t>)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b="1" dirty="0"/>
                  <a:t>尋找人生的召命</a:t>
                </a:r>
                <a:endParaRPr lang="en-US" altLang="zh-TW" sz="2800" b="1" dirty="0"/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1907506" y="4421240"/>
              <a:ext cx="1831582" cy="5405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迷失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 3"/>
                </a:rPr>
                <a:t>召命</a:t>
              </a:r>
              <a:endParaRPr lang="zh-HK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3617777" y="427226"/>
            <a:ext cx="1929966" cy="4532079"/>
            <a:chOff x="3617777" y="427226"/>
            <a:chExt cx="1929966" cy="4532079"/>
          </a:xfrm>
        </p:grpSpPr>
        <p:sp>
          <p:nvSpPr>
            <p:cNvPr id="3081" name="矩形 6"/>
            <p:cNvSpPr>
              <a:spLocks noChangeArrowheads="1"/>
            </p:cNvSpPr>
            <p:nvPr/>
          </p:nvSpPr>
          <p:spPr bwMode="auto">
            <a:xfrm>
              <a:off x="3680331" y="2441110"/>
              <a:ext cx="1611749" cy="1815883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/>
                <a:t>第三講：</a:t>
              </a:r>
              <a:endParaRPr lang="en-US" altLang="zh-TW" sz="2800" b="1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b="1" dirty="0"/>
                <a:t>(</a:t>
              </a:r>
              <a:r>
                <a:rPr lang="zh-TW" altLang="en-US" sz="2800" b="1" dirty="0"/>
                <a:t>第</a:t>
              </a:r>
              <a:r>
                <a:rPr lang="en-US" altLang="zh-TW" sz="2800" b="1" dirty="0"/>
                <a:t>3-6</a:t>
              </a:r>
              <a:r>
                <a:rPr lang="zh-TW" altLang="en-US" sz="2800" b="1" dirty="0"/>
                <a:t>章</a:t>
              </a:r>
              <a:r>
                <a:rPr lang="en-US" altLang="zh-TW" sz="2800" b="1" dirty="0"/>
                <a:t>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/>
                <a:t>對話中</a:t>
              </a:r>
              <a:endParaRPr lang="en-US" altLang="zh-TW" sz="2800" b="1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b="1" dirty="0"/>
                <a:t>認識神</a:t>
              </a:r>
              <a:endParaRPr lang="en-US" altLang="zh-TW" sz="2800" b="1" dirty="0"/>
            </a:p>
          </p:txBody>
        </p:sp>
        <p:pic>
          <p:nvPicPr>
            <p:cNvPr id="3082" name="Picture 6" descr="相關圖片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50" r="6377"/>
            <a:stretch>
              <a:fillRect/>
            </a:stretch>
          </p:blipFill>
          <p:spPr bwMode="auto">
            <a:xfrm>
              <a:off x="3617777" y="427226"/>
              <a:ext cx="1674303" cy="191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圓角矩形 14"/>
            <p:cNvSpPr/>
            <p:nvPr/>
          </p:nvSpPr>
          <p:spPr>
            <a:xfrm>
              <a:off x="3701032" y="4419951"/>
              <a:ext cx="1846711" cy="53935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掙扎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Wingdings 3"/>
                </a:rPr>
                <a:t>勇氣</a:t>
              </a:r>
              <a:endParaRPr lang="zh-HK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3080" name="AutoShape 3"/>
          <p:cNvSpPr>
            <a:spLocks noChangeArrowheads="1"/>
          </p:cNvSpPr>
          <p:nvPr/>
        </p:nvSpPr>
        <p:spPr bwMode="auto">
          <a:xfrm>
            <a:off x="814387" y="147654"/>
            <a:ext cx="7620000" cy="674489"/>
          </a:xfrm>
          <a:prstGeom prst="roundRect">
            <a:avLst>
              <a:gd name="adj" fmla="val 16667"/>
            </a:avLst>
          </a:prstGeom>
          <a:solidFill>
            <a:srgbClr val="AEFEF4"/>
          </a:solidFill>
          <a:ln w="57150" cmpd="thinThick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出埃及只是起始點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，目的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是要建立子民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292079" y="973681"/>
            <a:ext cx="2376265" cy="3994371"/>
            <a:chOff x="5292079" y="973681"/>
            <a:chExt cx="2376265" cy="3994371"/>
          </a:xfrm>
        </p:grpSpPr>
        <p:pic>
          <p:nvPicPr>
            <p:cNvPr id="17" name="Picture 3" descr="http://lh5.google.com.tw/writers.idv.tw/RzslB-gmv9I/AAAAAAAAOCE/bXtn93MXu3M/s400/collag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973681"/>
              <a:ext cx="894247" cy="1366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3"/>
            <p:cNvSpPr>
              <a:spLocks noChangeArrowheads="1"/>
            </p:cNvSpPr>
            <p:nvPr/>
          </p:nvSpPr>
          <p:spPr bwMode="auto">
            <a:xfrm>
              <a:off x="5292079" y="2449699"/>
              <a:ext cx="894247" cy="163121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b="1" dirty="0"/>
                <a:t>第四講：</a:t>
              </a:r>
              <a:endParaRPr lang="en-US" altLang="zh-TW" sz="2000" b="1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000" b="1" dirty="0"/>
                <a:t>(</a:t>
              </a:r>
              <a:r>
                <a:rPr lang="zh-TW" altLang="en-US" sz="2000" b="1" dirty="0"/>
                <a:t>第</a:t>
              </a:r>
              <a:r>
                <a:rPr lang="en-US" altLang="zh-TW" sz="2000" b="1" dirty="0"/>
                <a:t>7-15</a:t>
              </a:r>
              <a:r>
                <a:rPr lang="zh-TW" altLang="en-US" sz="2000" b="1" dirty="0"/>
                <a:t>章</a:t>
              </a:r>
              <a:r>
                <a:rPr lang="en-US" altLang="zh-TW" sz="2000" b="1" dirty="0"/>
                <a:t>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b="1" dirty="0"/>
                <a:t>十災</a:t>
              </a:r>
              <a:endParaRPr lang="en-US" altLang="zh-TW" sz="2000" b="1" dirty="0"/>
            </a:p>
          </p:txBody>
        </p:sp>
        <p:sp>
          <p:nvSpPr>
            <p:cNvPr id="19" name="圓角矩形 18"/>
            <p:cNvSpPr/>
            <p:nvPr/>
          </p:nvSpPr>
          <p:spPr bwMode="auto">
            <a:xfrm>
              <a:off x="5547743" y="4256992"/>
              <a:ext cx="2120601" cy="71106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除掉心中</a:t>
              </a:r>
              <a:r>
                <a:rPr lang="zh-TW" altLang="en-US" b="1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的偶像</a:t>
              </a:r>
              <a:endParaRPr lang="zh-HK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6219815" y="971046"/>
            <a:ext cx="2670904" cy="3097488"/>
            <a:chOff x="6219815" y="971046"/>
            <a:chExt cx="2670904" cy="3097488"/>
          </a:xfrm>
        </p:grpSpPr>
        <p:sp>
          <p:nvSpPr>
            <p:cNvPr id="21" name="矩形 3"/>
            <p:cNvSpPr>
              <a:spLocks noChangeArrowheads="1"/>
            </p:cNvSpPr>
            <p:nvPr/>
          </p:nvSpPr>
          <p:spPr bwMode="auto">
            <a:xfrm>
              <a:off x="6219815" y="2437318"/>
              <a:ext cx="1088489" cy="163121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b="1" dirty="0"/>
                <a:t>第五講：</a:t>
              </a:r>
              <a:endParaRPr lang="en-US" altLang="zh-TW" sz="2000" b="1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000" b="1" dirty="0"/>
                <a:t>(</a:t>
              </a:r>
              <a:r>
                <a:rPr lang="zh-TW" altLang="en-US" sz="2000" b="1" dirty="0"/>
                <a:t>第</a:t>
              </a:r>
              <a:r>
                <a:rPr lang="en-US" altLang="zh-TW" sz="2000" b="1" dirty="0"/>
                <a:t>7-15</a:t>
              </a:r>
              <a:r>
                <a:rPr lang="zh-TW" altLang="en-US" sz="2000" b="1" dirty="0"/>
                <a:t>章</a:t>
              </a:r>
              <a:r>
                <a:rPr lang="en-US" altLang="zh-TW" sz="2000" b="1" dirty="0"/>
                <a:t>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b="1" dirty="0" smtClean="0"/>
                <a:t>心硬</a:t>
              </a:r>
              <a:endParaRPr lang="en-US" altLang="zh-TW" sz="2000" b="1" dirty="0" smtClean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TW" sz="2000" b="1" dirty="0"/>
            </a:p>
          </p:txBody>
        </p:sp>
        <p:sp>
          <p:nvSpPr>
            <p:cNvPr id="22" name="圓角矩形 21"/>
            <p:cNvSpPr/>
            <p:nvPr/>
          </p:nvSpPr>
          <p:spPr bwMode="auto">
            <a:xfrm>
              <a:off x="7668344" y="2152644"/>
              <a:ext cx="1222375" cy="178725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除掉思想上的</a:t>
              </a:r>
              <a:endPara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>
                <a:defRPr/>
              </a:pP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以為</a:t>
              </a:r>
              <a:r>
                <a:rPr lang="en-US" altLang="zh-TW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/</a:t>
              </a:r>
              <a:r>
                <a:rPr lang="zh-TW" altLang="en-US" b="1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謬誤</a:t>
              </a:r>
              <a:endParaRPr lang="zh-HK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23" name="Picture 5" descr="http://chattahbox.com/images/2009/03/hear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15" y="971046"/>
              <a:ext cx="1198752" cy="129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十角星形 25"/>
          <p:cNvSpPr/>
          <p:nvPr/>
        </p:nvSpPr>
        <p:spPr>
          <a:xfrm>
            <a:off x="1763688" y="682780"/>
            <a:ext cx="4608511" cy="3780235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b="1" dirty="0">
                <a:solidFill>
                  <a:srgbClr val="002060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認識神</a:t>
            </a:r>
            <a:endParaRPr lang="zh-HK" altLang="en-US" sz="6600" b="1" dirty="0">
              <a:solidFill>
                <a:srgbClr val="002060"/>
              </a:solidFill>
              <a:latin typeface="華康文徵明體W4" panose="03000409000000000000" pitchFamily="65" charset="-120"/>
              <a:ea typeface="華康文徵明體W4" panose="030004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91"/>
          <a:stretch>
            <a:fillRect/>
          </a:stretch>
        </p:blipFill>
        <p:spPr bwMode="auto">
          <a:xfrm>
            <a:off x="684214" y="347960"/>
            <a:ext cx="7343775" cy="479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46101" y="10716"/>
            <a:ext cx="7481888" cy="674489"/>
          </a:xfrm>
          <a:prstGeom prst="roundRect">
            <a:avLst>
              <a:gd name="adj" fmla="val 16667"/>
            </a:avLst>
          </a:prstGeom>
          <a:solidFill>
            <a:srgbClr val="AEFEF4"/>
          </a:solidFill>
          <a:ln w="57150" cmpd="thinThick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6-9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講：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章至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章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十角星形 1"/>
          <p:cNvSpPr/>
          <p:nvPr/>
        </p:nvSpPr>
        <p:spPr>
          <a:xfrm>
            <a:off x="658743" y="915566"/>
            <a:ext cx="1145579" cy="720369"/>
          </a:xfrm>
          <a:prstGeom prst="star10">
            <a:avLst/>
          </a:prstGeom>
          <a:solidFill>
            <a:srgbClr val="FFE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信心</a:t>
            </a:r>
            <a:endParaRPr lang="zh-HK" altLang="en-US" b="1" dirty="0">
              <a:solidFill>
                <a:schemeClr val="tx1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6" name="十角星形 5"/>
          <p:cNvSpPr/>
          <p:nvPr/>
        </p:nvSpPr>
        <p:spPr>
          <a:xfrm>
            <a:off x="2771800" y="2499742"/>
            <a:ext cx="1515245" cy="720369"/>
          </a:xfrm>
          <a:prstGeom prst="star10">
            <a:avLst/>
          </a:prstGeom>
          <a:solidFill>
            <a:srgbClr val="FFE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信靠</a:t>
            </a:r>
            <a:endParaRPr lang="zh-HK" altLang="en-US" b="1" dirty="0">
              <a:solidFill>
                <a:schemeClr val="tx1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7" name="十角星形 6"/>
          <p:cNvSpPr/>
          <p:nvPr/>
        </p:nvSpPr>
        <p:spPr>
          <a:xfrm>
            <a:off x="4356101" y="3579862"/>
            <a:ext cx="1145579" cy="720369"/>
          </a:xfrm>
          <a:prstGeom prst="star10">
            <a:avLst/>
          </a:prstGeom>
          <a:solidFill>
            <a:srgbClr val="FFE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順服</a:t>
            </a:r>
            <a:endParaRPr lang="zh-HK" altLang="en-US" b="1" dirty="0">
              <a:solidFill>
                <a:schemeClr val="tx1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8" name="十角星形 7"/>
          <p:cNvSpPr/>
          <p:nvPr/>
        </p:nvSpPr>
        <p:spPr>
          <a:xfrm>
            <a:off x="5364088" y="3075806"/>
            <a:ext cx="1145579" cy="720369"/>
          </a:xfrm>
          <a:prstGeom prst="star10">
            <a:avLst/>
          </a:prstGeom>
          <a:solidFill>
            <a:srgbClr val="FFE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tx1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敬拜</a:t>
            </a:r>
            <a:endParaRPr lang="zh-HK" altLang="en-US" b="1" dirty="0">
              <a:solidFill>
                <a:schemeClr val="tx1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9" name="十角星形 8"/>
          <p:cNvSpPr/>
          <p:nvPr/>
        </p:nvSpPr>
        <p:spPr>
          <a:xfrm>
            <a:off x="971600" y="682780"/>
            <a:ext cx="6840760" cy="3780235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b="1" dirty="0" smtClean="0">
                <a:solidFill>
                  <a:srgbClr val="002060"/>
                </a:solidFill>
                <a:latin typeface="華康文徵明體W4" panose="03000409000000000000" pitchFamily="65" charset="-120"/>
                <a:ea typeface="華康文徵明體W4" panose="03000409000000000000" pitchFamily="65" charset="-120"/>
              </a:rPr>
              <a:t>作上主子民</a:t>
            </a:r>
            <a:endParaRPr lang="zh-HK" altLang="en-US" sz="6600" b="1" dirty="0">
              <a:solidFill>
                <a:srgbClr val="002060"/>
              </a:solidFill>
              <a:latin typeface="華康文徵明體W4" panose="03000409000000000000" pitchFamily="65" charset="-120"/>
              <a:ea typeface="華康文徵明體W4" panose="030004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467519" y="1924051"/>
            <a:ext cx="8568977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HK" sz="4800" dirty="0"/>
              <a:t>Adonai </a:t>
            </a:r>
            <a:r>
              <a:rPr lang="en-US" altLang="zh-HK" sz="4800" dirty="0" smtClean="0"/>
              <a:t>Echad</a:t>
            </a:r>
            <a:r>
              <a:rPr lang="zh-TW" altLang="en-US" sz="4800" dirty="0" smtClean="0"/>
              <a:t> </a:t>
            </a:r>
            <a:r>
              <a:rPr lang="zh-TW" altLang="en-US" sz="5400" dirty="0" smtClean="0"/>
              <a:t>  </a:t>
            </a:r>
            <a:r>
              <a:rPr lang="en-US" altLang="zh-HK" sz="5400" dirty="0" smtClean="0">
                <a:latin typeface="Bwhebb" panose="00000400000000000000" pitchFamily="2" charset="0"/>
              </a:rPr>
              <a:t>dx</a:t>
            </a:r>
            <a:r>
              <a:rPr lang="en-US" altLang="zh-HK" sz="5400" dirty="0">
                <a:latin typeface="Bwhebb" panose="00000400000000000000" pitchFamily="2" charset="0"/>
              </a:rPr>
              <a:t>'(a, hw"ïhy</a:t>
            </a:r>
            <a:r>
              <a:rPr lang="en-US" altLang="zh-HK" sz="5400" dirty="0" smtClean="0">
                <a:latin typeface="Bwhebb" panose="00000400000000000000" pitchFamily="2" charset="0"/>
              </a:rPr>
              <a:t> </a:t>
            </a:r>
            <a:endParaRPr lang="en-US" altLang="zh-HK" sz="5400" dirty="0">
              <a:latin typeface="Bwhebb" panose="00000400000000000000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HK" sz="4800" dirty="0"/>
              <a:t>Adonai </a:t>
            </a:r>
            <a:r>
              <a:rPr lang="en-US" altLang="zh-HK" sz="4800" dirty="0" smtClean="0"/>
              <a:t>Tzichenu</a:t>
            </a:r>
            <a:r>
              <a:rPr lang="zh-TW" altLang="en-US" sz="4800" dirty="0" smtClean="0"/>
              <a:t>  </a:t>
            </a:r>
            <a:r>
              <a:rPr lang="en-US" altLang="zh-HK" sz="5400" dirty="0">
                <a:latin typeface="Bwhebb" panose="00000400000000000000" pitchFamily="2" charset="0"/>
              </a:rPr>
              <a:t>Wnq&lt;)d&gt;ci hw"ïhy&gt;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HK" sz="4800" dirty="0"/>
              <a:t>Adonai Yeshua </a:t>
            </a:r>
            <a:r>
              <a:rPr lang="en-US" altLang="zh-HK" sz="4800" dirty="0" smtClean="0"/>
              <a:t>Tenu</a:t>
            </a:r>
            <a:r>
              <a:rPr lang="zh-TW" altLang="en-US" sz="4800" dirty="0" smtClean="0"/>
              <a:t> </a:t>
            </a:r>
            <a:r>
              <a:rPr lang="zh-TW" altLang="en-US" sz="4800" dirty="0" smtClean="0">
                <a:latin typeface="Bwhebb" panose="00000400000000000000" pitchFamily="2" charset="0"/>
              </a:rPr>
              <a:t> </a:t>
            </a:r>
            <a:r>
              <a:rPr lang="en-US" altLang="zh-HK" sz="4800" dirty="0" smtClean="0">
                <a:latin typeface="Bwhebb" panose="00000400000000000000" pitchFamily="2" charset="0"/>
              </a:rPr>
              <a:t>WnTe </a:t>
            </a:r>
            <a:r>
              <a:rPr lang="en-US" altLang="zh-HK" sz="4800" dirty="0">
                <a:latin typeface="Bwhebb" panose="00000400000000000000" pitchFamily="2" charset="0"/>
              </a:rPr>
              <a:t>[e_v.ye hw"ïhy</a:t>
            </a:r>
            <a:endParaRPr lang="zh-HK" altLang="en-US" sz="4800" dirty="0">
              <a:latin typeface="Bwhebb" panose="00000400000000000000" pitchFamily="2" charset="0"/>
            </a:endParaRPr>
          </a:p>
        </p:txBody>
      </p:sp>
      <p:sp>
        <p:nvSpPr>
          <p:cNvPr id="3" name="十角星形 2"/>
          <p:cNvSpPr/>
          <p:nvPr/>
        </p:nvSpPr>
        <p:spPr>
          <a:xfrm>
            <a:off x="611189" y="357188"/>
            <a:ext cx="7705725" cy="1296591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文鼎新藝體" panose="02010609010101010101" pitchFamily="49" charset="-120"/>
              </a:rPr>
              <a:t>出</a:t>
            </a:r>
            <a:r>
              <a:rPr lang="zh-TW" altLang="en-US" sz="48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文鼎新藝體" panose="02010609010101010101" pitchFamily="49" charset="-120"/>
              </a:rPr>
              <a:t>埃及的</a:t>
            </a:r>
            <a:r>
              <a:rPr lang="zh-TW" altLang="en-US" sz="4800" b="1" dirty="0">
                <a:solidFill>
                  <a:srgbClr val="002060"/>
                </a:solidFill>
                <a:latin typeface="標楷體" panose="03000509000000000000" pitchFamily="65" charset="-120"/>
                <a:ea typeface="文鼎新藝體" panose="02010609010101010101" pitchFamily="49" charset="-120"/>
              </a:rPr>
              <a:t>上帝</a:t>
            </a:r>
            <a:endParaRPr lang="zh-HK" altLang="en-US" sz="4800" b="1" dirty="0">
              <a:solidFill>
                <a:srgbClr val="002060"/>
              </a:solidFill>
              <a:latin typeface="標楷體" panose="03000509000000000000" pitchFamily="65" charset="-120"/>
              <a:ea typeface="文鼎新藝體" panose="02010609010101010101" pitchFamily="49" charset="-12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2" t="31867" r="11992" b="34066"/>
          <a:stretch/>
        </p:blipFill>
        <p:spPr bwMode="auto">
          <a:xfrm>
            <a:off x="0" y="-92545"/>
            <a:ext cx="9144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iritual Quotient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6" y="61912"/>
            <a:ext cx="8587308" cy="48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7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2551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2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 descr="Parchment"/>
          <p:cNvSpPr>
            <a:spLocks noChangeArrowheads="1"/>
          </p:cNvSpPr>
          <p:nvPr/>
        </p:nvSpPr>
        <p:spPr bwMode="auto">
          <a:xfrm>
            <a:off x="4932364" y="2031207"/>
            <a:ext cx="3743325" cy="275510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HK" altLang="zh-HK"/>
          </a:p>
        </p:txBody>
      </p:sp>
      <p:sp>
        <p:nvSpPr>
          <p:cNvPr id="648195" name="Rectangle 3" descr="Blue tissue paper"/>
          <p:cNvSpPr>
            <a:spLocks noChangeArrowheads="1"/>
          </p:cNvSpPr>
          <p:nvPr/>
        </p:nvSpPr>
        <p:spPr bwMode="auto">
          <a:xfrm>
            <a:off x="6127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</a:t>
            </a:r>
          </a:p>
        </p:txBody>
      </p:sp>
      <p:sp>
        <p:nvSpPr>
          <p:cNvPr id="648196" name="Rectangle 4" descr="Blue tissue paper"/>
          <p:cNvSpPr>
            <a:spLocks noChangeArrowheads="1"/>
          </p:cNvSpPr>
          <p:nvPr/>
        </p:nvSpPr>
        <p:spPr bwMode="auto">
          <a:xfrm>
            <a:off x="12223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2</a:t>
            </a:r>
          </a:p>
        </p:txBody>
      </p:sp>
      <p:sp>
        <p:nvSpPr>
          <p:cNvPr id="648197" name="Rectangle 5" descr="Blue tissue paper"/>
          <p:cNvSpPr>
            <a:spLocks noChangeArrowheads="1"/>
          </p:cNvSpPr>
          <p:nvPr/>
        </p:nvSpPr>
        <p:spPr bwMode="auto">
          <a:xfrm>
            <a:off x="18319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3</a:t>
            </a:r>
          </a:p>
        </p:txBody>
      </p:sp>
      <p:sp>
        <p:nvSpPr>
          <p:cNvPr id="648198" name="Rectangle 6" descr="Blue tissue paper"/>
          <p:cNvSpPr>
            <a:spLocks noChangeArrowheads="1"/>
          </p:cNvSpPr>
          <p:nvPr/>
        </p:nvSpPr>
        <p:spPr bwMode="auto">
          <a:xfrm>
            <a:off x="24415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4</a:t>
            </a:r>
          </a:p>
        </p:txBody>
      </p:sp>
      <p:sp>
        <p:nvSpPr>
          <p:cNvPr id="648199" name="Rectangle 7" descr="Blue tissue paper"/>
          <p:cNvSpPr>
            <a:spLocks noChangeArrowheads="1"/>
          </p:cNvSpPr>
          <p:nvPr/>
        </p:nvSpPr>
        <p:spPr bwMode="auto">
          <a:xfrm>
            <a:off x="30511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5</a:t>
            </a:r>
          </a:p>
        </p:txBody>
      </p:sp>
      <p:sp>
        <p:nvSpPr>
          <p:cNvPr id="648200" name="Rectangle 8" descr="Blue tissue paper"/>
          <p:cNvSpPr>
            <a:spLocks noChangeArrowheads="1"/>
          </p:cNvSpPr>
          <p:nvPr/>
        </p:nvSpPr>
        <p:spPr bwMode="auto">
          <a:xfrm>
            <a:off x="36607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6</a:t>
            </a:r>
          </a:p>
        </p:txBody>
      </p:sp>
      <p:sp>
        <p:nvSpPr>
          <p:cNvPr id="648201" name="Rectangle 9" descr="Blue tissue paper"/>
          <p:cNvSpPr>
            <a:spLocks noChangeArrowheads="1"/>
          </p:cNvSpPr>
          <p:nvPr/>
        </p:nvSpPr>
        <p:spPr bwMode="auto">
          <a:xfrm>
            <a:off x="42703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7</a:t>
            </a:r>
          </a:p>
        </p:txBody>
      </p:sp>
      <p:sp>
        <p:nvSpPr>
          <p:cNvPr id="648202" name="Rectangle 10" descr="Blue tissue paper"/>
          <p:cNvSpPr>
            <a:spLocks noChangeArrowheads="1"/>
          </p:cNvSpPr>
          <p:nvPr/>
        </p:nvSpPr>
        <p:spPr bwMode="auto">
          <a:xfrm>
            <a:off x="48799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8</a:t>
            </a:r>
          </a:p>
        </p:txBody>
      </p:sp>
      <p:sp>
        <p:nvSpPr>
          <p:cNvPr id="648203" name="Rectangle 11" descr="Blue tissue paper"/>
          <p:cNvSpPr>
            <a:spLocks noChangeArrowheads="1"/>
          </p:cNvSpPr>
          <p:nvPr/>
        </p:nvSpPr>
        <p:spPr bwMode="auto">
          <a:xfrm>
            <a:off x="54895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9</a:t>
            </a:r>
          </a:p>
        </p:txBody>
      </p:sp>
      <p:sp>
        <p:nvSpPr>
          <p:cNvPr id="648204" name="Rectangle 12" descr="Blue tissue paper"/>
          <p:cNvSpPr>
            <a:spLocks noChangeArrowheads="1"/>
          </p:cNvSpPr>
          <p:nvPr/>
        </p:nvSpPr>
        <p:spPr bwMode="auto">
          <a:xfrm>
            <a:off x="60991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10</a:t>
            </a:r>
          </a:p>
        </p:txBody>
      </p:sp>
      <p:sp>
        <p:nvSpPr>
          <p:cNvPr id="648205" name="Rectangle 13" descr="Blue tissue paper"/>
          <p:cNvSpPr>
            <a:spLocks noChangeArrowheads="1"/>
          </p:cNvSpPr>
          <p:nvPr/>
        </p:nvSpPr>
        <p:spPr bwMode="auto">
          <a:xfrm>
            <a:off x="67087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11</a:t>
            </a:r>
          </a:p>
        </p:txBody>
      </p:sp>
      <p:sp>
        <p:nvSpPr>
          <p:cNvPr id="648206" name="Rectangle 14" descr="Blue tissue paper"/>
          <p:cNvSpPr>
            <a:spLocks noChangeArrowheads="1"/>
          </p:cNvSpPr>
          <p:nvPr/>
        </p:nvSpPr>
        <p:spPr bwMode="auto">
          <a:xfrm>
            <a:off x="73183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12</a:t>
            </a:r>
          </a:p>
        </p:txBody>
      </p:sp>
      <p:sp>
        <p:nvSpPr>
          <p:cNvPr id="648207" name="Rectangle 15" descr="Blue tissue paper"/>
          <p:cNvSpPr>
            <a:spLocks noChangeArrowheads="1"/>
          </p:cNvSpPr>
          <p:nvPr/>
        </p:nvSpPr>
        <p:spPr bwMode="auto">
          <a:xfrm>
            <a:off x="7927975" y="1340644"/>
            <a:ext cx="609600" cy="228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sz="1800" dirty="0">
                <a:cs typeface="Arial" pitchFamily="34" charset="0"/>
              </a:rPr>
              <a:t>1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668179" y="1569244"/>
            <a:ext cx="492443" cy="3305412"/>
            <a:chOff x="668179" y="1569244"/>
            <a:chExt cx="492443" cy="3305412"/>
          </a:xfrm>
        </p:grpSpPr>
        <p:sp>
          <p:nvSpPr>
            <p:cNvPr id="648208" name="Line 16"/>
            <p:cNvSpPr>
              <a:spLocks noChangeShapeType="1"/>
            </p:cNvSpPr>
            <p:nvPr/>
          </p:nvSpPr>
          <p:spPr bwMode="auto">
            <a:xfrm>
              <a:off x="917575" y="156924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14" name="Text Box 22"/>
            <p:cNvSpPr txBox="1">
              <a:spLocks noChangeArrowheads="1"/>
            </p:cNvSpPr>
            <p:nvPr/>
          </p:nvSpPr>
          <p:spPr bwMode="auto">
            <a:xfrm>
              <a:off x="668179" y="2043112"/>
              <a:ext cx="492443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1</a:t>
              </a:r>
            </a:p>
            <a:p>
              <a:pPr algn="ctr"/>
              <a:r>
                <a:rPr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月</a:t>
              </a:r>
            </a:p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14</a:t>
              </a:r>
            </a:p>
            <a:p>
              <a:pPr algn="ctr"/>
              <a:r>
                <a:rPr kumimoji="0"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日</a:t>
              </a:r>
            </a:p>
            <a:p>
              <a:pPr algn="ctr"/>
              <a:endParaRPr kumimoji="0" lang="zh-TW" altLang="en-US" sz="10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逾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越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節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183799" y="1569244"/>
            <a:ext cx="492443" cy="3299460"/>
            <a:chOff x="1183799" y="1569244"/>
            <a:chExt cx="492443" cy="3299460"/>
          </a:xfrm>
        </p:grpSpPr>
        <p:sp>
          <p:nvSpPr>
            <p:cNvPr id="648209" name="Line 17"/>
            <p:cNvSpPr>
              <a:spLocks noChangeShapeType="1"/>
            </p:cNvSpPr>
            <p:nvPr/>
          </p:nvSpPr>
          <p:spPr bwMode="auto">
            <a:xfrm flipV="1">
              <a:off x="1558925" y="156924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15" name="Text Box 23"/>
            <p:cNvSpPr txBox="1">
              <a:spLocks noChangeArrowheads="1"/>
            </p:cNvSpPr>
            <p:nvPr/>
          </p:nvSpPr>
          <p:spPr bwMode="auto">
            <a:xfrm>
              <a:off x="1183799" y="2037160"/>
              <a:ext cx="492443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2</a:t>
              </a:r>
            </a:p>
            <a:p>
              <a:pPr algn="ctr"/>
              <a:r>
                <a:rPr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月</a:t>
              </a:r>
            </a:p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15</a:t>
              </a:r>
            </a:p>
            <a:p>
              <a:pPr algn="ctr"/>
              <a:r>
                <a:rPr kumimoji="0" lang="zh-TW" altLang="en-US" dirty="0" smtClean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日</a:t>
              </a:r>
              <a:endParaRPr kumimoji="0"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endParaRPr kumimoji="0" lang="zh-TW" altLang="en-US" sz="1000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降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嗎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哪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676242" y="248040"/>
            <a:ext cx="519494" cy="4620664"/>
            <a:chOff x="1676242" y="248040"/>
            <a:chExt cx="519494" cy="4620664"/>
          </a:xfrm>
        </p:grpSpPr>
        <p:sp>
          <p:nvSpPr>
            <p:cNvPr id="648216" name="Text Box 24"/>
            <p:cNvSpPr txBox="1">
              <a:spLocks noChangeArrowheads="1"/>
            </p:cNvSpPr>
            <p:nvPr/>
          </p:nvSpPr>
          <p:spPr bwMode="auto">
            <a:xfrm>
              <a:off x="1676242" y="2037160"/>
              <a:ext cx="492443" cy="2831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zh-TW" dirty="0">
                  <a:solidFill>
                    <a:srgbClr val="663300"/>
                  </a:solidFill>
                  <a:latin typeface="SimHei" pitchFamily="49" charset="-122"/>
                  <a:cs typeface="Arial" pitchFamily="34" charset="0"/>
                </a:rPr>
                <a:t>3</a:t>
              </a:r>
            </a:p>
            <a:p>
              <a:pPr algn="ctr"/>
              <a:r>
                <a:rPr lang="zh-TW" altLang="en-US" dirty="0">
                  <a:solidFill>
                    <a:srgbClr val="663300"/>
                  </a:solidFill>
                  <a:latin typeface="SimHei" pitchFamily="49" charset="-122"/>
                  <a:ea typeface="SimHei" pitchFamily="49" charset="-122"/>
                  <a:cs typeface="Arial" pitchFamily="34" charset="0"/>
                </a:rPr>
                <a:t>月</a:t>
              </a:r>
            </a:p>
            <a:p>
              <a:pPr algn="ctr"/>
              <a:endParaRPr kumimoji="0" lang="zh-TW" altLang="en-US" sz="1000" dirty="0">
                <a:solidFill>
                  <a:srgbClr val="009900"/>
                </a:solidFill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抵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達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乃</a:t>
              </a:r>
            </a:p>
            <a:p>
              <a:pPr algn="ctr"/>
              <a:r>
                <a:rPr kumimoji="0"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山</a:t>
              </a:r>
            </a:p>
          </p:txBody>
        </p:sp>
        <p:sp>
          <p:nvSpPr>
            <p:cNvPr id="648210" name="Line 18"/>
            <p:cNvSpPr>
              <a:spLocks noChangeShapeType="1"/>
            </p:cNvSpPr>
            <p:nvPr/>
          </p:nvSpPr>
          <p:spPr bwMode="auto">
            <a:xfrm flipV="1">
              <a:off x="1927225" y="1569244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20" name="Line 28"/>
            <p:cNvSpPr>
              <a:spLocks noChangeShapeType="1"/>
            </p:cNvSpPr>
            <p:nvPr/>
          </p:nvSpPr>
          <p:spPr bwMode="auto">
            <a:xfrm>
              <a:off x="1949515" y="990601"/>
              <a:ext cx="0" cy="345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48221" name="Text Box 29"/>
            <p:cNvSpPr txBox="1">
              <a:spLocks noChangeArrowheads="1"/>
            </p:cNvSpPr>
            <p:nvPr/>
          </p:nvSpPr>
          <p:spPr bwMode="auto">
            <a:xfrm>
              <a:off x="1703293" y="248040"/>
              <a:ext cx="49244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>
                  <a:ea typeface="SimHei" pitchFamily="49" charset="-122"/>
                  <a:cs typeface="Arial" pitchFamily="34" charset="0"/>
                </a:rPr>
                <a:t>立</a:t>
              </a:r>
            </a:p>
            <a:p>
              <a:pPr algn="ctr"/>
              <a:r>
                <a:rPr lang="zh-TW" altLang="en-US" dirty="0">
                  <a:ea typeface="SimHei" pitchFamily="49" charset="-122"/>
                  <a:cs typeface="Arial" pitchFamily="34" charset="0"/>
                </a:rPr>
                <a:t>約</a:t>
              </a:r>
            </a:p>
          </p:txBody>
        </p:sp>
      </p:grpSp>
      <p:sp>
        <p:nvSpPr>
          <p:cNvPr id="648222" name="Line 30"/>
          <p:cNvSpPr>
            <a:spLocks noChangeShapeType="1"/>
          </p:cNvSpPr>
          <p:nvPr/>
        </p:nvSpPr>
        <p:spPr bwMode="auto">
          <a:xfrm>
            <a:off x="2882900" y="990601"/>
            <a:ext cx="0" cy="3452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648223" name="Text Box 31"/>
          <p:cNvSpPr txBox="1">
            <a:spLocks noChangeArrowheads="1"/>
          </p:cNvSpPr>
          <p:nvPr/>
        </p:nvSpPr>
        <p:spPr bwMode="auto">
          <a:xfrm>
            <a:off x="2316202" y="332244"/>
            <a:ext cx="1107996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dirty="0">
                <a:ea typeface="SimHei" pitchFamily="49" charset="-122"/>
                <a:cs typeface="Arial" pitchFamily="34" charset="0"/>
              </a:rPr>
              <a:t>百姓拜</a:t>
            </a:r>
          </a:p>
          <a:p>
            <a:pPr algn="ctr">
              <a:lnSpc>
                <a:spcPct val="130000"/>
              </a:lnSpc>
            </a:pPr>
            <a:r>
              <a:rPr lang="zh-TW" altLang="en-US" dirty="0">
                <a:ea typeface="SimHei" pitchFamily="49" charset="-122"/>
                <a:cs typeface="Arial" pitchFamily="34" charset="0"/>
              </a:rPr>
              <a:t>金牛犢</a:t>
            </a:r>
          </a:p>
        </p:txBody>
      </p:sp>
      <p:sp>
        <p:nvSpPr>
          <p:cNvPr id="648224" name="Line 32"/>
          <p:cNvSpPr>
            <a:spLocks noChangeShapeType="1"/>
          </p:cNvSpPr>
          <p:nvPr/>
        </p:nvSpPr>
        <p:spPr bwMode="auto">
          <a:xfrm>
            <a:off x="962025" y="990601"/>
            <a:ext cx="0" cy="3452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648225" name="Text Box 33"/>
          <p:cNvSpPr txBox="1">
            <a:spLocks noChangeArrowheads="1"/>
          </p:cNvSpPr>
          <p:nvPr/>
        </p:nvSpPr>
        <p:spPr bwMode="auto">
          <a:xfrm>
            <a:off x="746760" y="75277"/>
            <a:ext cx="4305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ea typeface="SimHei" pitchFamily="49" charset="-122"/>
                <a:cs typeface="Arial" pitchFamily="34" charset="0"/>
              </a:rPr>
              <a:t>出</a:t>
            </a:r>
          </a:p>
          <a:p>
            <a:pPr algn="ctr"/>
            <a:r>
              <a:rPr lang="zh-TW" altLang="en-US" dirty="0">
                <a:ea typeface="SimHei" pitchFamily="49" charset="-122"/>
                <a:cs typeface="Arial" pitchFamily="34" charset="0"/>
              </a:rPr>
              <a:t>埃</a:t>
            </a:r>
          </a:p>
          <a:p>
            <a:pPr algn="ctr"/>
            <a:r>
              <a:rPr lang="zh-TW" altLang="en-US" dirty="0">
                <a:ea typeface="SimHei" pitchFamily="49" charset="-122"/>
                <a:cs typeface="Arial" pitchFamily="34" charset="0"/>
              </a:rPr>
              <a:t>及</a:t>
            </a:r>
          </a:p>
        </p:txBody>
      </p:sp>
      <p:sp>
        <p:nvSpPr>
          <p:cNvPr id="648227" name="Text Box 35"/>
          <p:cNvSpPr txBox="1">
            <a:spLocks noChangeArrowheads="1"/>
          </p:cNvSpPr>
          <p:nvPr/>
        </p:nvSpPr>
        <p:spPr bwMode="auto">
          <a:xfrm>
            <a:off x="5547424" y="2443221"/>
            <a:ext cx="268535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40000"/>
              </a:lnSpc>
            </a:pPr>
            <a:r>
              <a:rPr lang="zh-TW" altLang="en-US" sz="18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</a:rPr>
              <a:t>出</a:t>
            </a:r>
            <a:r>
              <a:rPr lang="en-US" altLang="zh-TW" sz="1800" dirty="0">
                <a:solidFill>
                  <a:srgbClr val="663300"/>
                </a:solidFill>
                <a:latin typeface="SimHei" pitchFamily="49" charset="-122"/>
                <a:ea typeface="SimHei" pitchFamily="49" charset="-122"/>
              </a:rPr>
              <a:t>32:15-33:23</a:t>
            </a:r>
          </a:p>
          <a:p>
            <a:pPr>
              <a:lnSpc>
                <a:spcPct val="140000"/>
              </a:lnSpc>
              <a:buFontTx/>
              <a:buBlip>
                <a:blip r:embed="rId5"/>
              </a:buBlip>
            </a:pPr>
            <a:r>
              <a:rPr lang="zh-TW" altLang="en-US" sz="1800" dirty="0">
                <a:ea typeface="SimHei" pitchFamily="49" charset="-122"/>
              </a:rPr>
              <a:t>摔碎法版</a:t>
            </a:r>
          </a:p>
          <a:p>
            <a:pPr>
              <a:lnSpc>
                <a:spcPct val="140000"/>
              </a:lnSpc>
              <a:buFontTx/>
              <a:buBlip>
                <a:blip r:embed="rId5"/>
              </a:buBlip>
            </a:pPr>
            <a:r>
              <a:rPr lang="zh-TW" altLang="en-US" sz="1800" dirty="0" smtClean="0">
                <a:ea typeface="SimHei" pitchFamily="49" charset="-122"/>
              </a:rPr>
              <a:t>為</a:t>
            </a:r>
            <a:r>
              <a:rPr lang="zh-TW" altLang="en-US" sz="1800" dirty="0">
                <a:ea typeface="SimHei" pitchFamily="49" charset="-122"/>
              </a:rPr>
              <a:t>亞倫代求</a:t>
            </a:r>
          </a:p>
          <a:p>
            <a:pPr>
              <a:lnSpc>
                <a:spcPct val="140000"/>
              </a:lnSpc>
              <a:buFontTx/>
              <a:buBlip>
                <a:blip r:embed="rId5"/>
              </a:buBlip>
            </a:pPr>
            <a:r>
              <a:rPr lang="zh-TW" altLang="en-US" sz="1800" dirty="0">
                <a:ea typeface="SimHei" pitchFamily="49" charset="-122"/>
              </a:rPr>
              <a:t>焚燒牛犢，磨成細粉</a:t>
            </a:r>
          </a:p>
          <a:p>
            <a:pPr>
              <a:lnSpc>
                <a:spcPct val="140000"/>
              </a:lnSpc>
              <a:buFontTx/>
              <a:buBlip>
                <a:blip r:embed="rId5"/>
              </a:buBlip>
            </a:pPr>
            <a:r>
              <a:rPr lang="zh-TW" altLang="en-US" sz="1800" dirty="0" smtClean="0">
                <a:ea typeface="SimHei" pitchFamily="49" charset="-122"/>
              </a:rPr>
              <a:t>求見</a:t>
            </a:r>
            <a:r>
              <a:rPr lang="zh-TW" altLang="en-US" sz="1800" dirty="0">
                <a:ea typeface="SimHei" pitchFamily="49" charset="-122"/>
              </a:rPr>
              <a:t>神的</a:t>
            </a:r>
            <a:r>
              <a:rPr lang="zh-TW" altLang="en-US" sz="1800" dirty="0" smtClean="0">
                <a:ea typeface="SimHei" pitchFamily="49" charset="-122"/>
              </a:rPr>
              <a:t>榮耀</a:t>
            </a:r>
            <a:r>
              <a:rPr lang="en-US" altLang="zh-TW" sz="1800" dirty="0" smtClean="0">
                <a:solidFill>
                  <a:srgbClr val="C00000"/>
                </a:solidFill>
                <a:ea typeface="SimHei" pitchFamily="49" charset="-122"/>
              </a:rPr>
              <a:t>(</a:t>
            </a:r>
            <a:r>
              <a:rPr lang="zh-TW" altLang="en-US" sz="1800" dirty="0" smtClean="0">
                <a:solidFill>
                  <a:srgbClr val="C00000"/>
                </a:solidFill>
                <a:ea typeface="SimHei" pitchFamily="49" charset="-122"/>
              </a:rPr>
              <a:t>在山上</a:t>
            </a:r>
            <a:r>
              <a:rPr lang="en-US" altLang="zh-TW" sz="1800" dirty="0" smtClean="0">
                <a:solidFill>
                  <a:srgbClr val="C00000"/>
                </a:solidFill>
                <a:ea typeface="SimHei" pitchFamily="49" charset="-122"/>
              </a:rPr>
              <a:t>)</a:t>
            </a:r>
            <a:endParaRPr lang="zh-TW" altLang="en-US" sz="1800" dirty="0">
              <a:solidFill>
                <a:srgbClr val="C00000"/>
              </a:solidFill>
              <a:ea typeface="SimHei" pitchFamily="49" charset="-122"/>
            </a:endParaRPr>
          </a:p>
        </p:txBody>
      </p:sp>
      <p:cxnSp>
        <p:nvCxnSpPr>
          <p:cNvPr id="648228" name="AutoShape 36"/>
          <p:cNvCxnSpPr>
            <a:cxnSpLocks noChangeShapeType="1"/>
            <a:stCxn id="648194" idx="1"/>
          </p:cNvCxnSpPr>
          <p:nvPr/>
        </p:nvCxnSpPr>
        <p:spPr bwMode="auto">
          <a:xfrm rot="10800000" flipV="1">
            <a:off x="3851920" y="3408759"/>
            <a:ext cx="1080445" cy="60781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6" name="群組 15"/>
          <p:cNvGrpSpPr/>
          <p:nvPr/>
        </p:nvGrpSpPr>
        <p:grpSpPr>
          <a:xfrm>
            <a:off x="1979712" y="1569244"/>
            <a:ext cx="1296144" cy="3483883"/>
            <a:chOff x="1979712" y="1569244"/>
            <a:chExt cx="1296144" cy="3483883"/>
          </a:xfrm>
        </p:grpSpPr>
        <p:sp>
          <p:nvSpPr>
            <p:cNvPr id="648211" name="AutoShape 19"/>
            <p:cNvSpPr>
              <a:spLocks/>
            </p:cNvSpPr>
            <p:nvPr/>
          </p:nvSpPr>
          <p:spPr bwMode="auto">
            <a:xfrm rot="16200000">
              <a:off x="2346325" y="1315244"/>
              <a:ext cx="285750" cy="793750"/>
            </a:xfrm>
            <a:prstGeom prst="leftBrace">
              <a:avLst>
                <a:gd name="adj1" fmla="val 1736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HK" altLang="zh-HK"/>
            </a:p>
          </p:txBody>
        </p:sp>
        <p:sp>
          <p:nvSpPr>
            <p:cNvPr id="648217" name="Text Box 25"/>
            <p:cNvSpPr txBox="1">
              <a:spLocks noChangeArrowheads="1"/>
            </p:cNvSpPr>
            <p:nvPr/>
          </p:nvSpPr>
          <p:spPr bwMode="auto">
            <a:xfrm>
              <a:off x="1979712" y="2067694"/>
              <a:ext cx="864096" cy="2985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摩</a:t>
              </a:r>
            </a:p>
            <a:p>
              <a:pPr algn="ctr"/>
              <a:r>
                <a:rPr lang="zh-TW" altLang="en-US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  <a:endParaRPr lang="zh-TW" altLang="en-US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上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山</a:t>
              </a:r>
            </a:p>
            <a:p>
              <a:pPr algn="ctr"/>
              <a:r>
                <a:rPr lang="en-US" altLang="zh-TW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40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晝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夜</a:t>
              </a:r>
            </a:p>
            <a:p>
              <a:pPr algn="ctr"/>
              <a:r>
                <a:rPr lang="en-US" altLang="zh-TW" sz="1000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  <a:t/>
              </a:r>
              <a:br>
                <a:rPr lang="en-US" altLang="zh-TW" sz="1000" dirty="0" smtClean="0">
                  <a:latin typeface="SimHei" pitchFamily="49" charset="-122"/>
                  <a:ea typeface="SimHei" pitchFamily="49" charset="-122"/>
                  <a:cs typeface="Arial" pitchFamily="34" charset="0"/>
                </a:rPr>
              </a:br>
              <a:endParaRPr lang="zh-TW" altLang="en-US" sz="1000" dirty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242393" y="2063626"/>
              <a:ext cx="103346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領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受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會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幕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樣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式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917825" y="1569244"/>
            <a:ext cx="1429023" cy="2878782"/>
            <a:chOff x="2917825" y="1569244"/>
            <a:chExt cx="1429023" cy="2878782"/>
          </a:xfrm>
        </p:grpSpPr>
        <p:sp>
          <p:nvSpPr>
            <p:cNvPr id="648212" name="AutoShape 20"/>
            <p:cNvSpPr>
              <a:spLocks/>
            </p:cNvSpPr>
            <p:nvPr/>
          </p:nvSpPr>
          <p:spPr bwMode="auto">
            <a:xfrm rot="16200000">
              <a:off x="3172619" y="1314450"/>
              <a:ext cx="285750" cy="795338"/>
            </a:xfrm>
            <a:prstGeom prst="leftBrace">
              <a:avLst>
                <a:gd name="adj1" fmla="val 1739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HK" altLang="zh-HK"/>
            </a:p>
          </p:txBody>
        </p:sp>
        <p:sp>
          <p:nvSpPr>
            <p:cNvPr id="648218" name="Text Box 26"/>
            <p:cNvSpPr txBox="1">
              <a:spLocks noChangeArrowheads="1"/>
            </p:cNvSpPr>
            <p:nvPr/>
          </p:nvSpPr>
          <p:spPr bwMode="auto">
            <a:xfrm>
              <a:off x="3073242" y="2139702"/>
              <a:ext cx="587533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摩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西</a:t>
              </a:r>
            </a:p>
            <a:p>
              <a:pPr algn="ctr"/>
              <a:r>
                <a:rPr lang="en-US" altLang="zh-TW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40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晝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夜</a:t>
              </a:r>
            </a:p>
            <a:p>
              <a:pPr algn="ctr"/>
              <a:endParaRPr lang="en-US" altLang="zh-TW" dirty="0" smtClean="0">
                <a:latin typeface="SimHei" pitchFamily="49" charset="-122"/>
                <a:ea typeface="SimHei" pitchFamily="49" charset="-122"/>
                <a:cs typeface="Arial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131840" y="2154218"/>
              <a:ext cx="12150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為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民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代</a:t>
              </a:r>
            </a:p>
            <a:p>
              <a:pPr algn="ctr"/>
              <a:r>
                <a:rPr lang="zh-TW" altLang="en-US" dirty="0">
                  <a:latin typeface="SimHei" pitchFamily="49" charset="-122"/>
                  <a:ea typeface="SimHei" pitchFamily="49" charset="-122"/>
                  <a:cs typeface="Arial" pitchFamily="34" charset="0"/>
                </a:rPr>
                <a:t>求</a:t>
              </a:r>
            </a:p>
          </p:txBody>
        </p:sp>
      </p:grpSp>
      <p:sp>
        <p:nvSpPr>
          <p:cNvPr id="7" name="橢圓 6"/>
          <p:cNvSpPr/>
          <p:nvPr/>
        </p:nvSpPr>
        <p:spPr>
          <a:xfrm>
            <a:off x="504801" y="51471"/>
            <a:ext cx="826839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8334285" y="378533"/>
            <a:ext cx="826839" cy="1257113"/>
            <a:chOff x="8334285" y="378533"/>
            <a:chExt cx="826839" cy="1257113"/>
          </a:xfrm>
        </p:grpSpPr>
        <p:sp>
          <p:nvSpPr>
            <p:cNvPr id="40" name="Text Box 33"/>
            <p:cNvSpPr txBox="1">
              <a:spLocks noChangeArrowheads="1"/>
            </p:cNvSpPr>
            <p:nvPr/>
          </p:nvSpPr>
          <p:spPr bwMode="auto">
            <a:xfrm>
              <a:off x="8532440" y="435317"/>
              <a:ext cx="43053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ea typeface="SimHei" pitchFamily="49" charset="-122"/>
                  <a:cs typeface="Arial" pitchFamily="34" charset="0"/>
                </a:rPr>
                <a:t>利未記</a:t>
              </a:r>
              <a:endParaRPr lang="zh-TW" altLang="en-US" dirty="0">
                <a:ea typeface="SimHei" pitchFamily="49" charset="-122"/>
                <a:cs typeface="Arial" pitchFamily="34" charset="0"/>
              </a:endParaRPr>
            </a:p>
          </p:txBody>
        </p:sp>
        <p:sp>
          <p:nvSpPr>
            <p:cNvPr id="42" name="橢圓 41"/>
            <p:cNvSpPr/>
            <p:nvPr/>
          </p:nvSpPr>
          <p:spPr>
            <a:xfrm>
              <a:off x="8334285" y="378533"/>
              <a:ext cx="826839" cy="1224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08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4" grpId="0" animBg="1"/>
      <p:bldP spid="648195" grpId="0" animBg="1"/>
      <p:bldP spid="648196" grpId="0" animBg="1"/>
      <p:bldP spid="648197" grpId="0" animBg="1"/>
      <p:bldP spid="648198" grpId="0" animBg="1"/>
      <p:bldP spid="648199" grpId="0" animBg="1"/>
      <p:bldP spid="648200" grpId="0" animBg="1"/>
      <p:bldP spid="648201" grpId="0" animBg="1"/>
      <p:bldP spid="648202" grpId="0" animBg="1"/>
      <p:bldP spid="648203" grpId="0" animBg="1"/>
      <p:bldP spid="648204" grpId="0" animBg="1"/>
      <p:bldP spid="648205" grpId="0" animBg="1"/>
      <p:bldP spid="648206" grpId="0" animBg="1"/>
      <p:bldP spid="648207" grpId="0" animBg="1"/>
      <p:bldP spid="648222" grpId="0" animBg="1"/>
      <p:bldP spid="648223" grpId="0"/>
      <p:bldP spid="648224" grpId="0" animBg="1"/>
      <p:bldP spid="6482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8" y="555526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33:2	  </a:t>
            </a:r>
            <a:r>
              <a:rPr lang="zh-TW" altLang="zh-HK" sz="3200" b="1" dirty="0" smtClean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我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要 差 遣 使 者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在 你 前 面 、 攆 出 迦 南 人 、 亞 摩 利 人 、 赫 人 、 比 利 洗 人 、 希 未 人 、 耶 布 斯 人 、</a:t>
            </a:r>
          </a:p>
          <a:p>
            <a:r>
              <a:rPr lang="en-US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33:3	  </a:t>
            </a:r>
            <a:r>
              <a:rPr lang="zh-TW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領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你 到 那 流 奶 與 蜜 之 地 ．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我 自 己 不 同 你 們 上 去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、 因 為 你 們 是 硬 著 頸 項 的 百 姓 、 恐 怕 我 在 路 上 把 你 們 滅 絕 。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4" t="31468" r="12014" b="32432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67494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33:12</a:t>
            </a:r>
            <a:r>
              <a:rPr lang="zh-TW" altLang="en-US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zh-TW" altLang="en-US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zh-TW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摩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西 對 耶 和 華 說 、 你 吩 咐 我 說 、 將 這 百 姓 領 上 去 、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卻 沒 有 叫 我 知 道 你 要 打 發 誰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與 我 同 去 、 只 說 、 我 按 你 的 名 認 識 你 、 你 在 我 眼 前 也 蒙 了 恩 。 </a:t>
            </a:r>
          </a:p>
          <a:p>
            <a:pPr algn="just"/>
            <a:r>
              <a:rPr lang="en-US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33:13</a:t>
            </a:r>
            <a:r>
              <a:rPr lang="zh-TW" altLang="en-US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en-US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 	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我 如 今 若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在 你 眼 前 蒙 恩 </a:t>
            </a:r>
            <a:r>
              <a:rPr lang="zh-TW" altLang="zh-HK" sz="3200" b="1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、 求 你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將 你 的 道 指 示 我 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、 使 我 可 以 認 識 你 、 好 在 你 眼 前 蒙 恩 ． 求 你 想 到 這 民 是 你 的 </a:t>
            </a:r>
            <a:r>
              <a:rPr lang="zh-TW" altLang="zh-HK" sz="32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民</a:t>
            </a:r>
            <a:r>
              <a:rPr lang="zh-TW" altLang="zh-HK" sz="3200" dirty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 </a:t>
            </a:r>
            <a:r>
              <a:rPr lang="en-US" altLang="zh-TW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(</a:t>
            </a:r>
            <a:r>
              <a:rPr lang="en-US" altLang="zh-HK" sz="4400" dirty="0">
                <a:latin typeface="Bwhebb" panose="00000400000000000000" pitchFamily="2" charset="0"/>
              </a:rPr>
              <a:t>yAGðh</a:t>
            </a:r>
            <a:r>
              <a:rPr lang="en-US" altLang="zh-HK" sz="4400" dirty="0" smtClean="0">
                <a:latin typeface="Bwhebb" panose="00000400000000000000" pitchFamily="2" charset="0"/>
              </a:rPr>
              <a:t>;</a:t>
            </a:r>
            <a:r>
              <a:rPr lang="en-US" altLang="zh-TW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)</a:t>
            </a:r>
            <a:r>
              <a:rPr lang="zh-TW" altLang="zh-HK" sz="3200" dirty="0" smtClean="0"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。</a:t>
            </a:r>
            <a:endParaRPr lang="zh-HK" altLang="en-US" sz="3200" dirty="0"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t="30670" r="11951" b="30669"/>
          <a:stretch/>
        </p:blipFill>
        <p:spPr bwMode="auto">
          <a:xfrm>
            <a:off x="10602" y="0"/>
            <a:ext cx="913339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Parchment"/>
          <p:cNvSpPr>
            <a:spLocks noChangeArrowheads="1"/>
          </p:cNvSpPr>
          <p:nvPr/>
        </p:nvSpPr>
        <p:spPr bwMode="auto">
          <a:xfrm>
            <a:off x="2339752" y="4299941"/>
            <a:ext cx="3456384" cy="432197"/>
          </a:xfrm>
          <a:prstGeom prst="wedgeRectCallout">
            <a:avLst>
              <a:gd name="adj1" fmla="val -6249"/>
              <a:gd name="adj2" fmla="val -15657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ea typeface="SimHei" pitchFamily="49" charset="-122"/>
                <a:cs typeface="Arial" pitchFamily="34" charset="0"/>
              </a:rPr>
              <a:t>道路；計畫；法則</a:t>
            </a:r>
          </a:p>
        </p:txBody>
      </p:sp>
    </p:spTree>
    <p:extLst>
      <p:ext uri="{BB962C8B-B14F-4D97-AF65-F5344CB8AC3E}">
        <p14:creationId xmlns:p14="http://schemas.microsoft.com/office/powerpoint/2010/main" val="5422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蒙恩的人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400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475656" y="267494"/>
            <a:ext cx="55446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超世紀中顏楷" panose="02000000000000000000" pitchFamily="2" charset="-120"/>
                <a:ea typeface="超世紀中顏楷" panose="02000000000000000000" pitchFamily="2" charset="-120"/>
              </a:rPr>
              <a:t>蒙恩的人</a:t>
            </a:r>
            <a:endParaRPr lang="zh-TW" altLang="en-US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1" t="31054" r="24627" b="29926"/>
          <a:stretch/>
        </p:blipFill>
        <p:spPr bwMode="auto">
          <a:xfrm>
            <a:off x="1187624" y="-7723"/>
            <a:ext cx="6192688" cy="518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03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>
        <a:spAutoFit/>
      </a:bodyPr>
      <a:lstStyle>
        <a:defPPr algn="ctr">
          <a:defRPr dirty="0">
            <a:latin typeface="SimHei" pitchFamily="49" charset="-122"/>
            <a:ea typeface="SimHei" pitchFamily="49" charset="-122"/>
            <a:cs typeface="Arial" pitchFamily="34" charset="0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3425</TotalTime>
  <Words>848</Words>
  <Application>Microsoft Office PowerPoint</Application>
  <PresentationFormat>如螢幕大小 (16:9)</PresentationFormat>
  <Paragraphs>283</Paragraphs>
  <Slides>33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</dc:creator>
  <cp:lastModifiedBy>Shirley Ho</cp:lastModifiedBy>
  <cp:revision>188</cp:revision>
  <cp:lastPrinted>2017-04-25T08:14:38Z</cp:lastPrinted>
  <dcterms:created xsi:type="dcterms:W3CDTF">2009-10-15T07:37:59Z</dcterms:created>
  <dcterms:modified xsi:type="dcterms:W3CDTF">2017-09-12T02:30:46Z</dcterms:modified>
</cp:coreProperties>
</file>