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handoutMasterIdLst>
    <p:handoutMasterId r:id="rId75"/>
  </p:handoutMasterIdLst>
  <p:sldIdLst>
    <p:sldId id="282" r:id="rId2"/>
    <p:sldId id="290" r:id="rId3"/>
    <p:sldId id="291" r:id="rId4"/>
    <p:sldId id="289" r:id="rId5"/>
    <p:sldId id="267" r:id="rId6"/>
    <p:sldId id="294" r:id="rId7"/>
    <p:sldId id="293" r:id="rId8"/>
    <p:sldId id="292" r:id="rId9"/>
    <p:sldId id="295" r:id="rId10"/>
    <p:sldId id="296" r:id="rId11"/>
    <p:sldId id="273" r:id="rId12"/>
    <p:sldId id="302" r:id="rId13"/>
    <p:sldId id="303" r:id="rId14"/>
    <p:sldId id="304" r:id="rId15"/>
    <p:sldId id="274" r:id="rId16"/>
    <p:sldId id="305" r:id="rId17"/>
    <p:sldId id="306" r:id="rId18"/>
    <p:sldId id="275" r:id="rId19"/>
    <p:sldId id="307" r:id="rId20"/>
    <p:sldId id="308" r:id="rId21"/>
    <p:sldId id="309" r:id="rId22"/>
    <p:sldId id="310" r:id="rId23"/>
    <p:sldId id="297" r:id="rId24"/>
    <p:sldId id="298" r:id="rId25"/>
    <p:sldId id="299" r:id="rId26"/>
    <p:sldId id="277" r:id="rId27"/>
    <p:sldId id="300" r:id="rId28"/>
    <p:sldId id="301" r:id="rId29"/>
    <p:sldId id="334" r:id="rId30"/>
    <p:sldId id="283" r:id="rId31"/>
    <p:sldId id="284" r:id="rId32"/>
    <p:sldId id="311" r:id="rId33"/>
    <p:sldId id="312" r:id="rId34"/>
    <p:sldId id="313" r:id="rId35"/>
    <p:sldId id="314" r:id="rId36"/>
    <p:sldId id="315" r:id="rId37"/>
    <p:sldId id="285" r:id="rId38"/>
    <p:sldId id="316" r:id="rId39"/>
    <p:sldId id="317" r:id="rId40"/>
    <p:sldId id="318" r:id="rId41"/>
    <p:sldId id="319" r:id="rId42"/>
    <p:sldId id="321" r:id="rId43"/>
    <p:sldId id="320" r:id="rId44"/>
    <p:sldId id="287" r:id="rId45"/>
    <p:sldId id="323" r:id="rId46"/>
    <p:sldId id="335" r:id="rId47"/>
    <p:sldId id="336" r:id="rId48"/>
    <p:sldId id="337" r:id="rId49"/>
    <p:sldId id="338" r:id="rId50"/>
    <p:sldId id="339" r:id="rId51"/>
    <p:sldId id="340" r:id="rId52"/>
    <p:sldId id="341" r:id="rId53"/>
    <p:sldId id="342" r:id="rId54"/>
    <p:sldId id="343" r:id="rId55"/>
    <p:sldId id="344" r:id="rId56"/>
    <p:sldId id="345" r:id="rId57"/>
    <p:sldId id="346" r:id="rId58"/>
    <p:sldId id="347" r:id="rId59"/>
    <p:sldId id="348" r:id="rId60"/>
    <p:sldId id="349" r:id="rId61"/>
    <p:sldId id="333" r:id="rId62"/>
    <p:sldId id="325" r:id="rId63"/>
    <p:sldId id="324" r:id="rId64"/>
    <p:sldId id="327" r:id="rId65"/>
    <p:sldId id="326" r:id="rId66"/>
    <p:sldId id="329" r:id="rId67"/>
    <p:sldId id="332" r:id="rId68"/>
    <p:sldId id="330" r:id="rId69"/>
    <p:sldId id="331" r:id="rId70"/>
    <p:sldId id="328" r:id="rId71"/>
    <p:sldId id="322" r:id="rId72"/>
    <p:sldId id="288" r:id="rId73"/>
  </p:sldIdLst>
  <p:sldSz cx="9144000" cy="5143500" type="screen16x9"/>
  <p:notesSz cx="6805613" cy="9939338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84" y="-51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TW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6038" y="0"/>
            <a:ext cx="294957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zh-TW"/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2450"/>
            <a:ext cx="294957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TW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6038" y="9442450"/>
            <a:ext cx="294957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4CCEC11-77E0-4519-830E-927ADA2723E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106988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TW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4450" y="0"/>
            <a:ext cx="294957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zh-TW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663" y="746125"/>
            <a:ext cx="6621462" cy="3725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38" y="4721225"/>
            <a:ext cx="5443537" cy="447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TW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4450" y="9440863"/>
            <a:ext cx="2949575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91C2117-33BB-4081-A7EC-123D03DFE2A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614959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21462" cy="3725863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C2117-33BB-4081-A7EC-123D03DFE2AB}" type="slidenum">
              <a:rPr lang="en-US" altLang="zh-TW" smtClean="0"/>
              <a:pPr/>
              <a:t>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42371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3663" y="746125"/>
            <a:ext cx="6621462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HK" altLang="en-US" smtClean="0"/>
          </a:p>
        </p:txBody>
      </p:sp>
      <p:sp>
        <p:nvSpPr>
          <p:cNvPr id="7270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3842" indent="-28609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4372" indent="-22887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2120" indent="-22887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9869" indent="-22887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7618" indent="-2288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5366" indent="-2288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33115" indent="-2288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90863" indent="-2288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7C32366C-5CFB-44DE-8F61-7A2C0D1E4593}" type="slidenum">
              <a:rPr lang="zh-HK" altLang="en-US" smtClean="0"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3</a:t>
            </a:fld>
            <a:endParaRPr lang="zh-HK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21462" cy="3725863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C2117-33BB-4081-A7EC-123D03DFE2AB}" type="slidenum">
              <a:rPr lang="en-US" altLang="zh-TW" smtClean="0"/>
              <a:pPr/>
              <a:t>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55825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21462" cy="3725863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C2117-33BB-4081-A7EC-123D03DFE2AB}" type="slidenum">
              <a:rPr lang="en-US" altLang="zh-TW" smtClean="0"/>
              <a:pPr/>
              <a:t>28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47352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225097-C3D5-4518-ABDF-7E138E4C65F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07170605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A7E9E9-6D19-4EE7-977D-E1301B1A640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67177299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F13415-3D41-4230-A7B4-7798DAFEBD3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6461281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標題及圖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圖表版面配置區 2"/>
          <p:cNvSpPr>
            <a:spLocks noGrp="1"/>
          </p:cNvSpPr>
          <p:nvPr>
            <p:ph type="chart"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E085DE19-0ABC-45DE-899C-7A9CA112625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80605195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標題，文字及美工圖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美工圖案版面配置區 3"/>
          <p:cNvSpPr>
            <a:spLocks noGrp="1"/>
          </p:cNvSpPr>
          <p:nvPr>
            <p:ph type="clipArt"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endParaRPr lang="zh-HK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971C19D8-4050-4E55-8A5A-94B3A132A73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27694541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7B5E3C-880D-4959-9A0C-0CF9C781B3F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61174523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9F9D0E-5A70-43E6-9C8F-DEEEDC34244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04198447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FDD0B8-022E-4A7B-B1BF-1F473687C12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49702895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B24AA3-AFF3-44EA-8BDB-CEEF1ECA7C5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54442596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0AD72B-B2ED-4C85-937A-862778ADD18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25651772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C94526-D5AD-4644-924F-0DFD9F4CD10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83865573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D67AF1-B34B-4400-9487-5A55E7DFDF0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01641665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EED247-ED6B-4BB3-BF77-3DAF759D1DE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04079446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D3F7AA9-BF9D-4BC7-89A4-088753DBB091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>
    <p:random/>
  </p:transition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0274"/>
            <a:ext cx="9144000" cy="4263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1"/>
          <p:cNvSpPr txBox="1">
            <a:spLocks noChangeArrowheads="1"/>
          </p:cNvSpPr>
          <p:nvPr/>
        </p:nvSpPr>
        <p:spPr bwMode="auto">
          <a:xfrm>
            <a:off x="107504" y="110832"/>
            <a:ext cx="82089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</a:rPr>
              <a:t>出埃及記</a:t>
            </a:r>
            <a:r>
              <a:rPr lang="en-US" altLang="zh-TW" sz="4400" b="1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4400" b="1" dirty="0" smtClean="0">
                <a:latin typeface="標楷體" pitchFamily="65" charset="-120"/>
                <a:ea typeface="標楷體" pitchFamily="65" charset="-120"/>
              </a:rPr>
              <a:t>九</a:t>
            </a:r>
            <a:r>
              <a:rPr lang="en-US" altLang="zh-TW" sz="4400" b="1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4400" b="1" dirty="0" smtClean="0">
                <a:latin typeface="標楷體" pitchFamily="65" charset="-120"/>
                <a:ea typeface="標楷體" pitchFamily="65" charset="-120"/>
              </a:rPr>
              <a:t>：合</a:t>
            </a:r>
            <a:r>
              <a:rPr lang="zh-TW" altLang="en-US" sz="4400" b="1" dirty="0">
                <a:latin typeface="標楷體" pitchFamily="65" charset="-120"/>
                <a:ea typeface="標楷體" pitchFamily="65" charset="-120"/>
              </a:rPr>
              <a:t>神心意的敬拜 </a:t>
            </a:r>
            <a:endParaRPr lang="en-US" altLang="zh-TW" sz="4400" b="1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insid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6731"/>
            <a:ext cx="9144000" cy="4110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1" name="AutoShape 5" descr="Parchment"/>
          <p:cNvSpPr>
            <a:spLocks noChangeArrowheads="1"/>
          </p:cNvSpPr>
          <p:nvPr/>
        </p:nvSpPr>
        <p:spPr bwMode="auto">
          <a:xfrm>
            <a:off x="993776" y="136922"/>
            <a:ext cx="1789113" cy="675084"/>
          </a:xfrm>
          <a:prstGeom prst="wedgeRectCallout">
            <a:avLst>
              <a:gd name="adj1" fmla="val -10426"/>
              <a:gd name="adj2" fmla="val 109259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Aft>
                <a:spcPct val="20000"/>
              </a:spcAft>
            </a:pPr>
            <a:r>
              <a:rPr lang="zh-TW" altLang="en-US" sz="2000">
                <a:ea typeface="SimHei" pitchFamily="49" charset="-122"/>
              </a:rPr>
              <a:t>至聖所</a:t>
            </a:r>
          </a:p>
          <a:p>
            <a:pPr algn="ctr">
              <a:spcAft>
                <a:spcPct val="20000"/>
              </a:spcAft>
            </a:pPr>
            <a:r>
              <a:rPr lang="en-US" altLang="zh-TW">
                <a:solidFill>
                  <a:schemeClr val="accent2"/>
                </a:solidFill>
                <a:ea typeface="SimHei" pitchFamily="49" charset="-122"/>
              </a:rPr>
              <a:t>Holy of holies</a:t>
            </a:r>
          </a:p>
        </p:txBody>
      </p:sp>
      <p:sp>
        <p:nvSpPr>
          <p:cNvPr id="39942" name="AutoShape 6" descr="Parchment"/>
          <p:cNvSpPr>
            <a:spLocks noChangeArrowheads="1"/>
          </p:cNvSpPr>
          <p:nvPr/>
        </p:nvSpPr>
        <p:spPr bwMode="auto">
          <a:xfrm>
            <a:off x="4570413" y="213122"/>
            <a:ext cx="1789112" cy="675084"/>
          </a:xfrm>
          <a:prstGeom prst="wedgeRectCallout">
            <a:avLst>
              <a:gd name="adj1" fmla="val -25690"/>
              <a:gd name="adj2" fmla="val 157231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Aft>
                <a:spcPct val="20000"/>
              </a:spcAft>
            </a:pPr>
            <a:r>
              <a:rPr lang="zh-TW" altLang="en-US" sz="2000">
                <a:ea typeface="SimHei" pitchFamily="49" charset="-122"/>
              </a:rPr>
              <a:t>聖所</a:t>
            </a:r>
          </a:p>
          <a:p>
            <a:pPr algn="ctr">
              <a:spcAft>
                <a:spcPct val="20000"/>
              </a:spcAft>
            </a:pPr>
            <a:r>
              <a:rPr lang="en-US" altLang="zh-TW">
                <a:solidFill>
                  <a:schemeClr val="accent2"/>
                </a:solidFill>
                <a:ea typeface="SimHei" pitchFamily="49" charset="-122"/>
              </a:rPr>
              <a:t>Holy place</a:t>
            </a:r>
          </a:p>
        </p:txBody>
      </p:sp>
      <p:sp>
        <p:nvSpPr>
          <p:cNvPr id="39943" name="AutoShape 7"/>
          <p:cNvSpPr>
            <a:spLocks noChangeArrowheads="1"/>
          </p:cNvSpPr>
          <p:nvPr/>
        </p:nvSpPr>
        <p:spPr bwMode="auto">
          <a:xfrm>
            <a:off x="811214" y="2752725"/>
            <a:ext cx="1254125" cy="577454"/>
          </a:xfrm>
          <a:prstGeom prst="wedgeEllipseCallout">
            <a:avLst>
              <a:gd name="adj1" fmla="val 54306"/>
              <a:gd name="adj2" fmla="val -84639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zh-TW" altLang="en-US" sz="2000">
                <a:ea typeface="SimHei" pitchFamily="49" charset="-122"/>
              </a:rPr>
              <a:t>約櫃</a:t>
            </a:r>
          </a:p>
        </p:txBody>
      </p:sp>
    </p:spTree>
    <p:extLst>
      <p:ext uri="{BB962C8B-B14F-4D97-AF65-F5344CB8AC3E}">
        <p14:creationId xmlns:p14="http://schemas.microsoft.com/office/powerpoint/2010/main" val="15213128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1" grpId="0" animBg="1"/>
      <p:bldP spid="39942" grpId="0" animBg="1"/>
      <p:bldP spid="399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olyplace"/>
          <p:cNvPicPr>
            <a:picLocks noGrp="1" noChangeAspect="1" noChangeArrowheads="1"/>
          </p:cNvPicPr>
          <p:nvPr>
            <p:ph type="chart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2798" y="268740"/>
            <a:ext cx="7814603" cy="4395714"/>
          </a:xfrm>
        </p:spPr>
      </p:pic>
      <p:sp>
        <p:nvSpPr>
          <p:cNvPr id="35843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628650"/>
          </a:xfrm>
          <a:noFill/>
          <a:ln/>
        </p:spPr>
        <p:txBody>
          <a:bodyPr/>
          <a:lstStyle/>
          <a:p>
            <a:r>
              <a:rPr lang="zh-TW" altLang="en-US" sz="5400" b="1"/>
              <a:t>聖所內之擺設</a:t>
            </a: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1015274" y="4179503"/>
            <a:ext cx="7239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出 </a:t>
            </a: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26:35 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把</a:t>
            </a:r>
            <a:r>
              <a:rPr lang="zh-TW" altLang="en-US" sz="1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桌子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安在幔子外帳幕的</a:t>
            </a:r>
            <a:r>
              <a:rPr lang="zh-TW" altLang="en-US" sz="1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北面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，把</a:t>
            </a:r>
            <a:r>
              <a:rPr lang="zh-TW" altLang="en-US" sz="1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燈台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安在帳幕的</a:t>
            </a:r>
            <a:r>
              <a:rPr lang="zh-TW" altLang="en-US" sz="1600" b="1" dirty="0">
                <a:latin typeface="標楷體" pitchFamily="65" charset="-120"/>
                <a:ea typeface="標楷體" pitchFamily="65" charset="-120"/>
              </a:rPr>
              <a:t>南面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，彼此相對。</a:t>
            </a:r>
          </a:p>
          <a:p>
            <a:pPr>
              <a:spcBef>
                <a:spcPct val="50000"/>
              </a:spcBef>
            </a:pPr>
            <a:endParaRPr lang="en-US" altLang="zh-TW" sz="16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1015274" y="4443958"/>
            <a:ext cx="7239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出 </a:t>
            </a: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30:6 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要把</a:t>
            </a:r>
            <a:r>
              <a:rPr lang="zh-TW" altLang="en-US" sz="1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壇放在法櫃前的幔子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外，</a:t>
            </a:r>
            <a:r>
              <a:rPr lang="zh-TW" altLang="en-US" sz="1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對著法櫃上的施恩座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，就是我要</a:t>
            </a:r>
            <a:r>
              <a:rPr lang="zh-TW" altLang="en-US" sz="1600" b="1" dirty="0">
                <a:latin typeface="標楷體" pitchFamily="65" charset="-120"/>
                <a:ea typeface="標楷體" pitchFamily="65" charset="-120"/>
              </a:rPr>
              <a:t>與你相會的地方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2400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 autoUpdateAnimBg="0"/>
      <p:bldP spid="35843" grpId="0"/>
      <p:bldP spid="35844" grpId="0" autoUpdateAnimBg="0"/>
      <p:bldP spid="35845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insid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78"/>
            <a:ext cx="9144000" cy="34245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47" name="AutoShape 3"/>
          <p:cNvSpPr>
            <a:spLocks noChangeArrowheads="1"/>
          </p:cNvSpPr>
          <p:nvPr/>
        </p:nvSpPr>
        <p:spPr bwMode="auto">
          <a:xfrm>
            <a:off x="1966913" y="2211710"/>
            <a:ext cx="1279525" cy="577454"/>
          </a:xfrm>
          <a:prstGeom prst="wedgeEllipseCallout">
            <a:avLst>
              <a:gd name="adj1" fmla="val 77792"/>
              <a:gd name="adj2" fmla="val -5577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zh-TW" altLang="en-US" sz="2000">
                <a:ea typeface="SimHei" pitchFamily="49" charset="-122"/>
              </a:rPr>
              <a:t>金燈台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-11836" y="3422198"/>
            <a:ext cx="915583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出 </a:t>
            </a: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25:31-35 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要用</a:t>
            </a:r>
            <a:r>
              <a:rPr lang="zh-TW" altLang="en-US" sz="1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精金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做</a:t>
            </a:r>
            <a:r>
              <a:rPr lang="zh-TW" altLang="en-US" sz="1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一個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燈台。燈台的座和幹與杯、球、花都要接連</a:t>
            </a:r>
            <a:r>
              <a:rPr lang="zh-TW" altLang="en-US" sz="1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一塊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錘出來。燈台兩旁要杈出六個枝子，這旁三個，那旁三個。這旁每枝上有三個杯，形狀像杏花，有球、有花；那旁每枝上也有三個杯，形狀像杏花，有球、有花。從燈台杈出來的六個枝子都是如此。燈台上有四個杯，形狀像杏花，有球、有花。燈台每兩個枝子以下，有球與枝子接連一塊，燈台出的六個枝子都是如此。</a:t>
            </a:r>
          </a:p>
        </p:txBody>
      </p:sp>
    </p:spTree>
    <p:extLst>
      <p:ext uri="{BB962C8B-B14F-4D97-AF65-F5344CB8AC3E}">
        <p14:creationId xmlns:p14="http://schemas.microsoft.com/office/powerpoint/2010/main" val="64125559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 animBg="1"/>
      <p:bldP spid="4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3" name="Picture 5" descr="illustration-golden-lampst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73317"/>
            <a:ext cx="5524500" cy="391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554077" y="319088"/>
            <a:ext cx="11079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Aft>
                <a:spcPct val="20000"/>
              </a:spcAft>
            </a:pPr>
            <a:r>
              <a:rPr lang="zh-TW" altLang="en-US" sz="2400">
                <a:ea typeface="SimHei" pitchFamily="49" charset="-122"/>
              </a:rPr>
              <a:t>金燈台</a:t>
            </a:r>
            <a:endParaRPr lang="en-US" altLang="zh-TW" sz="2400">
              <a:ea typeface="新細明體" pitchFamily="18" charset="-120"/>
            </a:endParaRPr>
          </a:p>
        </p:txBody>
      </p:sp>
      <p:sp>
        <p:nvSpPr>
          <p:cNvPr id="43016" name="Rectangle 8"/>
          <p:cNvSpPr>
            <a:spLocks noChangeArrowheads="1"/>
          </p:cNvSpPr>
          <p:nvPr/>
        </p:nvSpPr>
        <p:spPr bwMode="auto">
          <a:xfrm>
            <a:off x="554077" y="2715766"/>
            <a:ext cx="26924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2000" dirty="0">
                <a:ea typeface="SimHei" pitchFamily="49" charset="-122"/>
              </a:rPr>
              <a:t>耶穌又對眾人說：「</a:t>
            </a:r>
            <a:r>
              <a:rPr lang="zh-TW" altLang="en-US" sz="2000" dirty="0">
                <a:solidFill>
                  <a:srgbClr val="FF0000"/>
                </a:solidFill>
                <a:ea typeface="SimHei" pitchFamily="49" charset="-122"/>
              </a:rPr>
              <a:t>我是世界的光。</a:t>
            </a:r>
            <a:r>
              <a:rPr lang="zh-TW" altLang="en-US" sz="2000" dirty="0">
                <a:ea typeface="SimHei" pitchFamily="49" charset="-122"/>
              </a:rPr>
              <a:t>跟從我的，就不在黑暗裏走，必要得著生命的光。」</a:t>
            </a:r>
            <a:r>
              <a:rPr lang="en-US" altLang="zh-TW" sz="2000" dirty="0">
                <a:ea typeface="新細明體" pitchFamily="18" charset="-120"/>
              </a:rPr>
              <a:t>(</a:t>
            </a:r>
            <a:r>
              <a:rPr lang="zh-TW" altLang="en-US" sz="2000" dirty="0">
                <a:ea typeface="SimHei" pitchFamily="49" charset="-122"/>
              </a:rPr>
              <a:t>約</a:t>
            </a:r>
            <a:r>
              <a:rPr lang="en-US" altLang="zh-TW" sz="2000" dirty="0">
                <a:ea typeface="SimHei" pitchFamily="49" charset="-122"/>
              </a:rPr>
              <a:t>8:1</a:t>
            </a:r>
            <a:r>
              <a:rPr lang="en-US" altLang="zh-TW" sz="2000" dirty="0">
                <a:ea typeface="新細明體" pitchFamily="18" charset="-120"/>
              </a:rPr>
              <a:t>)</a:t>
            </a:r>
            <a:r>
              <a:rPr lang="en-US" altLang="zh-TW" sz="2000" dirty="0">
                <a:ea typeface="SimHei" pitchFamily="49" charset="-122"/>
              </a:rPr>
              <a:t>	</a:t>
            </a:r>
            <a:endParaRPr lang="zh-TW" altLang="en-US" sz="2000" dirty="0">
              <a:ea typeface="SimHei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0519820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insid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6731"/>
            <a:ext cx="9144000" cy="4110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1" name="AutoShape 3"/>
          <p:cNvSpPr>
            <a:spLocks noChangeArrowheads="1"/>
          </p:cNvSpPr>
          <p:nvPr/>
        </p:nvSpPr>
        <p:spPr bwMode="auto">
          <a:xfrm>
            <a:off x="4291013" y="1347787"/>
            <a:ext cx="1998662" cy="577454"/>
          </a:xfrm>
          <a:prstGeom prst="wedgeEllipseCallout">
            <a:avLst>
              <a:gd name="adj1" fmla="val -11954"/>
              <a:gd name="adj2" fmla="val 127528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zh-TW" altLang="en-US" sz="2000">
                <a:ea typeface="SimHei" pitchFamily="49" charset="-122"/>
              </a:rPr>
              <a:t>陳設餅桌子</a:t>
            </a:r>
          </a:p>
        </p:txBody>
      </p:sp>
    </p:spTree>
    <p:extLst>
      <p:ext uri="{BB962C8B-B14F-4D97-AF65-F5344CB8AC3E}">
        <p14:creationId xmlns:p14="http://schemas.microsoft.com/office/powerpoint/2010/main" val="309868753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Showbread ta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5544342" cy="4017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304800" y="857250"/>
            <a:ext cx="914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>
                <a:latin typeface="Times New Roman" pitchFamily="18" charset="0"/>
              </a:rPr>
              <a:t>陳設餅</a:t>
            </a:r>
          </a:p>
        </p:txBody>
      </p:sp>
      <p:sp>
        <p:nvSpPr>
          <p:cNvPr id="36868" name="Line 4"/>
          <p:cNvSpPr>
            <a:spLocks noChangeShapeType="1"/>
          </p:cNvSpPr>
          <p:nvPr/>
        </p:nvSpPr>
        <p:spPr bwMode="auto">
          <a:xfrm>
            <a:off x="1143000" y="1028700"/>
            <a:ext cx="2133600" cy="7429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7543800" y="800100"/>
            <a:ext cx="914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>
                <a:latin typeface="新細明體" pitchFamily="18" charset="-120"/>
              </a:rPr>
              <a:t>奠酒的爵和瓶</a:t>
            </a:r>
          </a:p>
        </p:txBody>
      </p:sp>
      <p:sp>
        <p:nvSpPr>
          <p:cNvPr id="36870" name="Line 6"/>
          <p:cNvSpPr>
            <a:spLocks noChangeShapeType="1"/>
          </p:cNvSpPr>
          <p:nvPr/>
        </p:nvSpPr>
        <p:spPr bwMode="auto">
          <a:xfrm flipH="1">
            <a:off x="4724400" y="1028700"/>
            <a:ext cx="2819400" cy="1714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36871" name="Line 7"/>
          <p:cNvSpPr>
            <a:spLocks noChangeShapeType="1"/>
          </p:cNvSpPr>
          <p:nvPr/>
        </p:nvSpPr>
        <p:spPr bwMode="auto">
          <a:xfrm flipH="1">
            <a:off x="4800600" y="1200150"/>
            <a:ext cx="2743200" cy="435496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838200" y="3723878"/>
            <a:ext cx="71628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出 </a:t>
            </a: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25:23-28 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要用</a:t>
            </a:r>
            <a:r>
              <a:rPr lang="zh-TW" altLang="en-US" sz="1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皂莢木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做一張桌子，長二肘，寬一肘，高一肘半。要包上</a:t>
            </a:r>
            <a:r>
              <a:rPr lang="zh-TW" altLang="en-US" sz="1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精金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，四圍鑲上金牙邊。桌子的四圍各做一掌寬的橫梁，橫梁上鑲著金牙邊。要做四個金環，安在桌子的四角上，就是桌子四腳上的四角。安環子的地方要挨近橫梁，可以穿杠抬桌子。</a:t>
            </a:r>
            <a:r>
              <a:rPr lang="zh-TW" altLang="en-US" sz="1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要用皂莢木做兩根杠，用金包裹，以便抬桌子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24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6873" name="Rectangle 9"/>
          <p:cNvSpPr>
            <a:spLocks noChangeArrowheads="1"/>
          </p:cNvSpPr>
          <p:nvPr/>
        </p:nvSpPr>
        <p:spPr bwMode="auto">
          <a:xfrm>
            <a:off x="6858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r>
              <a:rPr lang="zh-TW" altLang="en-US" sz="5400" b="1"/>
              <a:t>桌子的擺設</a:t>
            </a:r>
          </a:p>
        </p:txBody>
      </p:sp>
      <p:sp>
        <p:nvSpPr>
          <p:cNvPr id="36874" name="Text Box 10"/>
          <p:cNvSpPr txBox="1">
            <a:spLocks noChangeArrowheads="1"/>
          </p:cNvSpPr>
          <p:nvPr/>
        </p:nvSpPr>
        <p:spPr bwMode="auto">
          <a:xfrm>
            <a:off x="7543800" y="1428750"/>
            <a:ext cx="12954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600">
                <a:latin typeface="標楷體" pitchFamily="65" charset="-120"/>
                <a:ea typeface="標楷體" pitchFamily="65" charset="-120"/>
              </a:rPr>
              <a:t>出 </a:t>
            </a:r>
            <a:r>
              <a:rPr lang="en-US" altLang="zh-TW" sz="1600">
                <a:latin typeface="標楷體" pitchFamily="65" charset="-120"/>
                <a:ea typeface="標楷體" pitchFamily="65" charset="-120"/>
              </a:rPr>
              <a:t>25:29 </a:t>
            </a:r>
            <a:r>
              <a:rPr lang="zh-TW" altLang="en-US" sz="1600">
                <a:latin typeface="標楷體" pitchFamily="65" charset="-120"/>
                <a:ea typeface="標楷體" pitchFamily="65" charset="-120"/>
              </a:rPr>
              <a:t>要做桌子上的盤子、調羹，並奠酒的爵和瓶，這都要用精金製作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。</a:t>
            </a:r>
          </a:p>
        </p:txBody>
      </p:sp>
      <p:sp>
        <p:nvSpPr>
          <p:cNvPr id="36875" name="Text Box 11"/>
          <p:cNvSpPr txBox="1">
            <a:spLocks noChangeArrowheads="1"/>
          </p:cNvSpPr>
          <p:nvPr/>
        </p:nvSpPr>
        <p:spPr bwMode="auto">
          <a:xfrm>
            <a:off x="304800" y="1257300"/>
            <a:ext cx="10668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600">
                <a:latin typeface="標楷體" pitchFamily="65" charset="-120"/>
                <a:ea typeface="標楷體" pitchFamily="65" charset="-120"/>
              </a:rPr>
              <a:t>出 </a:t>
            </a:r>
            <a:r>
              <a:rPr lang="en-US" altLang="zh-TW" sz="1600">
                <a:latin typeface="標楷體" pitchFamily="65" charset="-120"/>
                <a:ea typeface="標楷體" pitchFamily="65" charset="-120"/>
              </a:rPr>
              <a:t>25:30 </a:t>
            </a:r>
            <a:r>
              <a:rPr lang="zh-TW" altLang="en-US" sz="1600">
                <a:latin typeface="標楷體" pitchFamily="65" charset="-120"/>
                <a:ea typeface="標楷體" pitchFamily="65" charset="-120"/>
              </a:rPr>
              <a:t>又要在桌子上，在我面前，常擺陳設餅。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8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autoUpdateAnimBg="0"/>
      <p:bldP spid="36868" grpId="0" animBg="1"/>
      <p:bldP spid="36869" grpId="0" autoUpdateAnimBg="0"/>
      <p:bldP spid="36870" grpId="0" animBg="1"/>
      <p:bldP spid="36871" grpId="0" animBg="1"/>
      <p:bldP spid="36874" grpId="0" autoUpdateAnimBg="0"/>
      <p:bldP spid="36875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1" name="Picture 5" descr="illustration-the-table-of-show-bre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6" y="1076325"/>
            <a:ext cx="7927975" cy="3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246301" y="305991"/>
            <a:ext cx="17235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Aft>
                <a:spcPct val="20000"/>
              </a:spcAft>
            </a:pPr>
            <a:r>
              <a:rPr lang="zh-TW" altLang="en-US" sz="2400">
                <a:ea typeface="SimHei" pitchFamily="49" charset="-122"/>
              </a:rPr>
              <a:t>陳設餅桌子</a:t>
            </a:r>
          </a:p>
        </p:txBody>
      </p:sp>
      <p:sp>
        <p:nvSpPr>
          <p:cNvPr id="55303" name="AutoShape 7"/>
          <p:cNvSpPr>
            <a:spLocks noChangeArrowheads="1"/>
          </p:cNvSpPr>
          <p:nvPr/>
        </p:nvSpPr>
        <p:spPr bwMode="auto">
          <a:xfrm>
            <a:off x="5337175" y="161925"/>
            <a:ext cx="2235200" cy="929879"/>
          </a:xfrm>
          <a:prstGeom prst="wedgeEllipseCallout">
            <a:avLst>
              <a:gd name="adj1" fmla="val -27130"/>
              <a:gd name="adj2" fmla="val 88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Aft>
                <a:spcPct val="20000"/>
              </a:spcAft>
            </a:pPr>
            <a:r>
              <a:rPr lang="zh-TW" altLang="en-US" sz="2000">
                <a:ea typeface="SimHei" pitchFamily="49" charset="-122"/>
              </a:rPr>
              <a:t>陳設餅</a:t>
            </a:r>
          </a:p>
          <a:p>
            <a:pPr algn="ctr"/>
            <a:r>
              <a:rPr lang="en-US" altLang="zh-TW" sz="2000">
                <a:solidFill>
                  <a:schemeClr val="accent2"/>
                </a:solidFill>
                <a:ea typeface="SimHei" pitchFamily="49" charset="-122"/>
              </a:rPr>
              <a:t>Bread of the Presence</a:t>
            </a:r>
          </a:p>
        </p:txBody>
      </p:sp>
      <p:sp>
        <p:nvSpPr>
          <p:cNvPr id="55305" name="Rectangle 9"/>
          <p:cNvSpPr>
            <a:spLocks noChangeArrowheads="1"/>
          </p:cNvSpPr>
          <p:nvPr/>
        </p:nvSpPr>
        <p:spPr bwMode="auto">
          <a:xfrm>
            <a:off x="304800" y="3479031"/>
            <a:ext cx="3581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2000" dirty="0">
                <a:ea typeface="SimHei" pitchFamily="49" charset="-122"/>
              </a:rPr>
              <a:t>耶穌說：「</a:t>
            </a:r>
            <a:r>
              <a:rPr lang="zh-TW" altLang="en-US" sz="2000" dirty="0">
                <a:solidFill>
                  <a:srgbClr val="FF0000"/>
                </a:solidFill>
                <a:ea typeface="SimHei" pitchFamily="49" charset="-122"/>
              </a:rPr>
              <a:t>我就是生命的糧。</a:t>
            </a:r>
            <a:r>
              <a:rPr lang="zh-TW" altLang="en-US" sz="2000" dirty="0">
                <a:ea typeface="SimHei" pitchFamily="49" charset="-122"/>
              </a:rPr>
              <a:t>到我這裏來的，必定不餓；信我的，永遠不渴。」</a:t>
            </a:r>
            <a:r>
              <a:rPr lang="zh-TW" altLang="en-US" dirty="0">
                <a:ea typeface="新細明體" pitchFamily="18" charset="-120"/>
              </a:rPr>
              <a:t> </a:t>
            </a:r>
            <a:r>
              <a:rPr lang="en-US" altLang="zh-TW" sz="2000" dirty="0">
                <a:ea typeface="新細明體" pitchFamily="18" charset="-120"/>
              </a:rPr>
              <a:t>(</a:t>
            </a:r>
            <a:r>
              <a:rPr lang="zh-TW" altLang="en-US" sz="2000" dirty="0">
                <a:ea typeface="SimHei" pitchFamily="49" charset="-122"/>
              </a:rPr>
              <a:t>約</a:t>
            </a:r>
            <a:r>
              <a:rPr lang="en-US" altLang="zh-TW" sz="2000" dirty="0">
                <a:ea typeface="SimHei" pitchFamily="49" charset="-122"/>
              </a:rPr>
              <a:t>6:35</a:t>
            </a:r>
            <a:r>
              <a:rPr lang="en-US" altLang="zh-TW" sz="2000" dirty="0">
                <a:ea typeface="新細明體" pitchFamily="18" charset="-120"/>
              </a:rPr>
              <a:t>)</a:t>
            </a:r>
            <a:endParaRPr lang="zh-TW" altLang="en-US" sz="2000" dirty="0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8462213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3" grpId="0" animBg="1"/>
      <p:bldP spid="5530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insid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6731"/>
            <a:ext cx="9144000" cy="4110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1" name="AutoShape 3"/>
          <p:cNvSpPr>
            <a:spLocks noChangeArrowheads="1"/>
          </p:cNvSpPr>
          <p:nvPr/>
        </p:nvSpPr>
        <p:spPr bwMode="auto">
          <a:xfrm>
            <a:off x="3290889" y="1485900"/>
            <a:ext cx="1279525" cy="577454"/>
          </a:xfrm>
          <a:prstGeom prst="wedgeEllipseCallout">
            <a:avLst>
              <a:gd name="adj1" fmla="val -26301"/>
              <a:gd name="adj2" fmla="val 124019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zh-TW" altLang="en-US" sz="2000">
                <a:ea typeface="SimHei" pitchFamily="49" charset="-122"/>
              </a:rPr>
              <a:t>金香壇</a:t>
            </a:r>
          </a:p>
        </p:txBody>
      </p:sp>
    </p:spTree>
    <p:extLst>
      <p:ext uri="{BB962C8B-B14F-4D97-AF65-F5344CB8AC3E}">
        <p14:creationId xmlns:p14="http://schemas.microsoft.com/office/powerpoint/2010/main" val="370125238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Altar of incense"/>
          <p:cNvPicPr>
            <a:picLocks noGrp="1" noChangeAspect="1" noChangeArrowheads="1"/>
          </p:cNvPicPr>
          <p:nvPr>
            <p:ph type="chart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664" y="267494"/>
            <a:ext cx="6274370" cy="3868371"/>
          </a:xfrm>
        </p:spPr>
      </p:pic>
      <p:sp>
        <p:nvSpPr>
          <p:cNvPr id="37891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0" y="57150"/>
            <a:ext cx="7772400" cy="514350"/>
          </a:xfrm>
          <a:noFill/>
          <a:ln/>
        </p:spPr>
        <p:txBody>
          <a:bodyPr/>
          <a:lstStyle/>
          <a:p>
            <a:r>
              <a:rPr lang="zh-TW" altLang="en-US" sz="5400" b="1" dirty="0" smtClean="0"/>
              <a:t>金香壇</a:t>
            </a:r>
            <a:endParaRPr lang="zh-TW" altLang="en-US" sz="5400" b="1" dirty="0"/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521565" y="3867894"/>
            <a:ext cx="81534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出 </a:t>
            </a: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30:1-5 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你要用</a:t>
            </a:r>
            <a:r>
              <a:rPr lang="zh-TW" altLang="en-US" sz="1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皂莢木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做一座燒香的壇。這壇要四方的，長一肘，寬一肘，高二肘。壇的四角要與壇接連一塊。要</a:t>
            </a:r>
            <a:r>
              <a:rPr lang="zh-TW" altLang="en-US" sz="1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用精金把壇的上面，與壇的四圍，並壇的四角包裹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，又要在壇的四圍鑲上金牙邊。要做兩個金環安在牙子邊以下，在壇的兩旁，兩根橫撐上，作為穿杠的用處，以便</a:t>
            </a:r>
            <a:r>
              <a:rPr lang="zh-TW" altLang="en-US" sz="1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抬壇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。要用皂莢木做杠，用金包裹。</a:t>
            </a:r>
            <a:endParaRPr lang="zh-TW" altLang="en-US" sz="2400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autoUpdateAnimBg="0"/>
      <p:bldP spid="37891" grpId="0"/>
      <p:bldP spid="37892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9" name="Picture 5" descr="illustration-altar-of-incense-tabernac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742950"/>
            <a:ext cx="4445000" cy="368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554077" y="319088"/>
            <a:ext cx="11079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Aft>
                <a:spcPct val="20000"/>
              </a:spcAft>
            </a:pPr>
            <a:r>
              <a:rPr lang="zh-TW" altLang="en-US" sz="2400">
                <a:ea typeface="SimHei" pitchFamily="49" charset="-122"/>
              </a:rPr>
              <a:t>金香壇</a:t>
            </a:r>
            <a:endParaRPr lang="en-US" altLang="zh-TW" sz="2400">
              <a:ea typeface="新細明體" pitchFamily="18" charset="-120"/>
            </a:endParaRP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395536" y="2139702"/>
            <a:ext cx="31242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2000" dirty="0">
                <a:ea typeface="SimHei" pitchFamily="49" charset="-122"/>
              </a:rPr>
              <a:t>羔羊</a:t>
            </a:r>
            <a:r>
              <a:rPr lang="en-US" altLang="zh-TW" sz="2000" dirty="0">
                <a:ea typeface="新細明體" pitchFamily="18" charset="-120"/>
              </a:rPr>
              <a:t>... </a:t>
            </a:r>
            <a:r>
              <a:rPr lang="zh-TW" altLang="en-US" sz="2000" dirty="0">
                <a:ea typeface="SimHei" pitchFamily="49" charset="-122"/>
              </a:rPr>
              <a:t>拿了書卷，四活物和二十四位長老就俯伏在羔羊面前，各拿著琴和盛滿了香的金爐；</a:t>
            </a:r>
            <a:r>
              <a:rPr lang="zh-TW" altLang="en-US" sz="2000" dirty="0">
                <a:solidFill>
                  <a:srgbClr val="FF0000"/>
                </a:solidFill>
                <a:ea typeface="SimHei" pitchFamily="49" charset="-122"/>
              </a:rPr>
              <a:t>這香就是眾聖徒的祈禱。</a:t>
            </a:r>
            <a:r>
              <a:rPr lang="en-US" altLang="zh-TW" sz="2000" dirty="0">
                <a:ea typeface="新細明體" pitchFamily="18" charset="-120"/>
              </a:rPr>
              <a:t>(</a:t>
            </a:r>
            <a:r>
              <a:rPr lang="zh-TW" altLang="en-US" sz="2000" dirty="0">
                <a:ea typeface="SimHei" pitchFamily="49" charset="-122"/>
              </a:rPr>
              <a:t>啟</a:t>
            </a:r>
            <a:r>
              <a:rPr lang="en-US" altLang="zh-TW" sz="2000" dirty="0">
                <a:ea typeface="SimHei" pitchFamily="49" charset="-122"/>
              </a:rPr>
              <a:t>5:</a:t>
            </a:r>
            <a:r>
              <a:rPr lang="en-US" altLang="zh-TW" sz="2000" dirty="0">
                <a:ea typeface="新細明體" pitchFamily="18" charset="-120"/>
              </a:rPr>
              <a:t>8)</a:t>
            </a:r>
            <a:endParaRPr lang="zh-TW" altLang="en-US" sz="2000" dirty="0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9389320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8" t="23189" r="11649" b="23821"/>
          <a:stretch/>
        </p:blipFill>
        <p:spPr bwMode="auto">
          <a:xfrm>
            <a:off x="0" y="12475"/>
            <a:ext cx="9144000" cy="513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717764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0" name="Picture 4" descr="incen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857251"/>
            <a:ext cx="7773988" cy="30980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41" name="AutoShape 5"/>
          <p:cNvSpPr>
            <a:spLocks noChangeArrowheads="1"/>
          </p:cNvSpPr>
          <p:nvPr/>
        </p:nvSpPr>
        <p:spPr bwMode="auto">
          <a:xfrm>
            <a:off x="3963988" y="1714500"/>
            <a:ext cx="684212" cy="463154"/>
          </a:xfrm>
          <a:prstGeom prst="wedgeEllipseCallout">
            <a:avLst>
              <a:gd name="adj1" fmla="val -42111"/>
              <a:gd name="adj2" fmla="val 102699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zh-TW" altLang="en-US" sz="2000">
                <a:ea typeface="SimHei" pitchFamily="49" charset="-122"/>
              </a:rPr>
              <a:t>香</a:t>
            </a:r>
          </a:p>
        </p:txBody>
      </p:sp>
      <p:sp>
        <p:nvSpPr>
          <p:cNvPr id="65542" name="AutoShape 6"/>
          <p:cNvSpPr>
            <a:spLocks noChangeArrowheads="1"/>
          </p:cNvSpPr>
          <p:nvPr/>
        </p:nvSpPr>
        <p:spPr bwMode="auto">
          <a:xfrm>
            <a:off x="2759076" y="3943350"/>
            <a:ext cx="974725" cy="577454"/>
          </a:xfrm>
          <a:prstGeom prst="wedgeEllipseCallout">
            <a:avLst>
              <a:gd name="adj1" fmla="val -10588"/>
              <a:gd name="adj2" fmla="val -9969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zh-TW" altLang="en-US" sz="2000">
                <a:ea typeface="SimHei" pitchFamily="49" charset="-122"/>
              </a:rPr>
              <a:t>香爐</a:t>
            </a:r>
          </a:p>
        </p:txBody>
      </p:sp>
      <p:sp>
        <p:nvSpPr>
          <p:cNvPr id="65543" name="AutoShape 7"/>
          <p:cNvSpPr>
            <a:spLocks noChangeArrowheads="1"/>
          </p:cNvSpPr>
          <p:nvPr/>
        </p:nvSpPr>
        <p:spPr bwMode="auto">
          <a:xfrm>
            <a:off x="5105401" y="4114800"/>
            <a:ext cx="1279525" cy="577454"/>
          </a:xfrm>
          <a:prstGeom prst="wedgeEllipseCallout">
            <a:avLst>
              <a:gd name="adj1" fmla="val 45037"/>
              <a:gd name="adj2" fmla="val -111856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zh-TW" altLang="en-US" sz="2000">
                <a:ea typeface="SimHei" pitchFamily="49" charset="-122"/>
              </a:rPr>
              <a:t>金香壇</a:t>
            </a:r>
          </a:p>
        </p:txBody>
      </p:sp>
    </p:spTree>
    <p:extLst>
      <p:ext uri="{BB962C8B-B14F-4D97-AF65-F5344CB8AC3E}">
        <p14:creationId xmlns:p14="http://schemas.microsoft.com/office/powerpoint/2010/main" val="111974236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1" grpId="0" animBg="1"/>
      <p:bldP spid="65542" grpId="0" animBg="1"/>
      <p:bldP spid="6554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6" name="Picture 4" descr="ang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85750"/>
            <a:ext cx="5037138" cy="4572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237" name="Rectangle 5"/>
          <p:cNvSpPr>
            <a:spLocks noChangeArrowheads="1"/>
          </p:cNvSpPr>
          <p:nvPr/>
        </p:nvSpPr>
        <p:spPr bwMode="auto">
          <a:xfrm>
            <a:off x="5943600" y="1828801"/>
            <a:ext cx="27432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2000" dirty="0">
                <a:ea typeface="SimHei" pitchFamily="49" charset="-122"/>
              </a:rPr>
              <a:t>撒迦利亞按班次在神面前供祭司的職分，照祭司的規矩掣籤，得</a:t>
            </a:r>
            <a:r>
              <a:rPr lang="zh-TW" altLang="en-US" sz="2000" dirty="0">
                <a:solidFill>
                  <a:srgbClr val="FF0000"/>
                </a:solidFill>
                <a:ea typeface="SimHei" pitchFamily="49" charset="-122"/>
              </a:rPr>
              <a:t>進主殿燒香。</a:t>
            </a:r>
            <a:r>
              <a:rPr lang="zh-TW" altLang="en-US" sz="2000" dirty="0">
                <a:ea typeface="SimHei" pitchFamily="49" charset="-122"/>
              </a:rPr>
              <a:t>燒香的時候，眾百姓在外面禱告。</a:t>
            </a:r>
          </a:p>
          <a:p>
            <a:pPr>
              <a:lnSpc>
                <a:spcPct val="120000"/>
              </a:lnSpc>
            </a:pPr>
            <a:r>
              <a:rPr lang="zh-TW" altLang="en-US" sz="2000" dirty="0">
                <a:ea typeface="SimHei" pitchFamily="49" charset="-122"/>
              </a:rPr>
              <a:t>有主的使者站在</a:t>
            </a:r>
            <a:r>
              <a:rPr lang="zh-TW" altLang="en-US" sz="2000" dirty="0">
                <a:solidFill>
                  <a:srgbClr val="FF0000"/>
                </a:solidFill>
                <a:ea typeface="SimHei" pitchFamily="49" charset="-122"/>
              </a:rPr>
              <a:t>香壇</a:t>
            </a:r>
            <a:r>
              <a:rPr lang="zh-TW" altLang="en-US" sz="2000" dirty="0">
                <a:ea typeface="SimHei" pitchFamily="49" charset="-122"/>
              </a:rPr>
              <a:t>的右邊，向他顯現。</a:t>
            </a:r>
            <a:r>
              <a:rPr lang="en-US" altLang="zh-TW" sz="2000" dirty="0">
                <a:ea typeface="新細明體" pitchFamily="18" charset="-120"/>
              </a:rPr>
              <a:t>(</a:t>
            </a:r>
            <a:r>
              <a:rPr lang="zh-TW" altLang="en-US" sz="2000" dirty="0">
                <a:ea typeface="SimHei" pitchFamily="49" charset="-122"/>
              </a:rPr>
              <a:t>路</a:t>
            </a:r>
            <a:r>
              <a:rPr lang="en-US" altLang="zh-TW" sz="2000" dirty="0">
                <a:ea typeface="SimHei" pitchFamily="49" charset="-122"/>
              </a:rPr>
              <a:t>1:8</a:t>
            </a:r>
            <a:r>
              <a:rPr lang="en-US" altLang="zh-TW" sz="2000" dirty="0"/>
              <a:t>-11)</a:t>
            </a:r>
            <a:endParaRPr lang="zh-TW" altLang="en-US" sz="2000" dirty="0">
              <a:ea typeface="SimHei" pitchFamily="49" charset="-122"/>
            </a:endParaRPr>
          </a:p>
        </p:txBody>
      </p:sp>
      <p:sp>
        <p:nvSpPr>
          <p:cNvPr id="95238" name="Text Box 6"/>
          <p:cNvSpPr txBox="1">
            <a:spLocks noChangeArrowheads="1"/>
          </p:cNvSpPr>
          <p:nvPr/>
        </p:nvSpPr>
        <p:spPr bwMode="auto">
          <a:xfrm>
            <a:off x="6400800" y="742951"/>
            <a:ext cx="1752600" cy="978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2400">
                <a:ea typeface="SimHei" pitchFamily="49" charset="-122"/>
              </a:rPr>
              <a:t>撒迦利亞與</a:t>
            </a:r>
          </a:p>
          <a:p>
            <a:pPr>
              <a:lnSpc>
                <a:spcPct val="120000"/>
              </a:lnSpc>
            </a:pPr>
            <a:r>
              <a:rPr lang="zh-TW" altLang="en-US" sz="2400">
                <a:ea typeface="SimHei" pitchFamily="49" charset="-122"/>
              </a:rPr>
              <a:t>天使加百列</a:t>
            </a:r>
          </a:p>
        </p:txBody>
      </p:sp>
    </p:spTree>
    <p:extLst>
      <p:ext uri="{BB962C8B-B14F-4D97-AF65-F5344CB8AC3E}">
        <p14:creationId xmlns:p14="http://schemas.microsoft.com/office/powerpoint/2010/main" val="231377056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insid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6731"/>
            <a:ext cx="9144000" cy="4110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1" name="AutoShape 5" descr="Parchment"/>
          <p:cNvSpPr>
            <a:spLocks noChangeArrowheads="1"/>
          </p:cNvSpPr>
          <p:nvPr/>
        </p:nvSpPr>
        <p:spPr bwMode="auto">
          <a:xfrm>
            <a:off x="993776" y="136922"/>
            <a:ext cx="1789113" cy="675084"/>
          </a:xfrm>
          <a:prstGeom prst="wedgeRectCallout">
            <a:avLst>
              <a:gd name="adj1" fmla="val -10426"/>
              <a:gd name="adj2" fmla="val 109259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Aft>
                <a:spcPct val="20000"/>
              </a:spcAft>
            </a:pPr>
            <a:r>
              <a:rPr lang="zh-TW" altLang="en-US" sz="2000">
                <a:ea typeface="SimHei" pitchFamily="49" charset="-122"/>
              </a:rPr>
              <a:t>至聖所</a:t>
            </a:r>
          </a:p>
          <a:p>
            <a:pPr algn="ctr">
              <a:spcAft>
                <a:spcPct val="20000"/>
              </a:spcAft>
            </a:pPr>
            <a:r>
              <a:rPr lang="en-US" altLang="zh-TW">
                <a:solidFill>
                  <a:schemeClr val="accent2"/>
                </a:solidFill>
                <a:ea typeface="SimHei" pitchFamily="49" charset="-122"/>
              </a:rPr>
              <a:t>Holy of holies</a:t>
            </a:r>
          </a:p>
        </p:txBody>
      </p:sp>
      <p:sp>
        <p:nvSpPr>
          <p:cNvPr id="39942" name="AutoShape 6" descr="Parchment"/>
          <p:cNvSpPr>
            <a:spLocks noChangeArrowheads="1"/>
          </p:cNvSpPr>
          <p:nvPr/>
        </p:nvSpPr>
        <p:spPr bwMode="auto">
          <a:xfrm>
            <a:off x="4570413" y="213122"/>
            <a:ext cx="1789112" cy="675084"/>
          </a:xfrm>
          <a:prstGeom prst="wedgeRectCallout">
            <a:avLst>
              <a:gd name="adj1" fmla="val -25690"/>
              <a:gd name="adj2" fmla="val 157231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Aft>
                <a:spcPct val="20000"/>
              </a:spcAft>
            </a:pPr>
            <a:r>
              <a:rPr lang="zh-TW" altLang="en-US" sz="2000">
                <a:ea typeface="SimHei" pitchFamily="49" charset="-122"/>
              </a:rPr>
              <a:t>聖所</a:t>
            </a:r>
          </a:p>
          <a:p>
            <a:pPr algn="ctr">
              <a:spcAft>
                <a:spcPct val="20000"/>
              </a:spcAft>
            </a:pPr>
            <a:r>
              <a:rPr lang="en-US" altLang="zh-TW">
                <a:solidFill>
                  <a:schemeClr val="accent2"/>
                </a:solidFill>
                <a:ea typeface="SimHei" pitchFamily="49" charset="-122"/>
              </a:rPr>
              <a:t>Holy place</a:t>
            </a:r>
          </a:p>
        </p:txBody>
      </p:sp>
      <p:sp>
        <p:nvSpPr>
          <p:cNvPr id="39943" name="AutoShape 7"/>
          <p:cNvSpPr>
            <a:spLocks noChangeArrowheads="1"/>
          </p:cNvSpPr>
          <p:nvPr/>
        </p:nvSpPr>
        <p:spPr bwMode="auto">
          <a:xfrm>
            <a:off x="811214" y="2752725"/>
            <a:ext cx="1254125" cy="577454"/>
          </a:xfrm>
          <a:prstGeom prst="wedgeEllipseCallout">
            <a:avLst>
              <a:gd name="adj1" fmla="val 54306"/>
              <a:gd name="adj2" fmla="val -84639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zh-TW" altLang="en-US" sz="2000">
                <a:ea typeface="SimHei" pitchFamily="49" charset="-122"/>
              </a:rPr>
              <a:t>約櫃</a:t>
            </a:r>
          </a:p>
        </p:txBody>
      </p:sp>
    </p:spTree>
    <p:extLst>
      <p:ext uri="{BB962C8B-B14F-4D97-AF65-F5344CB8AC3E}">
        <p14:creationId xmlns:p14="http://schemas.microsoft.com/office/powerpoint/2010/main" val="14197609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Picture 5" descr="illustration-ark-of-the-covenant-tem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590" y="915566"/>
            <a:ext cx="5781675" cy="332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6" name="Rectangle 6"/>
          <p:cNvSpPr>
            <a:spLocks noChangeArrowheads="1"/>
          </p:cNvSpPr>
          <p:nvPr/>
        </p:nvSpPr>
        <p:spPr bwMode="auto">
          <a:xfrm>
            <a:off x="707966" y="319087"/>
            <a:ext cx="800219" cy="9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Aft>
                <a:spcPct val="20000"/>
              </a:spcAft>
            </a:pPr>
            <a:r>
              <a:rPr lang="zh-TW" altLang="en-US" sz="2400">
                <a:ea typeface="SimHei" pitchFamily="49" charset="-122"/>
              </a:rPr>
              <a:t>約櫃</a:t>
            </a:r>
            <a:endParaRPr lang="zh-TW" altLang="en-US" sz="2400">
              <a:ea typeface="新細明體" pitchFamily="18" charset="-120"/>
            </a:endParaRPr>
          </a:p>
          <a:p>
            <a:pPr algn="ctr">
              <a:spcAft>
                <a:spcPct val="20000"/>
              </a:spcAft>
            </a:pPr>
            <a:r>
              <a:rPr lang="en-US" altLang="zh-TW" sz="2400">
                <a:solidFill>
                  <a:schemeClr val="accent2"/>
                </a:solidFill>
                <a:ea typeface="新細明體" pitchFamily="18" charset="-120"/>
              </a:rPr>
              <a:t>Ark</a:t>
            </a:r>
          </a:p>
        </p:txBody>
      </p:sp>
      <p:sp>
        <p:nvSpPr>
          <p:cNvPr id="40967" name="AutoShape 7"/>
          <p:cNvSpPr>
            <a:spLocks noChangeArrowheads="1"/>
          </p:cNvSpPr>
          <p:nvPr/>
        </p:nvSpPr>
        <p:spPr bwMode="auto">
          <a:xfrm>
            <a:off x="6715125" y="1022748"/>
            <a:ext cx="1397000" cy="577453"/>
          </a:xfrm>
          <a:prstGeom prst="wedgeEllipseCallout">
            <a:avLst>
              <a:gd name="adj1" fmla="val -80681"/>
              <a:gd name="adj2" fmla="val 77218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zh-TW" altLang="en-US" sz="2000">
                <a:ea typeface="SimHei" pitchFamily="49" charset="-122"/>
              </a:rPr>
              <a:t>施恩座</a:t>
            </a:r>
          </a:p>
        </p:txBody>
      </p:sp>
      <p:sp>
        <p:nvSpPr>
          <p:cNvPr id="40968" name="AutoShape 8"/>
          <p:cNvSpPr>
            <a:spLocks noChangeArrowheads="1"/>
          </p:cNvSpPr>
          <p:nvPr/>
        </p:nvSpPr>
        <p:spPr bwMode="auto">
          <a:xfrm>
            <a:off x="5257800" y="222648"/>
            <a:ext cx="1397000" cy="577453"/>
          </a:xfrm>
          <a:prstGeom prst="wedgeEllipseCallout">
            <a:avLst>
              <a:gd name="adj1" fmla="val -30227"/>
              <a:gd name="adj2" fmla="val 100926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zh-TW" altLang="en-US" sz="2000">
                <a:ea typeface="SimHei" pitchFamily="49" charset="-122"/>
              </a:rPr>
              <a:t>基路伯</a:t>
            </a:r>
          </a:p>
        </p:txBody>
      </p:sp>
      <p:sp>
        <p:nvSpPr>
          <p:cNvPr id="40970" name="Rectangle 10"/>
          <p:cNvSpPr>
            <a:spLocks noChangeArrowheads="1"/>
          </p:cNvSpPr>
          <p:nvPr/>
        </p:nvSpPr>
        <p:spPr bwMode="auto">
          <a:xfrm>
            <a:off x="1103313" y="4083918"/>
            <a:ext cx="6934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2000" dirty="0">
                <a:ea typeface="SimHei" pitchFamily="49" charset="-122"/>
              </a:rPr>
              <a:t>我要在那裏與你相會，又要從法櫃施恩座上二基路伯中間，和你說我所要吩咐你傳給以色列人的一切事。</a:t>
            </a:r>
            <a:r>
              <a:rPr lang="en-US" altLang="zh-TW" sz="2000" dirty="0">
                <a:ea typeface="新細明體" pitchFamily="18" charset="-120"/>
              </a:rPr>
              <a:t>(</a:t>
            </a:r>
            <a:r>
              <a:rPr lang="zh-TW" altLang="en-US" sz="2000" dirty="0">
                <a:ea typeface="SimHei" pitchFamily="49" charset="-122"/>
              </a:rPr>
              <a:t>出</a:t>
            </a:r>
            <a:r>
              <a:rPr lang="en-US" altLang="zh-TW" sz="2000" dirty="0">
                <a:ea typeface="SimHei" pitchFamily="49" charset="-122"/>
              </a:rPr>
              <a:t>25:22</a:t>
            </a:r>
            <a:r>
              <a:rPr lang="en-US" altLang="zh-TW" sz="2000" dirty="0">
                <a:ea typeface="新細明體" pitchFamily="18" charset="-120"/>
              </a:rPr>
              <a:t>)</a:t>
            </a:r>
            <a:endParaRPr lang="zh-TW" altLang="en-US" sz="2000" dirty="0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7682775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7" grpId="0" animBg="1"/>
      <p:bldP spid="40968" grpId="0" animBg="1"/>
      <p:bldP spid="4097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 descr="inside-the-a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6" y="1085850"/>
            <a:ext cx="6975475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707966" y="319087"/>
            <a:ext cx="800219" cy="9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Aft>
                <a:spcPct val="20000"/>
              </a:spcAft>
            </a:pPr>
            <a:r>
              <a:rPr lang="zh-TW" altLang="en-US" sz="2400">
                <a:ea typeface="SimHei" pitchFamily="49" charset="-122"/>
              </a:rPr>
              <a:t>約櫃</a:t>
            </a:r>
            <a:endParaRPr lang="zh-TW" altLang="en-US" sz="2400">
              <a:ea typeface="新細明體" pitchFamily="18" charset="-120"/>
            </a:endParaRPr>
          </a:p>
          <a:p>
            <a:pPr algn="ctr">
              <a:spcAft>
                <a:spcPct val="20000"/>
              </a:spcAft>
            </a:pPr>
            <a:r>
              <a:rPr lang="en-US" altLang="zh-TW" sz="2400">
                <a:solidFill>
                  <a:schemeClr val="accent2"/>
                </a:solidFill>
                <a:ea typeface="新細明體" pitchFamily="18" charset="-120"/>
              </a:rPr>
              <a:t>Ark</a:t>
            </a:r>
          </a:p>
        </p:txBody>
      </p:sp>
      <p:sp>
        <p:nvSpPr>
          <p:cNvPr id="54279" name="AutoShape 7"/>
          <p:cNvSpPr>
            <a:spLocks noChangeArrowheads="1"/>
          </p:cNvSpPr>
          <p:nvPr/>
        </p:nvSpPr>
        <p:spPr bwMode="auto">
          <a:xfrm>
            <a:off x="6257925" y="3240881"/>
            <a:ext cx="1123950" cy="577454"/>
          </a:xfrm>
          <a:prstGeom prst="wedgeEllipseCallout">
            <a:avLst>
              <a:gd name="adj1" fmla="val -65958"/>
              <a:gd name="adj2" fmla="val -159074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zh-TW" altLang="en-US" sz="2000">
                <a:ea typeface="SimHei" pitchFamily="49" charset="-122"/>
              </a:rPr>
              <a:t>法版</a:t>
            </a:r>
          </a:p>
        </p:txBody>
      </p:sp>
      <p:sp>
        <p:nvSpPr>
          <p:cNvPr id="54280" name="AutoShape 8"/>
          <p:cNvSpPr>
            <a:spLocks noChangeArrowheads="1"/>
          </p:cNvSpPr>
          <p:nvPr/>
        </p:nvSpPr>
        <p:spPr bwMode="auto">
          <a:xfrm>
            <a:off x="4103688" y="938213"/>
            <a:ext cx="1397000" cy="783431"/>
          </a:xfrm>
          <a:prstGeom prst="wedgeEllipseCallout">
            <a:avLst>
              <a:gd name="adj1" fmla="val 10000"/>
              <a:gd name="adj2" fmla="val 16109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Aft>
                <a:spcPct val="10000"/>
              </a:spcAft>
            </a:pPr>
            <a:r>
              <a:rPr lang="zh-TW" altLang="en-US" sz="2000">
                <a:ea typeface="SimHei" pitchFamily="49" charset="-122"/>
              </a:rPr>
              <a:t>盛嗎哪</a:t>
            </a:r>
          </a:p>
          <a:p>
            <a:pPr algn="ctr">
              <a:spcAft>
                <a:spcPct val="10000"/>
              </a:spcAft>
            </a:pPr>
            <a:r>
              <a:rPr lang="zh-TW" altLang="en-US" sz="2000">
                <a:ea typeface="SimHei" pitchFamily="49" charset="-122"/>
              </a:rPr>
              <a:t>的金罐</a:t>
            </a:r>
          </a:p>
        </p:txBody>
      </p:sp>
      <p:sp>
        <p:nvSpPr>
          <p:cNvPr id="54281" name="AutoShape 9"/>
          <p:cNvSpPr>
            <a:spLocks noChangeArrowheads="1"/>
          </p:cNvSpPr>
          <p:nvPr/>
        </p:nvSpPr>
        <p:spPr bwMode="auto">
          <a:xfrm>
            <a:off x="5822950" y="689373"/>
            <a:ext cx="1397000" cy="783431"/>
          </a:xfrm>
          <a:prstGeom prst="wedgeEllipseCallout">
            <a:avLst>
              <a:gd name="adj1" fmla="val -25454"/>
              <a:gd name="adj2" fmla="val 167324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Aft>
                <a:spcPct val="10000"/>
              </a:spcAft>
            </a:pPr>
            <a:r>
              <a:rPr lang="zh-TW" altLang="en-US" sz="2000">
                <a:ea typeface="SimHei" pitchFamily="49" charset="-122"/>
              </a:rPr>
              <a:t>亞倫發</a:t>
            </a:r>
          </a:p>
          <a:p>
            <a:pPr algn="ctr">
              <a:spcAft>
                <a:spcPct val="10000"/>
              </a:spcAft>
            </a:pPr>
            <a:r>
              <a:rPr lang="zh-TW" altLang="en-US" sz="2000">
                <a:ea typeface="SimHei" pitchFamily="49" charset="-122"/>
              </a:rPr>
              <a:t>芽的杖</a:t>
            </a:r>
          </a:p>
        </p:txBody>
      </p:sp>
    </p:spTree>
    <p:extLst>
      <p:ext uri="{BB962C8B-B14F-4D97-AF65-F5344CB8AC3E}">
        <p14:creationId xmlns:p14="http://schemas.microsoft.com/office/powerpoint/2010/main" val="350513730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9" grpId="0" animBg="1"/>
      <p:bldP spid="54280" grpId="0" animBg="1"/>
      <p:bldP spid="5428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insid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"/>
            <a:ext cx="9144000" cy="4110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5" name="AutoShape 3"/>
          <p:cNvSpPr>
            <a:spLocks noChangeArrowheads="1"/>
          </p:cNvSpPr>
          <p:nvPr/>
        </p:nvSpPr>
        <p:spPr bwMode="auto">
          <a:xfrm>
            <a:off x="3595689" y="1426369"/>
            <a:ext cx="974725" cy="577454"/>
          </a:xfrm>
          <a:prstGeom prst="wedgeEllipseCallout">
            <a:avLst>
              <a:gd name="adj1" fmla="val -78338"/>
              <a:gd name="adj2" fmla="val 1515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zh-TW" altLang="en-US" sz="2000">
                <a:ea typeface="SimHei" pitchFamily="49" charset="-122"/>
              </a:rPr>
              <a:t>幔子</a:t>
            </a:r>
          </a:p>
        </p:txBody>
      </p:sp>
      <p:sp>
        <p:nvSpPr>
          <p:cNvPr id="84998" name="AutoShape 6" descr="Parchment"/>
          <p:cNvSpPr>
            <a:spLocks noChangeArrowheads="1"/>
          </p:cNvSpPr>
          <p:nvPr/>
        </p:nvSpPr>
        <p:spPr bwMode="auto">
          <a:xfrm>
            <a:off x="993776" y="136922"/>
            <a:ext cx="1789113" cy="675084"/>
          </a:xfrm>
          <a:prstGeom prst="wedgeRectCallout">
            <a:avLst>
              <a:gd name="adj1" fmla="val -10426"/>
              <a:gd name="adj2" fmla="val 109259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Aft>
                <a:spcPct val="20000"/>
              </a:spcAft>
            </a:pPr>
            <a:r>
              <a:rPr lang="zh-TW" altLang="en-US" sz="2000">
                <a:ea typeface="SimHei" pitchFamily="49" charset="-122"/>
              </a:rPr>
              <a:t>至聖所</a:t>
            </a:r>
          </a:p>
          <a:p>
            <a:pPr algn="ctr">
              <a:spcAft>
                <a:spcPct val="20000"/>
              </a:spcAft>
            </a:pPr>
            <a:r>
              <a:rPr lang="en-US" altLang="zh-TW">
                <a:solidFill>
                  <a:schemeClr val="accent2"/>
                </a:solidFill>
                <a:ea typeface="SimHei" pitchFamily="49" charset="-122"/>
              </a:rPr>
              <a:t>Holy of holies</a:t>
            </a:r>
          </a:p>
        </p:txBody>
      </p:sp>
      <p:sp>
        <p:nvSpPr>
          <p:cNvPr id="84999" name="AutoShape 7" descr="Parchment"/>
          <p:cNvSpPr>
            <a:spLocks noChangeArrowheads="1"/>
          </p:cNvSpPr>
          <p:nvPr/>
        </p:nvSpPr>
        <p:spPr bwMode="auto">
          <a:xfrm>
            <a:off x="4570413" y="213122"/>
            <a:ext cx="1789112" cy="675084"/>
          </a:xfrm>
          <a:prstGeom prst="wedgeRectCallout">
            <a:avLst>
              <a:gd name="adj1" fmla="val -25690"/>
              <a:gd name="adj2" fmla="val 157231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Aft>
                <a:spcPct val="20000"/>
              </a:spcAft>
            </a:pPr>
            <a:r>
              <a:rPr lang="zh-TW" altLang="en-US" sz="2000">
                <a:ea typeface="SimHei" pitchFamily="49" charset="-122"/>
              </a:rPr>
              <a:t>聖所</a:t>
            </a:r>
          </a:p>
          <a:p>
            <a:pPr algn="ctr">
              <a:spcAft>
                <a:spcPct val="20000"/>
              </a:spcAft>
            </a:pPr>
            <a:r>
              <a:rPr lang="en-US" altLang="zh-TW">
                <a:solidFill>
                  <a:schemeClr val="accent2"/>
                </a:solidFill>
                <a:ea typeface="SimHei" pitchFamily="49" charset="-122"/>
              </a:rPr>
              <a:t>Holy place</a:t>
            </a:r>
          </a:p>
        </p:txBody>
      </p:sp>
    </p:spTree>
    <p:extLst>
      <p:ext uri="{BB962C8B-B14F-4D97-AF65-F5344CB8AC3E}">
        <p14:creationId xmlns:p14="http://schemas.microsoft.com/office/powerpoint/2010/main" val="180309116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veil"/>
          <p:cNvPicPr>
            <a:picLocks noGrp="1" noChangeAspect="1" noChangeArrowheads="1"/>
          </p:cNvPicPr>
          <p:nvPr>
            <p:ph type="chart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0"/>
            <a:ext cx="7235825" cy="5143500"/>
          </a:xfrm>
        </p:spPr>
      </p:pic>
      <p:sp>
        <p:nvSpPr>
          <p:cNvPr id="39939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685800"/>
          </a:xfrm>
          <a:noFill/>
          <a:ln/>
        </p:spPr>
        <p:txBody>
          <a:bodyPr/>
          <a:lstStyle/>
          <a:p>
            <a:pPr algn="r"/>
            <a:r>
              <a:rPr lang="zh-TW" altLang="en-US" sz="6600" b="1"/>
              <a:t>幔子</a:t>
            </a: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6629400" y="1200150"/>
            <a:ext cx="1905000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TW" altLang="en-US" sz="1600">
                <a:latin typeface="標楷體" pitchFamily="65" charset="-120"/>
                <a:ea typeface="標楷體" pitchFamily="65" charset="-120"/>
              </a:rPr>
              <a:t>出</a:t>
            </a:r>
            <a:r>
              <a:rPr lang="en-US" altLang="zh-TW" sz="1600">
                <a:latin typeface="標楷體" pitchFamily="65" charset="-120"/>
                <a:ea typeface="標楷體" pitchFamily="65" charset="-120"/>
              </a:rPr>
              <a:t>26:31 </a:t>
            </a:r>
            <a:r>
              <a:rPr lang="zh-TW" altLang="en-US" sz="1600">
                <a:latin typeface="標楷體" pitchFamily="65" charset="-120"/>
                <a:ea typeface="標楷體" pitchFamily="65" charset="-120"/>
              </a:rPr>
              <a:t>你要用藍色、紫色、朱紅色線和撚的細麻織幔子，以巧匠的手工繡上基路伯。要把幔子掛在四根包金的皂莢木柱子上，柱子上當有金鉤，柱子安在四個帶卯的銀座上。要使幔子垂在鉤子下，把法櫃抬進幔子內，這幔子要將聖所和至聖所隔開。</a:t>
            </a:r>
            <a:endParaRPr lang="zh-TW" altLang="en-US" sz="240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 autoUpdateAnimBg="0"/>
      <p:bldP spid="3993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6" name="Picture 4" descr="veil-to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17" name="Rectangle 5"/>
          <p:cNvSpPr>
            <a:spLocks noChangeArrowheads="1"/>
          </p:cNvSpPr>
          <p:nvPr/>
        </p:nvSpPr>
        <p:spPr bwMode="auto">
          <a:xfrm>
            <a:off x="1403648" y="4011910"/>
            <a:ext cx="6170612" cy="830997"/>
          </a:xfrm>
          <a:prstGeom prst="rect">
            <a:avLst/>
          </a:prstGeom>
          <a:solidFill>
            <a:srgbClr val="000000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2000" dirty="0">
                <a:solidFill>
                  <a:schemeClr val="bg1"/>
                </a:solidFill>
                <a:ea typeface="SimHei" pitchFamily="49" charset="-122"/>
              </a:rPr>
              <a:t>耶穌又大聲喊叫，氣就斷了。忽然，殿裏的幔子從上到下裂為兩半，地也震動，磐石也崩裂。</a:t>
            </a:r>
            <a:r>
              <a:rPr lang="en-US" altLang="zh-TW" sz="2000" dirty="0">
                <a:solidFill>
                  <a:schemeClr val="bg1"/>
                </a:solidFill>
                <a:ea typeface="新細明體" pitchFamily="18" charset="-120"/>
              </a:rPr>
              <a:t>(</a:t>
            </a:r>
            <a:r>
              <a:rPr lang="zh-TW" altLang="en-US" sz="2000" dirty="0">
                <a:solidFill>
                  <a:schemeClr val="bg1"/>
                </a:solidFill>
                <a:ea typeface="SimHei" pitchFamily="49" charset="-122"/>
              </a:rPr>
              <a:t>太</a:t>
            </a:r>
            <a:r>
              <a:rPr lang="en-US" altLang="zh-TW" sz="2000" dirty="0">
                <a:solidFill>
                  <a:schemeClr val="bg1"/>
                </a:solidFill>
                <a:ea typeface="SimHei" pitchFamily="49" charset="-122"/>
              </a:rPr>
              <a:t>27:50</a:t>
            </a:r>
            <a:r>
              <a:rPr lang="en-US" altLang="zh-TW" sz="2000" dirty="0">
                <a:solidFill>
                  <a:schemeClr val="bg1"/>
                </a:solidFill>
                <a:ea typeface="新細明體" pitchFamily="18" charset="-120"/>
              </a:rPr>
              <a:t>-51)</a:t>
            </a:r>
            <a:endParaRPr lang="zh-TW" altLang="en-US" sz="2000" dirty="0">
              <a:solidFill>
                <a:schemeClr val="bg1"/>
              </a:solidFill>
              <a:ea typeface="新細明體" pitchFamily="18" charset="-120"/>
            </a:endParaRPr>
          </a:p>
        </p:txBody>
      </p:sp>
      <p:sp>
        <p:nvSpPr>
          <p:cNvPr id="90119" name="Text Box 7"/>
          <p:cNvSpPr txBox="1">
            <a:spLocks noChangeArrowheads="1"/>
          </p:cNvSpPr>
          <p:nvPr/>
        </p:nvSpPr>
        <p:spPr bwMode="auto">
          <a:xfrm>
            <a:off x="152400" y="114301"/>
            <a:ext cx="198002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000">
                <a:solidFill>
                  <a:schemeClr val="bg1"/>
                </a:solidFill>
                <a:ea typeface="SimHei" pitchFamily="49" charset="-122"/>
              </a:rPr>
              <a:t>耶穌時代的聖殿</a:t>
            </a:r>
          </a:p>
        </p:txBody>
      </p:sp>
      <p:sp>
        <p:nvSpPr>
          <p:cNvPr id="90120" name="AutoShape 8"/>
          <p:cNvSpPr>
            <a:spLocks noChangeArrowheads="1"/>
          </p:cNvSpPr>
          <p:nvPr/>
        </p:nvSpPr>
        <p:spPr bwMode="auto">
          <a:xfrm>
            <a:off x="6111876" y="1426369"/>
            <a:ext cx="974725" cy="577454"/>
          </a:xfrm>
          <a:prstGeom prst="wedgeEllipseCallout">
            <a:avLst>
              <a:gd name="adj1" fmla="val -78500"/>
              <a:gd name="adj2" fmla="val 1515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zh-TW" altLang="en-US" sz="2000">
                <a:ea typeface="SimHei" pitchFamily="49" charset="-122"/>
              </a:rPr>
              <a:t>幔子</a:t>
            </a:r>
          </a:p>
        </p:txBody>
      </p:sp>
    </p:spTree>
    <p:extLst>
      <p:ext uri="{BB962C8B-B14F-4D97-AF65-F5344CB8AC3E}">
        <p14:creationId xmlns:p14="http://schemas.microsoft.com/office/powerpoint/2010/main" val="268981786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7" grpId="0" animBg="1"/>
      <p:bldP spid="901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veil-tor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1" name="Rectangle 5"/>
          <p:cNvSpPr>
            <a:spLocks noChangeArrowheads="1"/>
          </p:cNvSpPr>
          <p:nvPr/>
        </p:nvSpPr>
        <p:spPr bwMode="auto">
          <a:xfrm>
            <a:off x="530446" y="4155926"/>
            <a:ext cx="8077200" cy="830997"/>
          </a:xfrm>
          <a:prstGeom prst="rect">
            <a:avLst/>
          </a:prstGeom>
          <a:solidFill>
            <a:srgbClr val="000000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2000" dirty="0">
                <a:solidFill>
                  <a:schemeClr val="bg1"/>
                </a:solidFill>
                <a:ea typeface="SimHei" pitchFamily="49" charset="-122"/>
              </a:rPr>
              <a:t>弟兄們，我們既因耶穌的血得以坦然進入至聖所，是藉著祂給我們開了一條又新又活的路，從幔子經過，這幔子就是祂的身體；</a:t>
            </a:r>
            <a:r>
              <a:rPr lang="en-US" altLang="zh-TW" sz="2000" dirty="0">
                <a:solidFill>
                  <a:schemeClr val="bg1"/>
                </a:solidFill>
                <a:ea typeface="SimHei" pitchFamily="49" charset="-122"/>
              </a:rPr>
              <a:t>(</a:t>
            </a:r>
            <a:r>
              <a:rPr lang="zh-TW" altLang="en-US" sz="2000" dirty="0">
                <a:solidFill>
                  <a:schemeClr val="bg1"/>
                </a:solidFill>
                <a:ea typeface="SimHei" pitchFamily="49" charset="-122"/>
              </a:rPr>
              <a:t>來</a:t>
            </a:r>
            <a:r>
              <a:rPr lang="en-US" altLang="zh-TW" sz="2000" dirty="0">
                <a:solidFill>
                  <a:schemeClr val="bg1"/>
                </a:solidFill>
                <a:ea typeface="SimHei" pitchFamily="49" charset="-122"/>
              </a:rPr>
              <a:t>10:19-20)</a:t>
            </a:r>
            <a:endParaRPr lang="zh-TW" altLang="en-US" sz="2000" dirty="0">
              <a:solidFill>
                <a:schemeClr val="bg1"/>
              </a:solidFill>
              <a:ea typeface="SimHei" pitchFamily="49" charset="-122"/>
            </a:endParaRPr>
          </a:p>
        </p:txBody>
      </p:sp>
      <p:sp>
        <p:nvSpPr>
          <p:cNvPr id="91142" name="Text Box 6"/>
          <p:cNvSpPr txBox="1">
            <a:spLocks noChangeArrowheads="1"/>
          </p:cNvSpPr>
          <p:nvPr/>
        </p:nvSpPr>
        <p:spPr bwMode="auto">
          <a:xfrm>
            <a:off x="152400" y="114301"/>
            <a:ext cx="198002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000">
                <a:solidFill>
                  <a:schemeClr val="bg1"/>
                </a:solidFill>
                <a:ea typeface="SimHei" pitchFamily="49" charset="-122"/>
              </a:rPr>
              <a:t>耶穌時代的聖殿</a:t>
            </a:r>
          </a:p>
        </p:txBody>
      </p:sp>
      <p:sp>
        <p:nvSpPr>
          <p:cNvPr id="91143" name="AutoShape 7"/>
          <p:cNvSpPr>
            <a:spLocks noChangeArrowheads="1"/>
          </p:cNvSpPr>
          <p:nvPr/>
        </p:nvSpPr>
        <p:spPr bwMode="auto">
          <a:xfrm>
            <a:off x="6111876" y="1426369"/>
            <a:ext cx="974725" cy="577454"/>
          </a:xfrm>
          <a:prstGeom prst="wedgeEllipseCallout">
            <a:avLst>
              <a:gd name="adj1" fmla="val -78500"/>
              <a:gd name="adj2" fmla="val 1515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zh-TW" altLang="en-US" sz="2000">
                <a:ea typeface="SimHei" pitchFamily="49" charset="-122"/>
              </a:rPr>
              <a:t>幔子</a:t>
            </a:r>
          </a:p>
        </p:txBody>
      </p:sp>
    </p:spTree>
    <p:extLst>
      <p:ext uri="{BB962C8B-B14F-4D97-AF65-F5344CB8AC3E}">
        <p14:creationId xmlns:p14="http://schemas.microsoft.com/office/powerpoint/2010/main" val="310783840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HO\Application Data\Microsoft\Media Catalog\Downloaded Clips\cl7c\j0311866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39502"/>
            <a:ext cx="3405087" cy="3401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660854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 descr="Abrahamic-Covenant-890x7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9" y="129779"/>
            <a:ext cx="5151437" cy="3106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Rectangle 5"/>
          <p:cNvSpPr>
            <a:spLocks noChangeArrowheads="1"/>
          </p:cNvSpPr>
          <p:nvPr/>
        </p:nvSpPr>
        <p:spPr bwMode="auto">
          <a:xfrm>
            <a:off x="571500" y="1131094"/>
            <a:ext cx="141577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>
                <a:solidFill>
                  <a:srgbClr val="FF0000"/>
                </a:solidFill>
                <a:ea typeface="SimHei" pitchFamily="49" charset="-122"/>
              </a:rPr>
              <a:t>三歲母牛</a:t>
            </a:r>
            <a:endParaRPr lang="zh-HK" altLang="en-US" sz="2400">
              <a:solidFill>
                <a:srgbClr val="FF0000"/>
              </a:solidFill>
              <a:ea typeface="SimHei" pitchFamily="49" charset="-122"/>
            </a:endParaRPr>
          </a:p>
        </p:txBody>
      </p:sp>
      <p:sp>
        <p:nvSpPr>
          <p:cNvPr id="40964" name="Rectangle 6"/>
          <p:cNvSpPr>
            <a:spLocks noChangeArrowheads="1"/>
          </p:cNvSpPr>
          <p:nvPr/>
        </p:nvSpPr>
        <p:spPr bwMode="auto">
          <a:xfrm>
            <a:off x="596900" y="1657350"/>
            <a:ext cx="17235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>
                <a:solidFill>
                  <a:srgbClr val="FF0000"/>
                </a:solidFill>
                <a:ea typeface="SimHei" pitchFamily="49" charset="-122"/>
              </a:rPr>
              <a:t>三歲母山羊</a:t>
            </a:r>
            <a:endParaRPr lang="zh-HK" altLang="en-US" sz="2400">
              <a:solidFill>
                <a:srgbClr val="FF0000"/>
              </a:solidFill>
              <a:ea typeface="SimHei" pitchFamily="49" charset="-122"/>
            </a:endParaRPr>
          </a:p>
        </p:txBody>
      </p:sp>
      <p:sp>
        <p:nvSpPr>
          <p:cNvPr id="40965" name="Rectangle 7"/>
          <p:cNvSpPr>
            <a:spLocks noChangeArrowheads="1"/>
          </p:cNvSpPr>
          <p:nvPr/>
        </p:nvSpPr>
        <p:spPr bwMode="auto">
          <a:xfrm>
            <a:off x="1011238" y="2238375"/>
            <a:ext cx="17235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>
                <a:solidFill>
                  <a:srgbClr val="FF0000"/>
                </a:solidFill>
                <a:ea typeface="SimHei" pitchFamily="49" charset="-122"/>
              </a:rPr>
              <a:t>三歲公綿羊</a:t>
            </a:r>
            <a:endParaRPr lang="zh-HK" altLang="en-US" sz="2400">
              <a:solidFill>
                <a:srgbClr val="FF0000"/>
              </a:solidFill>
              <a:ea typeface="SimHei" pitchFamily="49" charset="-122"/>
            </a:endParaRPr>
          </a:p>
        </p:txBody>
      </p:sp>
      <p:sp>
        <p:nvSpPr>
          <p:cNvPr id="40966" name="Rectangle 8"/>
          <p:cNvSpPr>
            <a:spLocks noChangeArrowheads="1"/>
          </p:cNvSpPr>
          <p:nvPr/>
        </p:nvSpPr>
        <p:spPr bwMode="auto">
          <a:xfrm>
            <a:off x="3475038" y="2590800"/>
            <a:ext cx="8002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>
                <a:solidFill>
                  <a:srgbClr val="FF0000"/>
                </a:solidFill>
                <a:ea typeface="SimHei" pitchFamily="49" charset="-122"/>
              </a:rPr>
              <a:t>斑鳩</a:t>
            </a:r>
            <a:endParaRPr lang="zh-HK" altLang="en-US" sz="2400">
              <a:solidFill>
                <a:srgbClr val="FF0000"/>
              </a:solidFill>
              <a:ea typeface="SimHei" pitchFamily="49" charset="-122"/>
            </a:endParaRPr>
          </a:p>
        </p:txBody>
      </p:sp>
      <p:sp>
        <p:nvSpPr>
          <p:cNvPr id="40967" name="Rectangle 9"/>
          <p:cNvSpPr>
            <a:spLocks noChangeArrowheads="1"/>
          </p:cNvSpPr>
          <p:nvPr/>
        </p:nvSpPr>
        <p:spPr bwMode="auto">
          <a:xfrm>
            <a:off x="6327775" y="2228850"/>
            <a:ext cx="8002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>
                <a:solidFill>
                  <a:srgbClr val="FF0000"/>
                </a:solidFill>
                <a:ea typeface="SimHei" pitchFamily="49" charset="-122"/>
              </a:rPr>
              <a:t>雛鴿</a:t>
            </a:r>
            <a:endParaRPr lang="zh-HK" altLang="en-US" sz="2400">
              <a:solidFill>
                <a:srgbClr val="FF0000"/>
              </a:solidFill>
              <a:ea typeface="SimHei" pitchFamily="49" charset="-122"/>
            </a:endParaRPr>
          </a:p>
        </p:txBody>
      </p:sp>
      <p:sp>
        <p:nvSpPr>
          <p:cNvPr id="40968" name="Line 10"/>
          <p:cNvSpPr>
            <a:spLocks noChangeShapeType="1"/>
          </p:cNvSpPr>
          <p:nvPr/>
        </p:nvSpPr>
        <p:spPr bwMode="auto">
          <a:xfrm>
            <a:off x="1974851" y="1337073"/>
            <a:ext cx="512763" cy="8215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40969" name="Line 11"/>
          <p:cNvSpPr>
            <a:spLocks noChangeShapeType="1"/>
          </p:cNvSpPr>
          <p:nvPr/>
        </p:nvSpPr>
        <p:spPr bwMode="auto">
          <a:xfrm>
            <a:off x="2341564" y="1831182"/>
            <a:ext cx="693737" cy="2738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40970" name="Line 12"/>
          <p:cNvSpPr>
            <a:spLocks noChangeShapeType="1"/>
          </p:cNvSpPr>
          <p:nvPr/>
        </p:nvSpPr>
        <p:spPr bwMode="auto">
          <a:xfrm flipV="1">
            <a:off x="2770188" y="2243138"/>
            <a:ext cx="595312" cy="125016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40971" name="Line 13"/>
          <p:cNvSpPr>
            <a:spLocks noChangeShapeType="1"/>
          </p:cNvSpPr>
          <p:nvPr/>
        </p:nvSpPr>
        <p:spPr bwMode="auto">
          <a:xfrm flipV="1">
            <a:off x="4279900" y="2736057"/>
            <a:ext cx="292100" cy="2738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40972" name="Line 14"/>
          <p:cNvSpPr>
            <a:spLocks noChangeShapeType="1"/>
          </p:cNvSpPr>
          <p:nvPr/>
        </p:nvSpPr>
        <p:spPr bwMode="auto">
          <a:xfrm flipH="1">
            <a:off x="6042026" y="2437210"/>
            <a:ext cx="271463" cy="7262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518159" name="Freeform 15"/>
          <p:cNvSpPr>
            <a:spLocks/>
          </p:cNvSpPr>
          <p:nvPr/>
        </p:nvSpPr>
        <p:spPr bwMode="auto">
          <a:xfrm>
            <a:off x="3278188" y="959644"/>
            <a:ext cx="2640012" cy="2606279"/>
          </a:xfrm>
          <a:custGeom>
            <a:avLst/>
            <a:gdLst>
              <a:gd name="T0" fmla="*/ 0 w 1663"/>
              <a:gd name="T1" fmla="*/ 0 h 2189"/>
              <a:gd name="T2" fmla="*/ 2147483647 w 1663"/>
              <a:gd name="T3" fmla="*/ 2147483647 h 2189"/>
              <a:gd name="T4" fmla="*/ 2147483647 w 1663"/>
              <a:gd name="T5" fmla="*/ 2147483647 h 2189"/>
              <a:gd name="T6" fmla="*/ 2147483647 w 1663"/>
              <a:gd name="T7" fmla="*/ 2147483647 h 218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663" h="2189">
                <a:moveTo>
                  <a:pt x="0" y="0"/>
                </a:moveTo>
                <a:cubicBezTo>
                  <a:pt x="128" y="116"/>
                  <a:pt x="569" y="502"/>
                  <a:pt x="766" y="716"/>
                </a:cubicBezTo>
                <a:cubicBezTo>
                  <a:pt x="963" y="930"/>
                  <a:pt x="1036" y="1039"/>
                  <a:pt x="1185" y="1284"/>
                </a:cubicBezTo>
                <a:cubicBezTo>
                  <a:pt x="1334" y="1529"/>
                  <a:pt x="1564" y="2001"/>
                  <a:pt x="1663" y="2189"/>
                </a:cubicBezTo>
              </a:path>
            </a:pathLst>
          </a:custGeom>
          <a:noFill/>
          <a:ln w="76200" cmpd="sng">
            <a:solidFill>
              <a:srgbClr val="FF0000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518160" name="Text Box 16"/>
          <p:cNvSpPr txBox="1">
            <a:spLocks noChangeArrowheads="1"/>
          </p:cNvSpPr>
          <p:nvPr/>
        </p:nvSpPr>
        <p:spPr bwMode="auto">
          <a:xfrm>
            <a:off x="5495925" y="4515966"/>
            <a:ext cx="141577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dirty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(</a:t>
            </a:r>
            <a:r>
              <a:rPr lang="zh-TW" altLang="en-US" sz="2400" dirty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代表神</a:t>
            </a:r>
            <a:r>
              <a:rPr lang="en-US" altLang="zh-TW" sz="2400" dirty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)</a:t>
            </a:r>
          </a:p>
        </p:txBody>
      </p:sp>
      <p:sp>
        <p:nvSpPr>
          <p:cNvPr id="518161" name="Rectangle 17"/>
          <p:cNvSpPr>
            <a:spLocks noChangeArrowheads="1"/>
          </p:cNvSpPr>
          <p:nvPr/>
        </p:nvSpPr>
        <p:spPr bwMode="auto">
          <a:xfrm>
            <a:off x="5253277" y="3696892"/>
            <a:ext cx="1723549" cy="9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zh-TW" altLang="en-US" sz="2400">
                <a:ea typeface="SimHei" pitchFamily="49" charset="-122"/>
              </a:rPr>
              <a:t>冒</a:t>
            </a:r>
            <a:r>
              <a:rPr lang="zh-TW" altLang="en-US" sz="2400">
                <a:solidFill>
                  <a:srgbClr val="FF0000"/>
                </a:solidFill>
                <a:ea typeface="SimHei" pitchFamily="49" charset="-122"/>
              </a:rPr>
              <a:t>煙</a:t>
            </a:r>
            <a:r>
              <a:rPr lang="zh-TW" altLang="en-US" sz="2400">
                <a:ea typeface="SimHei" pitchFamily="49" charset="-122"/>
              </a:rPr>
              <a:t>的爐</a:t>
            </a:r>
          </a:p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zh-TW" altLang="en-US" sz="2400">
                <a:ea typeface="SimHei" pitchFamily="49" charset="-122"/>
              </a:rPr>
              <a:t>燒著的</a:t>
            </a:r>
            <a:r>
              <a:rPr lang="zh-TW" altLang="en-US" sz="2400">
                <a:solidFill>
                  <a:srgbClr val="FF0000"/>
                </a:solidFill>
                <a:ea typeface="SimHei" pitchFamily="49" charset="-122"/>
              </a:rPr>
              <a:t>火</a:t>
            </a:r>
            <a:r>
              <a:rPr lang="zh-TW" altLang="en-US" sz="2400">
                <a:ea typeface="SimHei" pitchFamily="49" charset="-122"/>
              </a:rPr>
              <a:t>把</a:t>
            </a:r>
          </a:p>
        </p:txBody>
      </p:sp>
      <p:sp>
        <p:nvSpPr>
          <p:cNvPr id="518162" name="AutoShape 18"/>
          <p:cNvSpPr>
            <a:spLocks noChangeArrowheads="1"/>
          </p:cNvSpPr>
          <p:nvPr/>
        </p:nvSpPr>
        <p:spPr bwMode="auto">
          <a:xfrm>
            <a:off x="2962276" y="3696891"/>
            <a:ext cx="1243013" cy="932259"/>
          </a:xfrm>
          <a:prstGeom prst="star16">
            <a:avLst>
              <a:gd name="adj" fmla="val 375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>
                <a:ea typeface="SimHei" pitchFamily="49" charset="-122"/>
              </a:rPr>
              <a:t>立約</a:t>
            </a:r>
          </a:p>
        </p:txBody>
      </p:sp>
    </p:spTree>
    <p:extLst>
      <p:ext uri="{BB962C8B-B14F-4D97-AF65-F5344CB8AC3E}">
        <p14:creationId xmlns:p14="http://schemas.microsoft.com/office/powerpoint/2010/main" val="407712241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304800" y="285751"/>
            <a:ext cx="8534400" cy="466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5400" b="1">
                <a:latin typeface="標楷體" pitchFamily="65" charset="-120"/>
                <a:ea typeface="標楷體" pitchFamily="65" charset="-120"/>
              </a:rPr>
              <a:t>主日崇拜：</a:t>
            </a:r>
            <a:r>
              <a:rPr lang="en-US" altLang="zh-TW" sz="5400" b="1">
                <a:latin typeface="標楷體" pitchFamily="65" charset="-120"/>
                <a:ea typeface="標楷體" pitchFamily="65" charset="-120"/>
              </a:rPr>
              <a:t>Sunday Service</a:t>
            </a:r>
          </a:p>
          <a:p>
            <a:pPr>
              <a:spcBef>
                <a:spcPct val="50000"/>
              </a:spcBef>
            </a:pPr>
            <a:r>
              <a:rPr lang="en-US" altLang="zh-TW" sz="5400" b="1"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sz="5400" b="1">
                <a:latin typeface="標楷體" pitchFamily="65" charset="-120"/>
                <a:ea typeface="標楷體" pitchFamily="65" charset="-120"/>
              </a:rPr>
              <a:t>敬拜 </a:t>
            </a:r>
            <a:r>
              <a:rPr lang="en-US" altLang="zh-TW" sz="5400" b="1">
                <a:latin typeface="標楷體" pitchFamily="65" charset="-120"/>
                <a:ea typeface="標楷體" pitchFamily="65" charset="-120"/>
              </a:rPr>
              <a:t>= </a:t>
            </a:r>
            <a:r>
              <a:rPr lang="zh-TW" altLang="en-US" sz="5400" b="1">
                <a:latin typeface="標楷體" pitchFamily="65" charset="-120"/>
                <a:ea typeface="標楷體" pitchFamily="65" charset="-120"/>
              </a:rPr>
              <a:t>服事</a:t>
            </a:r>
          </a:p>
          <a:p>
            <a:pPr>
              <a:spcBef>
                <a:spcPct val="50000"/>
              </a:spcBef>
            </a:pPr>
            <a:r>
              <a:rPr lang="zh-TW" altLang="en-US" sz="5400" b="1">
                <a:latin typeface="標楷體" pitchFamily="65" charset="-120"/>
                <a:ea typeface="標楷體" pitchFamily="65" charset="-120"/>
              </a:rPr>
              <a:t>  「沒有好的敬拜，</a:t>
            </a:r>
          </a:p>
          <a:p>
            <a:pPr>
              <a:spcBef>
                <a:spcPct val="50000"/>
              </a:spcBef>
            </a:pPr>
            <a:r>
              <a:rPr lang="zh-TW" altLang="en-US" sz="5400" b="1">
                <a:latin typeface="標楷體" pitchFamily="65" charset="-120"/>
                <a:ea typeface="標楷體" pitchFamily="65" charset="-120"/>
              </a:rPr>
              <a:t>		 沒有好的服事。」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533400" y="285750"/>
            <a:ext cx="8305800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5400" b="1">
                <a:latin typeface="標楷體" pitchFamily="65" charset="-120"/>
                <a:ea typeface="標楷體" pitchFamily="65" charset="-120"/>
              </a:rPr>
              <a:t>會幕敬拜的經文結構：</a:t>
            </a:r>
            <a:endParaRPr lang="zh-TW" altLang="en-US" sz="4800" b="1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en-US" altLang="zh-TW" sz="4800" b="1">
                <a:latin typeface="標楷體" pitchFamily="65" charset="-120"/>
                <a:ea typeface="標楷體" pitchFamily="65" charset="-120"/>
              </a:rPr>
              <a:t>A  25-31</a:t>
            </a:r>
            <a:r>
              <a:rPr lang="zh-TW" altLang="en-US" sz="4800" b="1">
                <a:latin typeface="標楷體" pitchFamily="65" charset="-120"/>
                <a:ea typeface="標楷體" pitchFamily="65" charset="-120"/>
              </a:rPr>
              <a:t>章  上帝仔細吩咐</a:t>
            </a:r>
          </a:p>
          <a:p>
            <a:pPr>
              <a:spcBef>
                <a:spcPct val="50000"/>
              </a:spcBef>
            </a:pPr>
            <a:r>
              <a:rPr lang="zh-TW" altLang="en-US" sz="4800" b="1">
                <a:latin typeface="標楷體" pitchFamily="65" charset="-120"/>
                <a:ea typeface="標楷體" pitchFamily="65" charset="-120"/>
              </a:rPr>
              <a:t>		</a:t>
            </a:r>
            <a:r>
              <a:rPr lang="en-US" altLang="zh-TW" sz="4800" b="1">
                <a:latin typeface="標楷體" pitchFamily="65" charset="-120"/>
                <a:ea typeface="標楷體" pitchFamily="65" charset="-120"/>
              </a:rPr>
              <a:t>B  32-34</a:t>
            </a:r>
            <a:r>
              <a:rPr lang="zh-TW" altLang="en-US" sz="4800" b="1">
                <a:latin typeface="標楷體" pitchFamily="65" charset="-120"/>
                <a:ea typeface="標楷體" pitchFamily="65" charset="-120"/>
              </a:rPr>
              <a:t>章  金牛犢事件</a:t>
            </a:r>
          </a:p>
          <a:p>
            <a:pPr>
              <a:spcBef>
                <a:spcPct val="50000"/>
              </a:spcBef>
            </a:pPr>
            <a:r>
              <a:rPr lang="zh-TW" altLang="en-US" sz="4800" b="1">
                <a:latin typeface="Arial"/>
                <a:ea typeface="標楷體" pitchFamily="65" charset="-120"/>
              </a:rPr>
              <a:t>‘</a:t>
            </a:r>
            <a:r>
              <a:rPr lang="en-US" altLang="zh-TW" sz="4800" b="1">
                <a:latin typeface="標楷體" pitchFamily="65" charset="-120"/>
                <a:ea typeface="標楷體" pitchFamily="65" charset="-120"/>
              </a:rPr>
              <a:t>A  35-40</a:t>
            </a:r>
            <a:r>
              <a:rPr lang="zh-TW" altLang="en-US" sz="4800" b="1">
                <a:latin typeface="標楷體" pitchFamily="65" charset="-120"/>
                <a:ea typeface="標楷體" pitchFamily="65" charset="-120"/>
              </a:rPr>
              <a:t>章  子民仔細遵行</a:t>
            </a:r>
          </a:p>
          <a:p>
            <a:pPr>
              <a:spcBef>
                <a:spcPct val="50000"/>
              </a:spcBef>
            </a:pPr>
            <a:endParaRPr lang="en-US" altLang="zh-TW" sz="4800" b="1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2" name="Picture 4" descr="tencommandmentsforki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1" y="0"/>
            <a:ext cx="5064125" cy="5143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762001" y="3363838"/>
            <a:ext cx="4965700" cy="1421928"/>
          </a:xfrm>
          <a:prstGeom prst="rect">
            <a:avLst/>
          </a:prstGeom>
          <a:solidFill>
            <a:srgbClr val="000000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2400" dirty="0">
                <a:solidFill>
                  <a:schemeClr val="bg1"/>
                </a:solidFill>
                <a:latin typeface="SimHei" pitchFamily="49" charset="-122"/>
                <a:ea typeface="SimHei" pitchFamily="49" charset="-122"/>
              </a:rPr>
              <a:t>耶和華在西乃山和摩西說完了話，就把兩塊法版交給他，是神用指頭寫的石版。</a:t>
            </a:r>
            <a:r>
              <a:rPr lang="en-US" altLang="zh-TW" sz="2400" dirty="0">
                <a:solidFill>
                  <a:schemeClr val="bg1"/>
                </a:solidFill>
                <a:latin typeface="SimHei" pitchFamily="49" charset="-122"/>
                <a:ea typeface="SimHei" pitchFamily="49" charset="-122"/>
              </a:rPr>
              <a:t>(</a:t>
            </a:r>
            <a:r>
              <a:rPr lang="zh-TW" altLang="en-US" sz="2400" dirty="0">
                <a:solidFill>
                  <a:schemeClr val="bg1"/>
                </a:solidFill>
                <a:latin typeface="SimHei" pitchFamily="49" charset="-122"/>
                <a:ea typeface="SimHei" pitchFamily="49" charset="-122"/>
              </a:rPr>
              <a:t>出</a:t>
            </a:r>
            <a:r>
              <a:rPr lang="en-US" altLang="zh-TW" sz="2400" dirty="0">
                <a:solidFill>
                  <a:schemeClr val="bg1"/>
                </a:solidFill>
                <a:latin typeface="SimHei" pitchFamily="49" charset="-122"/>
                <a:ea typeface="SimHei" pitchFamily="49" charset="-122"/>
              </a:rPr>
              <a:t>31:18)</a:t>
            </a:r>
            <a:endParaRPr lang="zh-TW" altLang="en-US" sz="2400" dirty="0">
              <a:solidFill>
                <a:schemeClr val="bg1"/>
              </a:solidFill>
              <a:latin typeface="SimHei" pitchFamily="49" charset="-122"/>
              <a:ea typeface="SimHei" pitchFamily="49" charset="-122"/>
            </a:endParaRPr>
          </a:p>
        </p:txBody>
      </p:sp>
      <p:sp>
        <p:nvSpPr>
          <p:cNvPr id="68614" name="Rectangle 6" descr="Blue tissue paper"/>
          <p:cNvSpPr>
            <a:spLocks noChangeArrowheads="1"/>
          </p:cNvSpPr>
          <p:nvPr/>
        </p:nvSpPr>
        <p:spPr bwMode="auto">
          <a:xfrm>
            <a:off x="6781800" y="514350"/>
            <a:ext cx="1219200" cy="6858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itchFamily="49" charset="-122"/>
              </a:rPr>
              <a:t>神</a:t>
            </a:r>
          </a:p>
        </p:txBody>
      </p:sp>
      <p:sp>
        <p:nvSpPr>
          <p:cNvPr id="68615" name="Rectangle 7" descr="Blue tissue paper"/>
          <p:cNvSpPr>
            <a:spLocks noChangeArrowheads="1"/>
          </p:cNvSpPr>
          <p:nvPr/>
        </p:nvSpPr>
        <p:spPr bwMode="auto">
          <a:xfrm>
            <a:off x="6781800" y="1657350"/>
            <a:ext cx="1219200" cy="6858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itchFamily="49" charset="-122"/>
              </a:rPr>
              <a:t>天使</a:t>
            </a:r>
          </a:p>
        </p:txBody>
      </p:sp>
      <p:sp>
        <p:nvSpPr>
          <p:cNvPr id="68616" name="Rectangle 8" descr="Blue tissue paper"/>
          <p:cNvSpPr>
            <a:spLocks noChangeArrowheads="1"/>
          </p:cNvSpPr>
          <p:nvPr/>
        </p:nvSpPr>
        <p:spPr bwMode="auto">
          <a:xfrm>
            <a:off x="6781800" y="2800350"/>
            <a:ext cx="1219200" cy="6858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SimHei" pitchFamily="49" charset="-122"/>
              </a:rPr>
              <a:t>摩西</a:t>
            </a:r>
          </a:p>
        </p:txBody>
      </p:sp>
      <p:sp>
        <p:nvSpPr>
          <p:cNvPr id="68617" name="AutoShape 9"/>
          <p:cNvSpPr>
            <a:spLocks noChangeArrowheads="1"/>
          </p:cNvSpPr>
          <p:nvPr/>
        </p:nvSpPr>
        <p:spPr bwMode="auto">
          <a:xfrm>
            <a:off x="7086600" y="1257300"/>
            <a:ext cx="609600" cy="3429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zh-HK" altLang="en-US"/>
          </a:p>
        </p:txBody>
      </p:sp>
      <p:sp>
        <p:nvSpPr>
          <p:cNvPr id="68618" name="AutoShape 10"/>
          <p:cNvSpPr>
            <a:spLocks noChangeArrowheads="1"/>
          </p:cNvSpPr>
          <p:nvPr/>
        </p:nvSpPr>
        <p:spPr bwMode="auto">
          <a:xfrm>
            <a:off x="7086600" y="2400300"/>
            <a:ext cx="609600" cy="3429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zh-HK" altLang="en-US"/>
          </a:p>
        </p:txBody>
      </p:sp>
      <p:sp>
        <p:nvSpPr>
          <p:cNvPr id="68619" name="Rectangle 11"/>
          <p:cNvSpPr>
            <a:spLocks noChangeArrowheads="1"/>
          </p:cNvSpPr>
          <p:nvPr/>
        </p:nvSpPr>
        <p:spPr bwMode="auto">
          <a:xfrm>
            <a:off x="6096000" y="3714750"/>
            <a:ext cx="2819400" cy="142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>
                    <a:alpha val="7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2400" dirty="0">
                <a:solidFill>
                  <a:srgbClr val="000000"/>
                </a:solidFill>
                <a:latin typeface="SimHei" pitchFamily="49" charset="-122"/>
                <a:ea typeface="SimHei" pitchFamily="49" charset="-122"/>
              </a:rPr>
              <a:t>律法</a:t>
            </a:r>
            <a:r>
              <a:rPr lang="en-US" altLang="zh-TW" sz="2400" dirty="0">
                <a:solidFill>
                  <a:srgbClr val="000000"/>
                </a:solidFill>
                <a:latin typeface="SimHei" pitchFamily="49" charset="-122"/>
                <a:ea typeface="SimHei" pitchFamily="49" charset="-122"/>
              </a:rPr>
              <a:t>…</a:t>
            </a:r>
            <a:r>
              <a:rPr lang="zh-TW" altLang="en-US" sz="2400" dirty="0">
                <a:solidFill>
                  <a:srgbClr val="000000"/>
                </a:solidFill>
                <a:latin typeface="SimHei" pitchFamily="49" charset="-122"/>
                <a:ea typeface="SimHei" pitchFamily="49" charset="-122"/>
              </a:rPr>
              <a:t>是藉天使經中保之手設立的。</a:t>
            </a:r>
            <a:r>
              <a:rPr lang="en-US" altLang="zh-TW" sz="2400" dirty="0">
                <a:latin typeface="SimHei" pitchFamily="49" charset="-122"/>
                <a:ea typeface="SimHei" pitchFamily="49" charset="-122"/>
              </a:rPr>
              <a:t>(</a:t>
            </a:r>
            <a:r>
              <a:rPr lang="zh-TW" altLang="en-US" sz="2400" dirty="0">
                <a:latin typeface="SimHei" pitchFamily="49" charset="-122"/>
                <a:ea typeface="SimHei" pitchFamily="49" charset="-122"/>
              </a:rPr>
              <a:t>加</a:t>
            </a:r>
            <a:r>
              <a:rPr lang="en-US" altLang="zh-TW" sz="2400" dirty="0">
                <a:latin typeface="SimHei" pitchFamily="49" charset="-122"/>
                <a:ea typeface="SimHei" pitchFamily="49" charset="-122"/>
              </a:rPr>
              <a:t>3:19)</a:t>
            </a:r>
            <a:endParaRPr lang="zh-TW" altLang="en-US" sz="2400" dirty="0">
              <a:latin typeface="SimHei" pitchFamily="49" charset="-122"/>
              <a:ea typeface="SimHei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028980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3" grpId="0" animBg="1"/>
      <p:bldP spid="68614" grpId="0" animBg="1"/>
      <p:bldP spid="68615" grpId="0" animBg="1"/>
      <p:bldP spid="68616" grpId="0" animBg="1"/>
      <p:bldP spid="68617" grpId="0" animBg="1"/>
      <p:bldP spid="68618" grpId="0" animBg="1"/>
      <p:bldP spid="686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805126" y="195486"/>
            <a:ext cx="7507288" cy="4856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spcAft>
                <a:spcPct val="30000"/>
              </a:spcAft>
            </a:pPr>
            <a:r>
              <a:rPr kumimoji="1" lang="zh-TW" altLang="en-US" sz="2400" dirty="0">
                <a:latin typeface="SimHei" pitchFamily="49" charset="-122"/>
                <a:ea typeface="SimHei" pitchFamily="49" charset="-122"/>
              </a:rPr>
              <a:t>百姓見摩西</a:t>
            </a:r>
            <a:r>
              <a:rPr kumimoji="1" lang="zh-TW" altLang="en-US" sz="2400" dirty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遲延不下山</a:t>
            </a:r>
            <a:r>
              <a:rPr kumimoji="1" lang="zh-TW" altLang="en-US" sz="2400" dirty="0">
                <a:latin typeface="SimHei" pitchFamily="49" charset="-122"/>
                <a:ea typeface="SimHei" pitchFamily="49" charset="-122"/>
              </a:rPr>
              <a:t>，就大家聚集到亞倫那裏，對他說：「起來！為我們做神像，可以在我們前面引路；因為領我們出埃及地的那個摩西，我們不知道他遭了甚麼事。」</a:t>
            </a:r>
          </a:p>
          <a:p>
            <a:pPr>
              <a:lnSpc>
                <a:spcPct val="120000"/>
              </a:lnSpc>
              <a:spcAft>
                <a:spcPct val="30000"/>
              </a:spcAft>
            </a:pPr>
            <a:r>
              <a:rPr kumimoji="1" lang="zh-TW" altLang="en-US" sz="2400" dirty="0">
                <a:latin typeface="SimHei" pitchFamily="49" charset="-122"/>
                <a:ea typeface="SimHei" pitchFamily="49" charset="-122"/>
              </a:rPr>
              <a:t>亞倫對他們說：「你們去摘下你們妻子、兒女耳上的</a:t>
            </a:r>
            <a:r>
              <a:rPr kumimoji="1" lang="zh-TW" altLang="en-US" sz="2400" dirty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金</a:t>
            </a:r>
            <a:r>
              <a:rPr kumimoji="1" lang="zh-TW" altLang="en-US" sz="2400" dirty="0">
                <a:latin typeface="SimHei" pitchFamily="49" charset="-122"/>
                <a:ea typeface="SimHei" pitchFamily="49" charset="-122"/>
              </a:rPr>
              <a:t>環，</a:t>
            </a:r>
            <a:r>
              <a:rPr kumimoji="1" lang="zh-TW" altLang="en-US" sz="2400" dirty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拿來給我</a:t>
            </a:r>
            <a:r>
              <a:rPr kumimoji="1" lang="zh-TW" altLang="en-US" sz="2400" dirty="0">
                <a:latin typeface="SimHei" pitchFamily="49" charset="-122"/>
                <a:ea typeface="SimHei" pitchFamily="49" charset="-122"/>
              </a:rPr>
              <a:t>。」</a:t>
            </a:r>
          </a:p>
          <a:p>
            <a:pPr>
              <a:lnSpc>
                <a:spcPct val="120000"/>
              </a:lnSpc>
              <a:spcAft>
                <a:spcPct val="30000"/>
              </a:spcAft>
            </a:pPr>
            <a:r>
              <a:rPr kumimoji="1" lang="zh-TW" altLang="en-US" sz="2400" dirty="0">
                <a:latin typeface="SimHei" pitchFamily="49" charset="-122"/>
                <a:ea typeface="SimHei" pitchFamily="49" charset="-122"/>
              </a:rPr>
              <a:t>百姓就都摘下他們耳上的金環，拿來給亞倫。亞倫從他們手裏接過來，</a:t>
            </a:r>
            <a:r>
              <a:rPr kumimoji="1" lang="zh-TW" altLang="en-US" sz="2400" dirty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鑄了一隻牛犢</a:t>
            </a:r>
            <a:r>
              <a:rPr kumimoji="1" lang="zh-TW" altLang="en-US" sz="2400" dirty="0">
                <a:latin typeface="SimHei" pitchFamily="49" charset="-122"/>
                <a:ea typeface="SimHei" pitchFamily="49" charset="-122"/>
              </a:rPr>
              <a:t>，用雕刻的器具做成。</a:t>
            </a:r>
          </a:p>
          <a:p>
            <a:pPr>
              <a:lnSpc>
                <a:spcPct val="120000"/>
              </a:lnSpc>
              <a:spcAft>
                <a:spcPct val="30000"/>
              </a:spcAft>
            </a:pPr>
            <a:r>
              <a:rPr kumimoji="1" lang="zh-TW" altLang="en-US" sz="2400" dirty="0">
                <a:latin typeface="SimHei" pitchFamily="49" charset="-122"/>
                <a:ea typeface="SimHei" pitchFamily="49" charset="-122"/>
              </a:rPr>
              <a:t>他們就說：「以色列啊，</a:t>
            </a:r>
            <a:r>
              <a:rPr kumimoji="1" lang="zh-TW" altLang="en-US" sz="2400" dirty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這是領你出埃及地的神</a:t>
            </a:r>
            <a:r>
              <a:rPr kumimoji="1" lang="zh-TW" altLang="en-US" sz="2400" dirty="0">
                <a:latin typeface="SimHei" pitchFamily="49" charset="-122"/>
                <a:ea typeface="SimHei" pitchFamily="49" charset="-122"/>
              </a:rPr>
              <a:t>。」</a:t>
            </a:r>
            <a:r>
              <a:rPr kumimoji="1" lang="en-US" altLang="zh-TW" sz="2400" dirty="0">
                <a:latin typeface="SimHei" pitchFamily="49" charset="-122"/>
                <a:ea typeface="新細明體" pitchFamily="18" charset="-120"/>
              </a:rPr>
              <a:t>(</a:t>
            </a:r>
            <a:r>
              <a:rPr kumimoji="1" lang="zh-TW" altLang="en-US" sz="2400" dirty="0">
                <a:latin typeface="SimHei" pitchFamily="49" charset="-122"/>
                <a:ea typeface="SimHei" pitchFamily="49" charset="-122"/>
              </a:rPr>
              <a:t>出</a:t>
            </a:r>
            <a:r>
              <a:rPr kumimoji="1" lang="en-US" altLang="zh-TW" sz="2400" dirty="0">
                <a:latin typeface="SimHei" pitchFamily="49" charset="-122"/>
                <a:ea typeface="SimHei" pitchFamily="49" charset="-122"/>
              </a:rPr>
              <a:t>32:1</a:t>
            </a:r>
            <a:r>
              <a:rPr kumimoji="1" lang="en-US" altLang="zh-TW" sz="2400" dirty="0">
                <a:latin typeface="SimHei" pitchFamily="49" charset="-122"/>
                <a:ea typeface="新細明體" pitchFamily="18" charset="-120"/>
              </a:rPr>
              <a:t>-4)</a:t>
            </a:r>
            <a:endParaRPr kumimoji="1" lang="zh-TW" altLang="en-US" sz="2400" dirty="0">
              <a:latin typeface="SimHei" pitchFamily="49" charset="-122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3609862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1" y="321469"/>
            <a:ext cx="7058025" cy="44993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5157272" y="457200"/>
            <a:ext cx="264687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zh-TW" altLang="en-US" sz="2400">
                <a:solidFill>
                  <a:schemeClr val="bg1"/>
                </a:solidFill>
                <a:ea typeface="SimHei" pitchFamily="49" charset="-122"/>
              </a:rPr>
              <a:t>埃及人所拜的公牛</a:t>
            </a:r>
          </a:p>
        </p:txBody>
      </p:sp>
    </p:spTree>
    <p:extLst>
      <p:ext uri="{BB962C8B-B14F-4D97-AF65-F5344CB8AC3E}">
        <p14:creationId xmlns:p14="http://schemas.microsoft.com/office/powerpoint/2010/main" val="104859619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8" name="Picture 4" descr="GoldCal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88" b="626"/>
          <a:stretch>
            <a:fillRect/>
          </a:stretch>
        </p:blipFill>
        <p:spPr bwMode="auto">
          <a:xfrm>
            <a:off x="0" y="0"/>
            <a:ext cx="9144000" cy="51399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9" name="AutoShape 5"/>
          <p:cNvSpPr>
            <a:spLocks noChangeArrowheads="1"/>
          </p:cNvSpPr>
          <p:nvPr/>
        </p:nvSpPr>
        <p:spPr bwMode="auto">
          <a:xfrm>
            <a:off x="5791200" y="699542"/>
            <a:ext cx="3124200" cy="1186408"/>
          </a:xfrm>
          <a:prstGeom prst="wedgeEllipseCallout">
            <a:avLst>
              <a:gd name="adj1" fmla="val -16565"/>
              <a:gd name="adj2" fmla="val 77315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lnSpc>
                <a:spcPct val="110000"/>
              </a:lnSpc>
            </a:pPr>
            <a:r>
              <a:rPr lang="zh-TW" altLang="en-US" sz="2000" dirty="0">
                <a:ea typeface="SimHei" pitchFamily="49" charset="-122"/>
              </a:rPr>
              <a:t>以色列啊，這是領你出埃及地的神。</a:t>
            </a:r>
            <a:endParaRPr lang="zh-HK" altLang="en-US" sz="2000" dirty="0">
              <a:ea typeface="SimHei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2576532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39552" y="598133"/>
            <a:ext cx="80648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2800" dirty="0"/>
              <a:t>32:5	  	</a:t>
            </a:r>
            <a:r>
              <a:rPr lang="zh-TW" altLang="zh-HK" sz="2800" dirty="0"/>
              <a:t>亞 倫 看 見 、 就 在 牛 犢 面 前 </a:t>
            </a:r>
            <a:r>
              <a:rPr lang="zh-TW" altLang="zh-HK" sz="2800" b="1" dirty="0">
                <a:solidFill>
                  <a:srgbClr val="FF0000"/>
                </a:solidFill>
              </a:rPr>
              <a:t>築 壇</a:t>
            </a:r>
            <a:r>
              <a:rPr lang="zh-TW" altLang="zh-HK" sz="2800" dirty="0"/>
              <a:t> 、 且 宣 告 說 、 明 日 </a:t>
            </a:r>
            <a:r>
              <a:rPr lang="zh-TW" altLang="zh-HK" sz="2800" b="1" dirty="0">
                <a:solidFill>
                  <a:srgbClr val="FF0000"/>
                </a:solidFill>
              </a:rPr>
              <a:t>要 向 耶 和 華 守 節 </a:t>
            </a:r>
            <a:r>
              <a:rPr lang="zh-TW" altLang="zh-HK" sz="2800" dirty="0"/>
              <a:t>。</a:t>
            </a:r>
          </a:p>
          <a:p>
            <a:r>
              <a:rPr lang="en-US" altLang="zh-HK" sz="2800" dirty="0"/>
              <a:t>32:6	  	</a:t>
            </a:r>
            <a:r>
              <a:rPr lang="zh-TW" altLang="zh-HK" sz="2800" dirty="0"/>
              <a:t>次 日 清 早 、 百 姓 起 來 </a:t>
            </a:r>
            <a:r>
              <a:rPr lang="zh-TW" altLang="zh-HK" sz="2800" b="1" dirty="0"/>
              <a:t>獻 燔 祭 </a:t>
            </a:r>
            <a:r>
              <a:rPr lang="zh-TW" altLang="zh-HK" sz="2800" dirty="0"/>
              <a:t>、 和 </a:t>
            </a:r>
            <a:r>
              <a:rPr lang="zh-TW" altLang="zh-HK" sz="2800" b="1" dirty="0">
                <a:solidFill>
                  <a:srgbClr val="FF0000"/>
                </a:solidFill>
              </a:rPr>
              <a:t>平 安 祭 </a:t>
            </a:r>
            <a:r>
              <a:rPr lang="zh-TW" altLang="zh-HK" sz="2800" dirty="0"/>
              <a:t>、 就 </a:t>
            </a:r>
            <a:r>
              <a:rPr lang="zh-TW" altLang="zh-HK" sz="2800" b="1" dirty="0">
                <a:solidFill>
                  <a:srgbClr val="FF0000"/>
                </a:solidFill>
              </a:rPr>
              <a:t>坐 下 喫 喝 、 起 來 玩 耍 </a:t>
            </a:r>
            <a:r>
              <a:rPr lang="zh-TW" altLang="zh-HK" sz="2800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89367909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533400" y="285750"/>
            <a:ext cx="8305800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5400" b="1">
                <a:latin typeface="標楷體" pitchFamily="65" charset="-120"/>
                <a:ea typeface="標楷體" pitchFamily="65" charset="-120"/>
              </a:rPr>
              <a:t>金牛犢事件：</a:t>
            </a:r>
            <a:endParaRPr lang="zh-TW" altLang="en-US" sz="4800" b="1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TW" altLang="en-US" sz="4800" b="1">
                <a:latin typeface="標楷體" pitchFamily="65" charset="-120"/>
                <a:ea typeface="標楷體" pitchFamily="65" charset="-120"/>
              </a:rPr>
              <a:t>對象正確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TW" altLang="en-US" sz="4800" b="1">
                <a:latin typeface="標楷體" pitchFamily="65" charset="-120"/>
                <a:ea typeface="標楷體" pitchFamily="65" charset="-120"/>
              </a:rPr>
              <a:t>禮儀正確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TW" altLang="en-US" sz="4800" b="1">
                <a:latin typeface="標楷體" pitchFamily="65" charset="-120"/>
                <a:ea typeface="標楷體" pitchFamily="65" charset="-120"/>
              </a:rPr>
              <a:t>行動正確</a:t>
            </a:r>
          </a:p>
        </p:txBody>
      </p:sp>
      <p:sp>
        <p:nvSpPr>
          <p:cNvPr id="51203" name="AutoShape 3"/>
          <p:cNvSpPr>
            <a:spLocks noChangeArrowheads="1"/>
          </p:cNvSpPr>
          <p:nvPr/>
        </p:nvSpPr>
        <p:spPr bwMode="auto">
          <a:xfrm>
            <a:off x="3886200" y="857250"/>
            <a:ext cx="4800600" cy="3829050"/>
          </a:xfrm>
          <a:prstGeom prst="star8">
            <a:avLst>
              <a:gd name="adj" fmla="val 38250"/>
            </a:avLst>
          </a:prstGeom>
          <a:solidFill>
            <a:srgbClr val="FFFF99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zh-TW" altLang="en-US" sz="6600">
                <a:ea typeface="標楷體" pitchFamily="65" charset="-120"/>
              </a:rPr>
              <a:t>錯在哪裏？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消費主義的敬拜心態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3558"/>
            <a:ext cx="9144000" cy="429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1403648" y="195486"/>
            <a:ext cx="63367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HK" sz="4400" b="1" dirty="0"/>
              <a:t>「消費主義的敬拜心態」</a:t>
            </a:r>
            <a:endParaRPr lang="zh-HK" alt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37900039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533400" y="285750"/>
            <a:ext cx="8305800" cy="4585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會幕敬拜的經文結構：</a:t>
            </a:r>
            <a:endParaRPr lang="zh-TW" altLang="en-US" sz="3200" b="1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en-US" altLang="zh-TW" sz="3200" b="1" dirty="0">
                <a:latin typeface="標楷體" pitchFamily="65" charset="-120"/>
                <a:ea typeface="標楷體" pitchFamily="65" charset="-120"/>
              </a:rPr>
              <a:t>A  25-31</a:t>
            </a:r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章  上帝仔細吩咐</a:t>
            </a:r>
          </a:p>
          <a:p>
            <a:pPr>
              <a:spcBef>
                <a:spcPct val="50000"/>
              </a:spcBef>
            </a:pPr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		</a:t>
            </a:r>
            <a:r>
              <a:rPr lang="en-US" altLang="zh-TW" sz="3200" b="1" dirty="0">
                <a:latin typeface="標楷體" pitchFamily="65" charset="-120"/>
                <a:ea typeface="標楷體" pitchFamily="65" charset="-120"/>
              </a:rPr>
              <a:t>B  	32</a:t>
            </a:r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章：金牛犢事件</a:t>
            </a:r>
            <a:endParaRPr lang="en-US" altLang="zh-TW" sz="3200" b="1" dirty="0">
              <a:latin typeface="標楷體" pitchFamily="65" charset="-120"/>
              <a:ea typeface="標楷體" pitchFamily="65" charset="-120"/>
            </a:endParaRPr>
          </a:p>
          <a:p>
            <a:pPr lvl="0"/>
            <a:r>
              <a:rPr lang="en-US" altLang="zh-TW" sz="3200" b="1" dirty="0">
                <a:latin typeface="標楷體" pitchFamily="65" charset="-120"/>
                <a:ea typeface="標楷體" pitchFamily="65" charset="-120"/>
              </a:rPr>
              <a:t>		</a:t>
            </a:r>
            <a:r>
              <a:rPr lang="en-US" altLang="zh-HK" sz="3200" b="1" dirty="0">
                <a:latin typeface="標楷體" pitchFamily="65" charset="-120"/>
                <a:ea typeface="標楷體" pitchFamily="65" charset="-120"/>
              </a:rPr>
              <a:t>  	33</a:t>
            </a:r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章：</a:t>
            </a:r>
            <a:r>
              <a:rPr lang="zh-TW" altLang="zh-HK" sz="3200" b="1" dirty="0">
                <a:latin typeface="標楷體" pitchFamily="65" charset="-120"/>
                <a:ea typeface="標楷體" pitchFamily="65" charset="-120"/>
              </a:rPr>
              <a:t>摩西代求</a:t>
            </a:r>
          </a:p>
          <a:p>
            <a:r>
              <a:rPr lang="en-US" altLang="zh-HK" sz="3200" b="1" dirty="0">
                <a:latin typeface="標楷體" pitchFamily="65" charset="-120"/>
                <a:ea typeface="標楷體" pitchFamily="65" charset="-120"/>
              </a:rPr>
              <a:t>			34</a:t>
            </a:r>
            <a:r>
              <a:rPr lang="zh-TW" altLang="zh-HK" sz="3200" b="1" dirty="0">
                <a:latin typeface="標楷體" pitchFamily="65" charset="-120"/>
                <a:ea typeface="標楷體" pitchFamily="65" charset="-120"/>
              </a:rPr>
              <a:t>章</a:t>
            </a:r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zh-HK" sz="3200" b="1" dirty="0">
                <a:latin typeface="標楷體" pitchFamily="65" charset="-120"/>
                <a:ea typeface="標楷體" pitchFamily="65" charset="-120"/>
              </a:rPr>
              <a:t>神赦免</a:t>
            </a:r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zh-HK" sz="3200" b="1" dirty="0">
                <a:latin typeface="標楷體" pitchFamily="65" charset="-120"/>
                <a:ea typeface="標楷體" pitchFamily="65" charset="-120"/>
              </a:rPr>
              <a:t>重新立約</a:t>
            </a:r>
            <a:endParaRPr lang="zh-TW" altLang="en-US" sz="3200" b="1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sz="3200" b="1" dirty="0">
                <a:latin typeface="Arial"/>
                <a:ea typeface="標楷體" pitchFamily="65" charset="-120"/>
              </a:rPr>
              <a:t>‘</a:t>
            </a:r>
            <a:r>
              <a:rPr lang="en-US" altLang="zh-TW" sz="3200" b="1" dirty="0">
                <a:latin typeface="標楷體" pitchFamily="65" charset="-120"/>
                <a:ea typeface="標楷體" pitchFamily="65" charset="-120"/>
              </a:rPr>
              <a:t>A  35-40</a:t>
            </a:r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章  子民仔細遵行</a:t>
            </a:r>
          </a:p>
          <a:p>
            <a:pPr>
              <a:spcBef>
                <a:spcPct val="50000"/>
              </a:spcBef>
            </a:pPr>
            <a:endParaRPr lang="en-US" altLang="zh-TW" sz="3200" b="1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13788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tabernacl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171" name="AutoShape 3" descr="Parchment"/>
          <p:cNvSpPr>
            <a:spLocks noChangeArrowheads="1"/>
          </p:cNvSpPr>
          <p:nvPr/>
        </p:nvSpPr>
        <p:spPr bwMode="auto">
          <a:xfrm>
            <a:off x="2614613" y="1347614"/>
            <a:ext cx="1562100" cy="727472"/>
          </a:xfrm>
          <a:prstGeom prst="wedgeRectCallout">
            <a:avLst>
              <a:gd name="adj1" fmla="val -21037"/>
              <a:gd name="adj2" fmla="val 90588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Aft>
                <a:spcPct val="20000"/>
              </a:spcAft>
            </a:pPr>
            <a:r>
              <a:rPr kumimoji="0" lang="zh-TW" altLang="en-US" sz="2400" dirty="0">
                <a:ea typeface="SimHei" pitchFamily="49" charset="-122"/>
                <a:cs typeface="Arial" charset="0"/>
              </a:rPr>
              <a:t>會幕</a:t>
            </a:r>
          </a:p>
          <a:p>
            <a:pPr algn="ctr">
              <a:spcAft>
                <a:spcPct val="20000"/>
              </a:spcAft>
            </a:pPr>
            <a:r>
              <a:rPr kumimoji="0" lang="en-US" altLang="zh-TW" sz="2000" dirty="0">
                <a:solidFill>
                  <a:schemeClr val="accent2"/>
                </a:solidFill>
                <a:ea typeface="SimHei" pitchFamily="49" charset="-122"/>
                <a:cs typeface="Arial" charset="0"/>
              </a:rPr>
              <a:t>Tabernacle</a:t>
            </a:r>
          </a:p>
        </p:txBody>
      </p:sp>
      <p:sp>
        <p:nvSpPr>
          <p:cNvPr id="135174" name="Rectangle 6"/>
          <p:cNvSpPr>
            <a:spLocks noChangeArrowheads="1"/>
          </p:cNvSpPr>
          <p:nvPr/>
        </p:nvSpPr>
        <p:spPr bwMode="auto">
          <a:xfrm>
            <a:off x="938650" y="4393406"/>
            <a:ext cx="7263527" cy="461665"/>
          </a:xfrm>
          <a:prstGeom prst="rect">
            <a:avLst/>
          </a:prstGeom>
          <a:solidFill>
            <a:srgbClr val="000000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kumimoji="0" lang="zh-TW" altLang="en-US" sz="2400">
                <a:solidFill>
                  <a:schemeClr val="bg1"/>
                </a:solidFill>
                <a:latin typeface="SimHei" pitchFamily="49" charset="-122"/>
                <a:ea typeface="SimHei" pitchFamily="49" charset="-122"/>
                <a:cs typeface="Arial" charset="0"/>
              </a:rPr>
              <a:t>又當為我造聖所，使我可以住在他們中間。</a:t>
            </a:r>
            <a:r>
              <a:rPr kumimoji="0" lang="en-US" altLang="zh-TW" sz="2400">
                <a:solidFill>
                  <a:schemeClr val="bg1"/>
                </a:solidFill>
                <a:latin typeface="SimHei" pitchFamily="49" charset="-122"/>
                <a:ea typeface="SimHei" pitchFamily="49" charset="-122"/>
                <a:cs typeface="Arial" charset="0"/>
              </a:rPr>
              <a:t>(</a:t>
            </a:r>
            <a:r>
              <a:rPr kumimoji="0" lang="zh-TW" altLang="en-US" sz="2400">
                <a:solidFill>
                  <a:schemeClr val="bg1"/>
                </a:solidFill>
                <a:latin typeface="SimHei" pitchFamily="49" charset="-122"/>
                <a:ea typeface="SimHei" pitchFamily="49" charset="-122"/>
                <a:cs typeface="Arial" charset="0"/>
              </a:rPr>
              <a:t>出</a:t>
            </a:r>
            <a:r>
              <a:rPr kumimoji="0" lang="en-US" altLang="zh-TW" sz="2400">
                <a:solidFill>
                  <a:schemeClr val="bg1"/>
                </a:solidFill>
                <a:latin typeface="SimHei" pitchFamily="49" charset="-122"/>
                <a:ea typeface="SimHei" pitchFamily="49" charset="-122"/>
                <a:cs typeface="Arial" charset="0"/>
              </a:rPr>
              <a:t>25:8)</a:t>
            </a:r>
          </a:p>
        </p:txBody>
      </p:sp>
      <p:sp>
        <p:nvSpPr>
          <p:cNvPr id="135175" name="Text Box 7"/>
          <p:cNvSpPr txBox="1">
            <a:spLocks noChangeArrowheads="1"/>
          </p:cNvSpPr>
          <p:nvPr/>
        </p:nvSpPr>
        <p:spPr bwMode="auto">
          <a:xfrm>
            <a:off x="1847851" y="182166"/>
            <a:ext cx="3706813" cy="1015271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>
              <a:spcAft>
                <a:spcPct val="30000"/>
              </a:spcAft>
              <a:buFontTx/>
              <a:buAutoNum type="arabicPeriod"/>
            </a:pPr>
            <a:endParaRPr lang="zh-HK" altLang="zh-HK" sz="2400">
              <a:ea typeface="SimHei" pitchFamily="49" charset="-122"/>
            </a:endParaRPr>
          </a:p>
        </p:txBody>
      </p:sp>
      <p:sp>
        <p:nvSpPr>
          <p:cNvPr id="135176" name="Rectangle 8" descr="Green marble"/>
          <p:cNvSpPr>
            <a:spLocks noChangeArrowheads="1"/>
          </p:cNvSpPr>
          <p:nvPr/>
        </p:nvSpPr>
        <p:spPr bwMode="auto">
          <a:xfrm>
            <a:off x="341313" y="173831"/>
            <a:ext cx="1504950" cy="1023938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solidFill>
                  <a:schemeClr val="bg1"/>
                </a:solidFill>
                <a:ea typeface="SimHei" pitchFamily="49" charset="-122"/>
              </a:rPr>
              <a:t>在西乃山</a:t>
            </a:r>
          </a:p>
        </p:txBody>
      </p:sp>
      <p:sp>
        <p:nvSpPr>
          <p:cNvPr id="135177" name="Text Box 9"/>
          <p:cNvSpPr txBox="1">
            <a:spLocks noChangeArrowheads="1"/>
          </p:cNvSpPr>
          <p:nvPr/>
        </p:nvSpPr>
        <p:spPr bwMode="auto">
          <a:xfrm>
            <a:off x="1879601" y="238125"/>
            <a:ext cx="4492599" cy="837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>
              <a:spcAft>
                <a:spcPct val="30000"/>
              </a:spcAft>
              <a:buFontTx/>
              <a:buAutoNum type="arabicPeriod"/>
            </a:pPr>
            <a:r>
              <a:rPr lang="zh-TW" altLang="en-US" sz="2400" dirty="0">
                <a:ea typeface="SimHei" pitchFamily="49" charset="-122"/>
              </a:rPr>
              <a:t>頒布律法，神與人立約</a:t>
            </a:r>
          </a:p>
          <a:p>
            <a:pPr>
              <a:spcAft>
                <a:spcPct val="30000"/>
              </a:spcAft>
              <a:buFontTx/>
              <a:buAutoNum type="arabicPeriod"/>
            </a:pPr>
            <a:r>
              <a:rPr lang="zh-TW" altLang="en-US" sz="2400" dirty="0">
                <a:ea typeface="SimHei" pitchFamily="49" charset="-122"/>
              </a:rPr>
              <a:t>建造會幕，神與人同住</a:t>
            </a:r>
          </a:p>
        </p:txBody>
      </p:sp>
    </p:spTree>
    <p:extLst>
      <p:ext uri="{BB962C8B-B14F-4D97-AF65-F5344CB8AC3E}">
        <p14:creationId xmlns:p14="http://schemas.microsoft.com/office/powerpoint/2010/main" val="58769248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71" grpId="0" animBg="1"/>
      <p:bldP spid="135174" grpId="0" animBg="1"/>
      <p:bldP spid="13517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3528" y="339502"/>
            <a:ext cx="820891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HK" sz="2800" dirty="0" smtClean="0"/>
              <a:t>	35:5</a:t>
            </a:r>
            <a:r>
              <a:rPr lang="zh-TW" altLang="zh-HK" sz="2800" dirty="0"/>
              <a:t>，摩西呼籲：「你們中間要拿禮物獻給</a:t>
            </a:r>
            <a:r>
              <a:rPr lang="zh-TW" altLang="zh-HK" sz="2800" dirty="0" smtClean="0"/>
              <a:t>耶</a:t>
            </a:r>
            <a:r>
              <a:rPr lang="en-US" altLang="zh-TW" sz="2800" dirty="0" smtClean="0"/>
              <a:t>	</a:t>
            </a:r>
            <a:r>
              <a:rPr lang="zh-TW" altLang="zh-HK" sz="2800" dirty="0" smtClean="0"/>
              <a:t>和</a:t>
            </a:r>
            <a:r>
              <a:rPr lang="zh-TW" altLang="zh-HK" sz="2800" dirty="0"/>
              <a:t>華，</a:t>
            </a:r>
            <a:r>
              <a:rPr lang="zh-TW" altLang="zh-HK" sz="2800" b="1" dirty="0">
                <a:solidFill>
                  <a:srgbClr val="FF0000"/>
                </a:solidFill>
              </a:rPr>
              <a:t>凡樂意的，可以</a:t>
            </a:r>
            <a:r>
              <a:rPr lang="zh-TW" altLang="zh-HK" sz="2800" b="1" dirty="0" smtClean="0">
                <a:solidFill>
                  <a:srgbClr val="FF0000"/>
                </a:solidFill>
              </a:rPr>
              <a:t>拿禮物</a:t>
            </a:r>
            <a:r>
              <a:rPr lang="zh-TW" altLang="zh-HK" sz="2800" dirty="0"/>
              <a:t>來給耶和華」</a:t>
            </a:r>
          </a:p>
          <a:p>
            <a:pPr lvl="2"/>
            <a:r>
              <a:rPr lang="en-US" altLang="zh-HK" sz="2800" dirty="0"/>
              <a:t>35:21</a:t>
            </a:r>
            <a:r>
              <a:rPr lang="zh-TW" altLang="zh-HK" sz="2800" dirty="0"/>
              <a:t>：「凡</a:t>
            </a:r>
            <a:r>
              <a:rPr lang="zh-TW" altLang="zh-HK" sz="2800" b="1" dirty="0">
                <a:solidFill>
                  <a:srgbClr val="FF0000"/>
                </a:solidFill>
              </a:rPr>
              <a:t>心裏受感和甘心樂意的</a:t>
            </a:r>
            <a:r>
              <a:rPr lang="zh-TW" altLang="zh-HK" sz="2800" dirty="0"/>
              <a:t>，都拿耶和華禮物來」</a:t>
            </a:r>
          </a:p>
          <a:p>
            <a:pPr lvl="2"/>
            <a:r>
              <a:rPr lang="en-US" altLang="zh-HK" sz="2800" dirty="0"/>
              <a:t>35:22</a:t>
            </a:r>
            <a:r>
              <a:rPr lang="zh-TW" altLang="zh-HK" sz="2800" dirty="0"/>
              <a:t>：</a:t>
            </a:r>
            <a:r>
              <a:rPr lang="zh-TW" altLang="zh-HK" sz="2800" b="1" dirty="0">
                <a:solidFill>
                  <a:srgbClr val="FF0000"/>
                </a:solidFill>
              </a:rPr>
              <a:t>凡心裏樂意獻禮物的</a:t>
            </a:r>
            <a:r>
              <a:rPr lang="en-US" altLang="zh-HK" sz="2800" b="1" dirty="0">
                <a:solidFill>
                  <a:srgbClr val="FF0000"/>
                </a:solidFill>
              </a:rPr>
              <a:t>  </a:t>
            </a:r>
            <a:r>
              <a:rPr lang="zh-TW" altLang="zh-HK" sz="2800" dirty="0"/>
              <a:t>……都帶來獻給耶和華</a:t>
            </a:r>
          </a:p>
          <a:p>
            <a:pPr lvl="2"/>
            <a:r>
              <a:rPr lang="en-US" altLang="zh-HK" sz="2800" dirty="0"/>
              <a:t>35:29</a:t>
            </a:r>
            <a:r>
              <a:rPr lang="zh-TW" altLang="zh-HK" sz="2800" b="1" dirty="0">
                <a:solidFill>
                  <a:srgbClr val="FF0000"/>
                </a:solidFill>
              </a:rPr>
              <a:t>：「凡甘心樂意」</a:t>
            </a:r>
          </a:p>
          <a:p>
            <a:pPr lvl="2"/>
            <a:r>
              <a:rPr lang="en-US" altLang="zh-HK" sz="2800" dirty="0"/>
              <a:t>36:3</a:t>
            </a:r>
            <a:r>
              <a:rPr lang="zh-TW" altLang="zh-HK" sz="2800" dirty="0"/>
              <a:t>：百姓每早晨</a:t>
            </a:r>
            <a:r>
              <a:rPr lang="en-US" altLang="zh-HK" sz="2800" dirty="0"/>
              <a:t>  </a:t>
            </a:r>
            <a:r>
              <a:rPr lang="zh-TW" altLang="zh-HK" sz="2800" b="1" dirty="0">
                <a:solidFill>
                  <a:srgbClr val="FF0000"/>
                </a:solidFill>
              </a:rPr>
              <a:t>甘心</a:t>
            </a:r>
            <a:r>
              <a:rPr lang="en-US" altLang="zh-HK" sz="2800" b="1" dirty="0">
                <a:solidFill>
                  <a:srgbClr val="FF0000"/>
                </a:solidFill>
              </a:rPr>
              <a:t>  </a:t>
            </a:r>
            <a:r>
              <a:rPr lang="zh-TW" altLang="zh-HK" sz="2800" b="1" dirty="0">
                <a:solidFill>
                  <a:srgbClr val="FF0000"/>
                </a:solidFill>
              </a:rPr>
              <a:t>獻禮</a:t>
            </a:r>
            <a:r>
              <a:rPr lang="zh-TW" altLang="zh-HK" sz="2800" b="1" dirty="0" smtClean="0">
                <a:solidFill>
                  <a:srgbClr val="FF0000"/>
                </a:solidFill>
              </a:rPr>
              <a:t>物</a:t>
            </a:r>
            <a:endParaRPr lang="zh-TW" altLang="zh-HK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96036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相關圖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39502"/>
            <a:ext cx="5376596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251520" y="365087"/>
            <a:ext cx="29523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2400" dirty="0"/>
              <a:t>36:6	</a:t>
            </a:r>
            <a:r>
              <a:rPr lang="zh-TW" altLang="zh-HK" sz="2400" dirty="0" smtClean="0"/>
              <a:t>摩 </a:t>
            </a:r>
            <a:r>
              <a:rPr lang="zh-TW" altLang="zh-HK" sz="2400" dirty="0"/>
              <a:t>西 傳 命 、 他 們 就 在 全 營 中 宣 告 說 、 無 論 男 女 、 </a:t>
            </a:r>
            <a:r>
              <a:rPr lang="zh-TW" altLang="zh-HK" sz="2400" b="1" dirty="0">
                <a:solidFill>
                  <a:srgbClr val="FF0000"/>
                </a:solidFill>
              </a:rPr>
              <a:t>不 必 再 為 聖 所 拿 甚 麼 禮 物 來 </a:t>
            </a:r>
            <a:r>
              <a:rPr lang="zh-TW" altLang="zh-HK" sz="2400" dirty="0"/>
              <a:t>． 這 樣 纔 攔 住 百 姓 不 再 拿 禮 物 來 。</a:t>
            </a:r>
          </a:p>
          <a:p>
            <a:r>
              <a:rPr lang="en-US" altLang="zh-HK" sz="2400" dirty="0"/>
              <a:t>36:7	</a:t>
            </a:r>
            <a:r>
              <a:rPr lang="zh-TW" altLang="zh-HK" sz="2400" dirty="0" smtClean="0"/>
              <a:t>因 </a:t>
            </a:r>
            <a:r>
              <a:rPr lang="zh-TW" altLang="zh-HK" sz="2400" dirty="0"/>
              <a:t>為 他 們 所 有 的 材 料 、 夠 作 一 切 當 作 的 物 、 而 且 </a:t>
            </a:r>
            <a:r>
              <a:rPr lang="zh-TW" altLang="zh-HK" sz="2400" b="1" dirty="0">
                <a:solidFill>
                  <a:srgbClr val="FF0000"/>
                </a:solidFill>
              </a:rPr>
              <a:t>有 餘 </a:t>
            </a:r>
            <a:r>
              <a:rPr lang="zh-TW" altLang="zh-HK" sz="2400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43392698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相關圖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5486"/>
            <a:ext cx="8736905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302445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相關圖片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6"/>
          <a:stretch/>
        </p:blipFill>
        <p:spPr bwMode="auto">
          <a:xfrm>
            <a:off x="683568" y="0"/>
            <a:ext cx="7768254" cy="487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59711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179512" y="555526"/>
            <a:ext cx="4896544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3600" b="1" dirty="0" smtClean="0">
                <a:latin typeface="標楷體" pitchFamily="65" charset="-120"/>
                <a:ea typeface="標楷體" pitchFamily="65" charset="-120"/>
              </a:rPr>
              <a:t>Worship </a:t>
            </a:r>
            <a:r>
              <a:rPr lang="en-US" altLang="zh-TW" sz="3600" b="1" dirty="0">
                <a:latin typeface="標楷體" pitchFamily="65" charset="-120"/>
                <a:ea typeface="標楷體" pitchFamily="65" charset="-120"/>
              </a:rPr>
              <a:t>= </a:t>
            </a:r>
            <a:endParaRPr lang="en-US" altLang="zh-TW" sz="3600" b="1" dirty="0" smtClean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en-US" altLang="zh-TW" sz="3600" b="1" dirty="0" smtClean="0">
                <a:latin typeface="標楷體" pitchFamily="65" charset="-120"/>
                <a:ea typeface="標楷體" pitchFamily="65" charset="-120"/>
              </a:rPr>
              <a:t>Worth </a:t>
            </a:r>
            <a:r>
              <a:rPr lang="en-US" altLang="zh-TW" sz="3600" b="1" dirty="0">
                <a:latin typeface="標楷體" pitchFamily="65" charset="-120"/>
                <a:ea typeface="標楷體" pitchFamily="65" charset="-120"/>
              </a:rPr>
              <a:t>+ ship</a:t>
            </a:r>
          </a:p>
          <a:p>
            <a:pPr>
              <a:spcBef>
                <a:spcPct val="50000"/>
              </a:spcBef>
            </a:pPr>
            <a:endParaRPr lang="zh-TW" altLang="en-US" sz="3600" b="1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3252" name="Picture 4" descr="Worship = Worth + ship的圖片搜尋結果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65" b="35767"/>
          <a:stretch/>
        </p:blipFill>
        <p:spPr bwMode="auto">
          <a:xfrm>
            <a:off x="3491879" y="339502"/>
            <a:ext cx="5299075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533400" y="123478"/>
            <a:ext cx="8305800" cy="538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4400" b="1" dirty="0" smtClean="0">
                <a:latin typeface="標楷體" pitchFamily="65" charset="-120"/>
                <a:ea typeface="標楷體" pitchFamily="65" charset="-120"/>
              </a:rPr>
              <a:t>經文</a:t>
            </a:r>
            <a:r>
              <a:rPr lang="zh-TW" altLang="en-US" sz="4400" b="1" dirty="0">
                <a:latin typeface="標楷體" pitchFamily="65" charset="-120"/>
                <a:ea typeface="標楷體" pitchFamily="65" charset="-120"/>
              </a:rPr>
              <a:t>結構</a:t>
            </a:r>
            <a:r>
              <a:rPr lang="zh-TW" altLang="en-US" sz="4400" b="1" dirty="0" smtClean="0">
                <a:latin typeface="標楷體" pitchFamily="65" charset="-120"/>
                <a:ea typeface="標楷體" pitchFamily="65" charset="-120"/>
              </a:rPr>
              <a:t>：</a:t>
            </a:r>
            <a:endParaRPr lang="en-US" altLang="zh-TW" sz="4400" b="1" dirty="0" smtClean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en-US" altLang="zh-TW" sz="40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20-24	</a:t>
            </a:r>
            <a:r>
              <a:rPr lang="zh-TW" altLang="en-US" sz="40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誡命、律例、典章</a:t>
            </a:r>
            <a:endParaRPr lang="zh-TW" altLang="en-US" sz="40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en-US" altLang="zh-TW" sz="4000" b="1" dirty="0" smtClean="0">
                <a:latin typeface="標楷體" pitchFamily="65" charset="-120"/>
                <a:ea typeface="標楷體" pitchFamily="65" charset="-120"/>
              </a:rPr>
              <a:t>	A  </a:t>
            </a:r>
            <a:r>
              <a:rPr lang="en-US" altLang="zh-TW" sz="4000" b="1" dirty="0">
                <a:latin typeface="標楷體" pitchFamily="65" charset="-120"/>
                <a:ea typeface="標楷體" pitchFamily="65" charset="-120"/>
              </a:rPr>
              <a:t>25-31</a:t>
            </a:r>
            <a:r>
              <a:rPr lang="zh-TW" altLang="en-US" sz="4000" b="1" dirty="0">
                <a:latin typeface="標楷體" pitchFamily="65" charset="-120"/>
                <a:ea typeface="標楷體" pitchFamily="65" charset="-120"/>
              </a:rPr>
              <a:t>章  上帝仔細吩咐</a:t>
            </a:r>
          </a:p>
          <a:p>
            <a:pPr>
              <a:spcBef>
                <a:spcPct val="50000"/>
              </a:spcBef>
            </a:pPr>
            <a:r>
              <a:rPr lang="zh-TW" altLang="en-US" sz="4000" b="1" dirty="0">
                <a:latin typeface="標楷體" pitchFamily="65" charset="-120"/>
                <a:ea typeface="標楷體" pitchFamily="65" charset="-120"/>
              </a:rPr>
              <a:t>		</a:t>
            </a:r>
            <a:r>
              <a:rPr lang="en-US" altLang="zh-TW" sz="4000" b="1" dirty="0" smtClean="0">
                <a:latin typeface="標楷體" pitchFamily="65" charset="-120"/>
                <a:ea typeface="標楷體" pitchFamily="65" charset="-120"/>
              </a:rPr>
              <a:t>	B  </a:t>
            </a:r>
            <a:r>
              <a:rPr lang="en-US" altLang="zh-TW" sz="4000" b="1" dirty="0">
                <a:latin typeface="標楷體" pitchFamily="65" charset="-120"/>
                <a:ea typeface="標楷體" pitchFamily="65" charset="-120"/>
              </a:rPr>
              <a:t>32-34</a:t>
            </a:r>
            <a:r>
              <a:rPr lang="zh-TW" altLang="en-US" sz="4000" b="1" dirty="0">
                <a:latin typeface="標楷體" pitchFamily="65" charset="-120"/>
                <a:ea typeface="標楷體" pitchFamily="65" charset="-120"/>
              </a:rPr>
              <a:t>章  金牛犢事件</a:t>
            </a:r>
          </a:p>
          <a:p>
            <a:pPr>
              <a:spcBef>
                <a:spcPct val="50000"/>
              </a:spcBef>
            </a:pPr>
            <a:r>
              <a:rPr lang="zh-TW" altLang="en-US" sz="4000" b="1" dirty="0">
                <a:latin typeface="Arial"/>
                <a:ea typeface="標楷體" pitchFamily="65" charset="-120"/>
              </a:rPr>
              <a:t>‘</a:t>
            </a:r>
            <a:r>
              <a:rPr lang="en-US" altLang="zh-TW" sz="4000" b="1" dirty="0">
                <a:latin typeface="標楷體" pitchFamily="65" charset="-120"/>
                <a:ea typeface="標楷體" pitchFamily="65" charset="-120"/>
              </a:rPr>
              <a:t>A  35-40</a:t>
            </a:r>
            <a:r>
              <a:rPr lang="zh-TW" altLang="en-US" sz="4000" b="1" dirty="0">
                <a:latin typeface="標楷體" pitchFamily="65" charset="-120"/>
                <a:ea typeface="標楷體" pitchFamily="65" charset="-120"/>
              </a:rPr>
              <a:t>章  子民仔細遵行</a:t>
            </a:r>
          </a:p>
          <a:p>
            <a:pPr>
              <a:spcBef>
                <a:spcPct val="50000"/>
              </a:spcBef>
            </a:pPr>
            <a:endParaRPr lang="en-US" altLang="zh-TW" sz="4000" b="1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8807671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9" t="17793" r="8119" b="15484"/>
          <a:stretch/>
        </p:blipFill>
        <p:spPr bwMode="auto">
          <a:xfrm>
            <a:off x="11840" y="0"/>
            <a:ext cx="9132160" cy="5020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615661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9" t="19239" r="7187" b="15243"/>
          <a:stretch/>
        </p:blipFill>
        <p:spPr bwMode="auto">
          <a:xfrm>
            <a:off x="8880" y="51470"/>
            <a:ext cx="9135120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240850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6" t="17160" r="5217" b="12390"/>
          <a:stretch/>
        </p:blipFill>
        <p:spPr bwMode="auto">
          <a:xfrm>
            <a:off x="1972" y="62141"/>
            <a:ext cx="8962515" cy="4885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775454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9" t="17715" r="6509" b="14309"/>
          <a:stretch/>
        </p:blipFill>
        <p:spPr bwMode="auto">
          <a:xfrm>
            <a:off x="179512" y="51470"/>
            <a:ext cx="8856984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984350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742950"/>
          </a:xfrm>
          <a:noFill/>
          <a:ln/>
        </p:spPr>
        <p:txBody>
          <a:bodyPr/>
          <a:lstStyle/>
          <a:p>
            <a:r>
              <a:rPr lang="zh-TW" altLang="en-US" sz="6000" b="1"/>
              <a:t>會幕在曠野</a:t>
            </a:r>
          </a:p>
        </p:txBody>
      </p:sp>
      <p:sp>
        <p:nvSpPr>
          <p:cNvPr id="2" name="圖表版面配置區 1"/>
          <p:cNvSpPr>
            <a:spLocks noGrp="1"/>
          </p:cNvSpPr>
          <p:nvPr>
            <p:ph type="chart" idx="1"/>
          </p:nvPr>
        </p:nvSpPr>
        <p:spPr/>
      </p:sp>
      <p:pic>
        <p:nvPicPr>
          <p:cNvPr id="7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9" y="843558"/>
            <a:ext cx="9144000" cy="4299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9" t="17647" r="5165" b="13332"/>
          <a:stretch/>
        </p:blipFill>
        <p:spPr bwMode="auto">
          <a:xfrm>
            <a:off x="0" y="0"/>
            <a:ext cx="9144000" cy="5020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674470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6" t="17839" r="6487" b="12368"/>
          <a:stretch/>
        </p:blipFill>
        <p:spPr bwMode="auto">
          <a:xfrm>
            <a:off x="35496" y="48827"/>
            <a:ext cx="9108504" cy="489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919054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2" t="17614" r="7136" b="14304"/>
          <a:stretch/>
        </p:blipFill>
        <p:spPr bwMode="auto">
          <a:xfrm>
            <a:off x="35496" y="9062"/>
            <a:ext cx="9001000" cy="513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635295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7" t="17151" r="6979" b="13172"/>
          <a:stretch/>
        </p:blipFill>
        <p:spPr bwMode="auto">
          <a:xfrm>
            <a:off x="35496" y="0"/>
            <a:ext cx="910850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052701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6" t="18022" r="6627" b="14295"/>
          <a:stretch/>
        </p:blipFill>
        <p:spPr bwMode="auto">
          <a:xfrm>
            <a:off x="32546" y="0"/>
            <a:ext cx="911145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266664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7" t="16764" r="7039" b="15335"/>
          <a:stretch/>
        </p:blipFill>
        <p:spPr bwMode="auto">
          <a:xfrm>
            <a:off x="107504" y="0"/>
            <a:ext cx="903649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626801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0" t="17580" r="6976" b="14309"/>
          <a:stretch/>
        </p:blipFill>
        <p:spPr bwMode="auto">
          <a:xfrm>
            <a:off x="107504" y="0"/>
            <a:ext cx="8856984" cy="5020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470612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2" t="17580" r="4694" b="12692"/>
          <a:stretch/>
        </p:blipFill>
        <p:spPr bwMode="auto">
          <a:xfrm>
            <a:off x="107504" y="0"/>
            <a:ext cx="9036496" cy="4948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028284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3" t="17709" r="6745" b="14207"/>
          <a:stretch/>
        </p:blipFill>
        <p:spPr bwMode="auto">
          <a:xfrm>
            <a:off x="107504" y="0"/>
            <a:ext cx="8856984" cy="4876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272058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3" t="17265" r="5867" b="15000"/>
          <a:stretch/>
        </p:blipFill>
        <p:spPr bwMode="auto">
          <a:xfrm>
            <a:off x="0" y="0"/>
            <a:ext cx="903649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39846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Tabernacle 2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332"/>
            <a:ext cx="9144000" cy="44136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3" name="AutoShape 5"/>
          <p:cNvSpPr>
            <a:spLocks noChangeArrowheads="1"/>
          </p:cNvSpPr>
          <p:nvPr/>
        </p:nvSpPr>
        <p:spPr bwMode="auto">
          <a:xfrm>
            <a:off x="3325814" y="3295650"/>
            <a:ext cx="1279525" cy="577454"/>
          </a:xfrm>
          <a:prstGeom prst="wedgeEllipseCallout">
            <a:avLst>
              <a:gd name="adj1" fmla="val 77792"/>
              <a:gd name="adj2" fmla="val -5577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zh-TW" altLang="en-US" sz="2000">
                <a:ea typeface="SimHei" pitchFamily="49" charset="-122"/>
              </a:rPr>
              <a:t>燔祭壇</a:t>
            </a:r>
          </a:p>
        </p:txBody>
      </p:sp>
    </p:spTree>
    <p:extLst>
      <p:ext uri="{BB962C8B-B14F-4D97-AF65-F5344CB8AC3E}">
        <p14:creationId xmlns:p14="http://schemas.microsoft.com/office/powerpoint/2010/main" val="292014829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1" t="17514" r="6114" b="13773"/>
          <a:stretch/>
        </p:blipFill>
        <p:spPr bwMode="auto">
          <a:xfrm>
            <a:off x="2" y="4130"/>
            <a:ext cx="9143998" cy="5139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536280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533400" y="285750"/>
            <a:ext cx="8305800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5400" b="1">
                <a:latin typeface="標楷體" pitchFamily="65" charset="-120"/>
                <a:ea typeface="標楷體" pitchFamily="65" charset="-120"/>
              </a:rPr>
              <a:t>金牛犢事件：</a:t>
            </a:r>
            <a:endParaRPr lang="zh-TW" altLang="en-US" sz="4800" b="1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TW" altLang="en-US" sz="4800" b="1">
                <a:latin typeface="標楷體" pitchFamily="65" charset="-120"/>
                <a:ea typeface="標楷體" pitchFamily="65" charset="-120"/>
              </a:rPr>
              <a:t>對象正確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TW" altLang="en-US" sz="4800" b="1">
                <a:latin typeface="標楷體" pitchFamily="65" charset="-120"/>
                <a:ea typeface="標楷體" pitchFamily="65" charset="-120"/>
              </a:rPr>
              <a:t>禮儀正確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TW" altLang="en-US" sz="4800" b="1">
                <a:latin typeface="標楷體" pitchFamily="65" charset="-120"/>
                <a:ea typeface="標楷體" pitchFamily="65" charset="-120"/>
              </a:rPr>
              <a:t>行動正確</a:t>
            </a:r>
          </a:p>
        </p:txBody>
      </p:sp>
      <p:sp>
        <p:nvSpPr>
          <p:cNvPr id="51203" name="AutoShape 3"/>
          <p:cNvSpPr>
            <a:spLocks noChangeArrowheads="1"/>
          </p:cNvSpPr>
          <p:nvPr/>
        </p:nvSpPr>
        <p:spPr bwMode="auto">
          <a:xfrm>
            <a:off x="3886200" y="857250"/>
            <a:ext cx="4800600" cy="3829050"/>
          </a:xfrm>
          <a:prstGeom prst="star8">
            <a:avLst>
              <a:gd name="adj" fmla="val 38250"/>
            </a:avLst>
          </a:prstGeom>
          <a:solidFill>
            <a:srgbClr val="FFFF99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zh-TW" altLang="en-US" sz="6600">
                <a:ea typeface="標楷體" pitchFamily="65" charset="-120"/>
              </a:rPr>
              <a:t>錯在哪裏？</a:t>
            </a:r>
          </a:p>
        </p:txBody>
      </p:sp>
    </p:spTree>
    <p:extLst>
      <p:ext uri="{BB962C8B-B14F-4D97-AF65-F5344CB8AC3E}">
        <p14:creationId xmlns:p14="http://schemas.microsoft.com/office/powerpoint/2010/main" val="65346429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C:\Users\Shirley Ho\Desktop\shirley ho\2017-08-07 康泉堂\youth ministry\2017 summer retreat\IMG-20170809-WA0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0"/>
            <a:ext cx="3744416" cy="499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09709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C:\Users\Shirley Ho\Desktop\shirley ho\2017-08-07 康泉堂\youth ministry\2017 summer retreat\IMG-20170809-WA0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23477"/>
            <a:ext cx="4320480" cy="492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18321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C:\Users\Shirley Ho\Desktop\shirley ho\2017-08-07 康泉堂\youth ministry\2017 summer retreat\IMG-20170809-WA0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0"/>
            <a:ext cx="3888432" cy="518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05999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C:\Users\Shirley Ho\Desktop\shirley ho\2017-08-07 康泉堂\youth ministry\2017 summer retreat\IMG-20170809-WA0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" y="-22504"/>
            <a:ext cx="9142027" cy="516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51820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C:\Users\Shirley Ho\Desktop\shirley ho\2017-08-07 康泉堂\youth ministry\2017 summer retreat\IMG-20170809-WA00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87660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C:\Users\Shirley Ho\Desktop\shirley ho\2017-08-07 康泉堂\youth ministry\2017 summer retreat\IMG-20170809-WA00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0760"/>
            <a:ext cx="5184576" cy="511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73566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:\Users\Shirley Ho\Desktop\shirley ho\2017-08-07 康泉堂\youth ministry\2017 summer retreat\IMG-20170809-WA0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8" y="0"/>
            <a:ext cx="900590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70343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C:\Users\Shirley Ho\Desktop\shirley ho\2017-08-07 康泉堂\youth ministry\2017 summer retreat\IMG-20170809-WA00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10"/>
            <a:ext cx="9036496" cy="514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43419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Tabernacle 2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40119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5" name="AutoShape 5"/>
          <p:cNvSpPr>
            <a:spLocks noChangeArrowheads="1"/>
          </p:cNvSpPr>
          <p:nvPr/>
        </p:nvSpPr>
        <p:spPr bwMode="auto">
          <a:xfrm>
            <a:off x="2917913" y="3060963"/>
            <a:ext cx="1279525" cy="577454"/>
          </a:xfrm>
          <a:prstGeom prst="wedgeEllipseCallout">
            <a:avLst>
              <a:gd name="adj1" fmla="val 51861"/>
              <a:gd name="adj2" fmla="val -88556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zh-TW" altLang="en-US" sz="2000" dirty="0">
                <a:ea typeface="SimHei" pitchFamily="49" charset="-122"/>
              </a:rPr>
              <a:t>洗濯盆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76427" y="4083918"/>
            <a:ext cx="824440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出</a:t>
            </a: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30:18-20 </a:t>
            </a:r>
            <a:r>
              <a:rPr lang="en-US" altLang="zh-TW" sz="1600" dirty="0">
                <a:latin typeface="Times New Roman"/>
                <a:ea typeface="標楷體" pitchFamily="65" charset="-120"/>
              </a:rPr>
              <a:t>“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你要用</a:t>
            </a:r>
            <a:r>
              <a:rPr lang="zh-TW" altLang="en-US" sz="1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銅做洗濯盆和盆座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，以便洗濯。要將盆放在會幕和壇的中間，在盆裡盛水。亞倫和他的兒子要在這盆裡洗手洗腳。他們進會幕，或是就近壇前供職，給耶和華獻火祭的時候，必用水洗濯，免得死亡。</a:t>
            </a:r>
          </a:p>
        </p:txBody>
      </p:sp>
    </p:spTree>
    <p:extLst>
      <p:ext uri="{BB962C8B-B14F-4D97-AF65-F5344CB8AC3E}">
        <p14:creationId xmlns:p14="http://schemas.microsoft.com/office/powerpoint/2010/main" val="155655161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5" grpId="0" animBg="1"/>
      <p:bldP spid="4" grpId="0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C:\Users\Shirley Ho\Desktop\shirley ho\2017-08-07 康泉堂\youth ministry\2017 summer retreat\IMG-20170809-WA0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4" y="0"/>
            <a:ext cx="913511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32552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533400" y="1"/>
            <a:ext cx="8305800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合神心意敬拜的基本元素：</a:t>
            </a:r>
          </a:p>
          <a:p>
            <a:pPr>
              <a:spcBef>
                <a:spcPct val="50000"/>
              </a:spcBef>
            </a:pPr>
            <a:r>
              <a:rPr lang="en-US" altLang="zh-TW" sz="3600" b="1" dirty="0"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以神為中心的敬拜</a:t>
            </a:r>
          </a:p>
          <a:p>
            <a:pPr>
              <a:spcBef>
                <a:spcPct val="50000"/>
              </a:spcBef>
            </a:pPr>
            <a:r>
              <a:rPr lang="en-US" altLang="zh-TW" sz="3600" b="1" dirty="0"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甘心樂意的呈獻</a:t>
            </a:r>
          </a:p>
          <a:p>
            <a:pPr>
              <a:spcBef>
                <a:spcPct val="50000"/>
              </a:spcBef>
            </a:pPr>
            <a:r>
              <a:rPr lang="en-US" altLang="zh-TW" sz="3600" b="1" dirty="0"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將最好的獻給神</a:t>
            </a:r>
          </a:p>
          <a:p>
            <a:pPr>
              <a:spcBef>
                <a:spcPct val="50000"/>
              </a:spcBef>
            </a:pPr>
            <a:r>
              <a:rPr lang="en-US" altLang="zh-TW" sz="3600" b="1" dirty="0">
                <a:latin typeface="標楷體" pitchFamily="65" charset="-120"/>
                <a:ea typeface="標楷體" pitchFamily="65" charset="-120"/>
              </a:rPr>
              <a:t>4.Worship = Worth + ship</a:t>
            </a:r>
          </a:p>
          <a:p>
            <a:pPr>
              <a:spcBef>
                <a:spcPct val="50000"/>
              </a:spcBef>
            </a:pPr>
            <a:r>
              <a:rPr lang="en-US" altLang="zh-TW" sz="3600" b="1" dirty="0">
                <a:latin typeface="標楷體" pitchFamily="65" charset="-120"/>
                <a:ea typeface="標楷體" pitchFamily="65" charset="-120"/>
              </a:rPr>
              <a:t>5.</a:t>
            </a: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「照耶和華所吩咐摩西的」</a:t>
            </a:r>
          </a:p>
        </p:txBody>
      </p:sp>
    </p:spTree>
    <p:extLst>
      <p:ext uri="{BB962C8B-B14F-4D97-AF65-F5344CB8AC3E}">
        <p14:creationId xmlns:p14="http://schemas.microsoft.com/office/powerpoint/2010/main" val="296855273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808618" y="268658"/>
            <a:ext cx="8305800" cy="517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6000" b="1" dirty="0">
                <a:latin typeface="標楷體" pitchFamily="65" charset="-120"/>
                <a:ea typeface="標楷體" pitchFamily="65" charset="-120"/>
              </a:rPr>
              <a:t>人活著，</a:t>
            </a:r>
          </a:p>
          <a:p>
            <a:pPr>
              <a:spcBef>
                <a:spcPct val="50000"/>
              </a:spcBef>
            </a:pPr>
            <a:r>
              <a:rPr lang="zh-TW" altLang="en-US" sz="6000" b="1" dirty="0">
                <a:latin typeface="標楷體" pitchFamily="65" charset="-120"/>
                <a:ea typeface="標楷體" pitchFamily="65" charset="-120"/>
              </a:rPr>
              <a:t>原是要歌頌讚揚，</a:t>
            </a:r>
          </a:p>
          <a:p>
            <a:pPr>
              <a:spcBef>
                <a:spcPct val="50000"/>
              </a:spcBef>
            </a:pPr>
            <a:r>
              <a:rPr lang="zh-TW" altLang="en-US" sz="6000" b="1" dirty="0">
                <a:latin typeface="標楷體" pitchFamily="65" charset="-120"/>
                <a:ea typeface="標楷體" pitchFamily="65" charset="-120"/>
              </a:rPr>
              <a:t>創造我的主！</a:t>
            </a:r>
          </a:p>
          <a:p>
            <a:pPr>
              <a:spcBef>
                <a:spcPct val="50000"/>
              </a:spcBef>
            </a:pPr>
            <a:endParaRPr lang="en-US" altLang="zh-TW" sz="6000" b="1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701"/>
            <a:ext cx="9144000" cy="5159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139148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Tabernacle 2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332"/>
            <a:ext cx="9144000" cy="44136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1" name="AutoShape 3"/>
          <p:cNvSpPr>
            <a:spLocks noChangeArrowheads="1"/>
          </p:cNvSpPr>
          <p:nvPr/>
        </p:nvSpPr>
        <p:spPr bwMode="auto">
          <a:xfrm>
            <a:off x="4038600" y="742950"/>
            <a:ext cx="2057400" cy="1371600"/>
          </a:xfrm>
          <a:prstGeom prst="wedgeEllipseCallout">
            <a:avLst>
              <a:gd name="adj1" fmla="val -77625"/>
              <a:gd name="adj2" fmla="val 45921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Aft>
                <a:spcPct val="20000"/>
              </a:spcAft>
            </a:pPr>
            <a:r>
              <a:rPr lang="zh-TW" altLang="en-US" sz="2000">
                <a:ea typeface="SimHei" pitchFamily="49" charset="-122"/>
              </a:rPr>
              <a:t>海狗皮</a:t>
            </a:r>
          </a:p>
          <a:p>
            <a:pPr algn="ctr">
              <a:spcAft>
                <a:spcPct val="20000"/>
              </a:spcAft>
            </a:pPr>
            <a:r>
              <a:rPr lang="zh-TW" altLang="en-US" sz="2000">
                <a:ea typeface="SimHei" pitchFamily="49" charset="-122"/>
              </a:rPr>
              <a:t>染紅公羊皮</a:t>
            </a:r>
          </a:p>
          <a:p>
            <a:pPr algn="ctr">
              <a:spcAft>
                <a:spcPct val="20000"/>
              </a:spcAft>
            </a:pPr>
            <a:r>
              <a:rPr lang="zh-TW" altLang="en-US" sz="2000">
                <a:ea typeface="SimHei" pitchFamily="49" charset="-122"/>
              </a:rPr>
              <a:t>羊毛織品</a:t>
            </a:r>
          </a:p>
          <a:p>
            <a:pPr algn="ctr">
              <a:spcAft>
                <a:spcPct val="20000"/>
              </a:spcAft>
            </a:pPr>
            <a:r>
              <a:rPr lang="zh-TW" altLang="en-US" sz="2000">
                <a:ea typeface="SimHei" pitchFamily="49" charset="-122"/>
              </a:rPr>
              <a:t>細麻布</a:t>
            </a:r>
          </a:p>
        </p:txBody>
      </p:sp>
    </p:spTree>
    <p:extLst>
      <p:ext uri="{BB962C8B-B14F-4D97-AF65-F5344CB8AC3E}">
        <p14:creationId xmlns:p14="http://schemas.microsoft.com/office/powerpoint/2010/main" val="139420958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animBg="1"/>
    </p:bld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</TotalTime>
  <Words>1538</Words>
  <Application>Microsoft Office PowerPoint</Application>
  <PresentationFormat>如螢幕大小 (16:9)</PresentationFormat>
  <Paragraphs>154</Paragraphs>
  <Slides>72</Slides>
  <Notes>4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72</vt:i4>
      </vt:variant>
    </vt:vector>
  </HeadingPairs>
  <TitlesOfParts>
    <vt:vector size="73" baseType="lpstr">
      <vt:lpstr>預設簡報設計</vt:lpstr>
      <vt:lpstr>PowerPoint 簡報</vt:lpstr>
      <vt:lpstr>PowerPoint 簡報</vt:lpstr>
      <vt:lpstr>PowerPoint 簡報</vt:lpstr>
      <vt:lpstr>PowerPoint 簡報</vt:lpstr>
      <vt:lpstr>會幕在曠野</vt:lpstr>
      <vt:lpstr>PowerPoint 簡報</vt:lpstr>
      <vt:lpstr>PowerPoint 簡報</vt:lpstr>
      <vt:lpstr>PowerPoint 簡報</vt:lpstr>
      <vt:lpstr>PowerPoint 簡報</vt:lpstr>
      <vt:lpstr>PowerPoint 簡報</vt:lpstr>
      <vt:lpstr>聖所內之擺設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金香壇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幔子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Shirley Ho</dc:creator>
  <cp:lastModifiedBy>Shirley Ho</cp:lastModifiedBy>
  <cp:revision>29</cp:revision>
  <dcterms:created xsi:type="dcterms:W3CDTF">2002-10-28T02:39:14Z</dcterms:created>
  <dcterms:modified xsi:type="dcterms:W3CDTF">2017-08-17T02:51:33Z</dcterms:modified>
</cp:coreProperties>
</file>