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63" r:id="rId4"/>
    <p:sldId id="264" r:id="rId5"/>
    <p:sldId id="265" r:id="rId6"/>
    <p:sldId id="266" r:id="rId7"/>
    <p:sldId id="267" r:id="rId8"/>
    <p:sldId id="269" r:id="rId9"/>
    <p:sldId id="270" r:id="rId10"/>
    <p:sldId id="271" r:id="rId11"/>
    <p:sldId id="273" r:id="rId12"/>
    <p:sldId id="274" r:id="rId13"/>
    <p:sldId id="275" r:id="rId14"/>
    <p:sldId id="276" r:id="rId15"/>
    <p:sldId id="277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7" r:id="rId24"/>
    <p:sldId id="299" r:id="rId25"/>
    <p:sldId id="286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60" r:id="rId36"/>
    <p:sldId id="300" r:id="rId37"/>
    <p:sldId id="301" r:id="rId38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2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6A6C-33C1-4F83-89DA-3025A2EEA0BF}" type="datetimeFigureOut">
              <a:rPr lang="zh-HK" altLang="en-US" smtClean="0"/>
              <a:t>16/1/2017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F731-E7E5-4F8A-BB1F-F03A9FDCC8A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00689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6A6C-33C1-4F83-89DA-3025A2EEA0BF}" type="datetimeFigureOut">
              <a:rPr lang="zh-HK" altLang="en-US" smtClean="0"/>
              <a:t>16/1/2017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F731-E7E5-4F8A-BB1F-F03A9FDCC8A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01528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6A6C-33C1-4F83-89DA-3025A2EEA0BF}" type="datetimeFigureOut">
              <a:rPr lang="zh-HK" altLang="en-US" smtClean="0"/>
              <a:t>16/1/2017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F731-E7E5-4F8A-BB1F-F03A9FDCC8A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0368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6A6C-33C1-4F83-89DA-3025A2EEA0BF}" type="datetimeFigureOut">
              <a:rPr lang="zh-HK" altLang="en-US" smtClean="0"/>
              <a:t>16/1/2017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F731-E7E5-4F8A-BB1F-F03A9FDCC8A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99335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6A6C-33C1-4F83-89DA-3025A2EEA0BF}" type="datetimeFigureOut">
              <a:rPr lang="zh-HK" altLang="en-US" smtClean="0"/>
              <a:t>16/1/2017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F731-E7E5-4F8A-BB1F-F03A9FDCC8A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456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6A6C-33C1-4F83-89DA-3025A2EEA0BF}" type="datetimeFigureOut">
              <a:rPr lang="zh-HK" altLang="en-US" smtClean="0"/>
              <a:t>16/1/2017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F731-E7E5-4F8A-BB1F-F03A9FDCC8A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8988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6A6C-33C1-4F83-89DA-3025A2EEA0BF}" type="datetimeFigureOut">
              <a:rPr lang="zh-HK" altLang="en-US" smtClean="0"/>
              <a:t>16/1/2017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F731-E7E5-4F8A-BB1F-F03A9FDCC8A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4710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6A6C-33C1-4F83-89DA-3025A2EEA0BF}" type="datetimeFigureOut">
              <a:rPr lang="zh-HK" altLang="en-US" smtClean="0"/>
              <a:t>16/1/2017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F731-E7E5-4F8A-BB1F-F03A9FDCC8A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71733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6A6C-33C1-4F83-89DA-3025A2EEA0BF}" type="datetimeFigureOut">
              <a:rPr lang="zh-HK" altLang="en-US" smtClean="0"/>
              <a:t>16/1/2017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F731-E7E5-4F8A-BB1F-F03A9FDCC8A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92536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6A6C-33C1-4F83-89DA-3025A2EEA0BF}" type="datetimeFigureOut">
              <a:rPr lang="zh-HK" altLang="en-US" smtClean="0"/>
              <a:t>16/1/2017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F731-E7E5-4F8A-BB1F-F03A9FDCC8A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6034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6A6C-33C1-4F83-89DA-3025A2EEA0BF}" type="datetimeFigureOut">
              <a:rPr lang="zh-HK" altLang="en-US" smtClean="0"/>
              <a:t>16/1/2017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F731-E7E5-4F8A-BB1F-F03A9FDCC8A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28871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46A6C-33C1-4F83-89DA-3025A2EEA0BF}" type="datetimeFigureOut">
              <a:rPr lang="zh-HK" altLang="en-US" smtClean="0"/>
              <a:t>16/1/2017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8F731-E7E5-4F8A-BB1F-F03A9FDCC8A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3530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3lian.com/gif/DetailView.htm?Detail=http://img4.3lian.com/sucai2/img15/64/3.gif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d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059832" y="980728"/>
            <a:ext cx="53940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200" dirty="0" smtClean="0">
                <a:latin typeface="華康龍門石碑" panose="03000909000000000000" pitchFamily="65" charset="-120"/>
                <a:ea typeface="華康龍門石碑" panose="03000909000000000000" pitchFamily="65" charset="-120"/>
              </a:rPr>
              <a:t>出埃及記</a:t>
            </a:r>
            <a:r>
              <a:rPr lang="en-US" altLang="zh-TW" sz="7200" dirty="0" smtClean="0">
                <a:latin typeface="華康龍門石碑" panose="03000909000000000000" pitchFamily="65" charset="-120"/>
                <a:ea typeface="華康龍門石碑" panose="03000909000000000000" pitchFamily="65" charset="-120"/>
              </a:rPr>
              <a:t>(</a:t>
            </a:r>
            <a:r>
              <a:rPr lang="zh-TW" altLang="en-US" sz="7200" dirty="0" smtClean="0">
                <a:latin typeface="華康龍門石碑" panose="03000909000000000000" pitchFamily="65" charset="-120"/>
                <a:ea typeface="華康龍門石碑" panose="03000909000000000000" pitchFamily="65" charset="-120"/>
              </a:rPr>
              <a:t>三</a:t>
            </a:r>
            <a:r>
              <a:rPr lang="en-US" altLang="zh-TW" sz="7200" dirty="0" smtClean="0">
                <a:latin typeface="華康龍門石碑" panose="03000909000000000000" pitchFamily="65" charset="-120"/>
                <a:ea typeface="華康龍門石碑" panose="03000909000000000000" pitchFamily="65" charset="-120"/>
              </a:rPr>
              <a:t>)</a:t>
            </a:r>
          </a:p>
          <a:p>
            <a:r>
              <a:rPr lang="zh-TW" altLang="zh-HK" sz="7200" dirty="0" smtClean="0">
                <a:latin typeface="華康龍門石碑" panose="03000909000000000000" pitchFamily="65" charset="-120"/>
                <a:ea typeface="華康龍門石碑" panose="03000909000000000000" pitchFamily="65" charset="-120"/>
              </a:rPr>
              <a:t>認識</a:t>
            </a:r>
            <a:r>
              <a:rPr lang="zh-TW" altLang="zh-HK" sz="7200" dirty="0">
                <a:latin typeface="華康龍門石碑" panose="03000909000000000000" pitchFamily="65" charset="-120"/>
                <a:ea typeface="華康龍門石碑" panose="03000909000000000000" pitchFamily="65" charset="-120"/>
              </a:rPr>
              <a:t>神</a:t>
            </a:r>
            <a:endParaRPr lang="zh-HK" altLang="en-US" sz="7200" dirty="0">
              <a:latin typeface="華康龍門石碑" panose="03000909000000000000" pitchFamily="65" charset="-120"/>
              <a:ea typeface="華康龍門石碑" panose="03000909000000000000" pitchFamily="65" charset="-12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1" t="16239" r="5513" b="13506"/>
          <a:stretch/>
        </p:blipFill>
        <p:spPr bwMode="auto">
          <a:xfrm>
            <a:off x="12170" y="0"/>
            <a:ext cx="913183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5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188640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HK" sz="3200" b="1" dirty="0"/>
              <a:t>摩西獨特的召</a:t>
            </a:r>
            <a:r>
              <a:rPr lang="zh-TW" altLang="zh-HK" sz="3200" b="1" dirty="0" smtClean="0"/>
              <a:t>命</a:t>
            </a:r>
            <a:r>
              <a:rPr lang="zh-TW" altLang="en-US" sz="3200" b="1" dirty="0" smtClean="0"/>
              <a:t>：</a:t>
            </a:r>
            <a:endParaRPr lang="zh-HK" altLang="en-US" sz="3200" b="1" dirty="0"/>
          </a:p>
        </p:txBody>
      </p:sp>
      <p:sp>
        <p:nvSpPr>
          <p:cNvPr id="3" name="矩形 2"/>
          <p:cNvSpPr/>
          <p:nvPr/>
        </p:nvSpPr>
        <p:spPr>
          <a:xfrm>
            <a:off x="467544" y="908720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zh-HK" sz="2800" b="1" baseline="30000" dirty="0"/>
              <a:t>7</a:t>
            </a:r>
            <a:r>
              <a:rPr lang="zh-TW" altLang="zh-HK" sz="2800" b="1" dirty="0"/>
              <a:t> 耶 和 華 說 ： 我 的 百 姓 在 埃 及 所 受 的 困 苦 ， 我 實 在 </a:t>
            </a:r>
            <a:r>
              <a:rPr lang="zh-TW" altLang="zh-HK" sz="2800" b="1" dirty="0">
                <a:solidFill>
                  <a:srgbClr val="FF0000"/>
                </a:solidFill>
              </a:rPr>
              <a:t>看 見 </a:t>
            </a:r>
            <a:r>
              <a:rPr lang="zh-TW" altLang="zh-HK" sz="2800" b="1" dirty="0"/>
              <a:t>了 ； 他 們 因 受 督 工 的 轄 制 所 發 的 哀 聲 ， 我 也 </a:t>
            </a:r>
            <a:r>
              <a:rPr lang="zh-TW" altLang="zh-HK" sz="2800" b="1" dirty="0">
                <a:solidFill>
                  <a:srgbClr val="FF0000"/>
                </a:solidFill>
              </a:rPr>
              <a:t>聽 見</a:t>
            </a:r>
            <a:r>
              <a:rPr lang="zh-TW" altLang="zh-HK" sz="2800" b="1" dirty="0"/>
              <a:t> 了 。 我 原 </a:t>
            </a:r>
            <a:r>
              <a:rPr lang="zh-TW" altLang="zh-HK" sz="2800" b="1" dirty="0">
                <a:solidFill>
                  <a:srgbClr val="FF0000"/>
                </a:solidFill>
              </a:rPr>
              <a:t>知 道</a:t>
            </a:r>
            <a:r>
              <a:rPr lang="zh-TW" altLang="zh-HK" sz="2800" b="1" dirty="0"/>
              <a:t> 他 們 的 痛 苦 ， </a:t>
            </a:r>
            <a:r>
              <a:rPr lang="zh-TW" altLang="zh-HK" sz="2800" b="1" baseline="30000" dirty="0"/>
              <a:t>8</a:t>
            </a:r>
            <a:r>
              <a:rPr lang="zh-TW" altLang="zh-HK" sz="2800" b="1" dirty="0"/>
              <a:t> 我 下 來 是 </a:t>
            </a:r>
            <a:r>
              <a:rPr lang="zh-TW" altLang="zh-HK" sz="2800" b="1" dirty="0">
                <a:solidFill>
                  <a:srgbClr val="FF0000"/>
                </a:solidFill>
              </a:rPr>
              <a:t>要 救 </a:t>
            </a:r>
            <a:r>
              <a:rPr lang="zh-TW" altLang="zh-HK" sz="2800" b="1" dirty="0"/>
              <a:t>他 們 脫 離 埃 及 人 的 手 ， 領 他 們 出 了 那 地 ， </a:t>
            </a:r>
            <a:r>
              <a:rPr lang="zh-TW" altLang="zh-HK" sz="2800" b="1" u="dbl" dirty="0"/>
              <a:t>到 美 好 、 寬 闊 、 流 奶 與 蜜 之 地</a:t>
            </a:r>
            <a:r>
              <a:rPr lang="zh-TW" altLang="zh-HK" sz="2800" b="1" dirty="0"/>
              <a:t> ， 就 是 到 迦 南 人 、 赫 人 、 亞 摩 利 人 、 比 利 洗 人 、 希 未 人 、 耶 布 斯 人 之 地 。 </a:t>
            </a:r>
            <a:r>
              <a:rPr lang="zh-TW" altLang="zh-HK" sz="2800" b="1" baseline="30000" dirty="0"/>
              <a:t>9</a:t>
            </a:r>
            <a:r>
              <a:rPr lang="zh-TW" altLang="zh-HK" sz="2800" b="1" dirty="0"/>
              <a:t> 現 在 以 色 列 人 的 哀 聲 達 到 我 耳 中 ， 我 也 看 見 埃 及 人 怎 樣 欺 壓 他 們 。 </a:t>
            </a:r>
          </a:p>
          <a:p>
            <a:pPr algn="just"/>
            <a:r>
              <a:rPr lang="zh-TW" altLang="zh-HK" sz="2800" b="1" dirty="0"/>
              <a:t> </a:t>
            </a:r>
          </a:p>
          <a:p>
            <a:pPr algn="just"/>
            <a:r>
              <a:rPr lang="zh-TW" altLang="zh-HK" sz="2800" b="1" baseline="30000" dirty="0"/>
              <a:t>10</a:t>
            </a:r>
            <a:r>
              <a:rPr lang="zh-TW" altLang="zh-HK" sz="2800" b="1" dirty="0"/>
              <a:t> 故 此 ， </a:t>
            </a:r>
            <a:r>
              <a:rPr lang="zh-TW" altLang="zh-HK" sz="2800" b="1" dirty="0">
                <a:solidFill>
                  <a:srgbClr val="122D78"/>
                </a:solidFill>
              </a:rPr>
              <a:t>我 要 打 發 你 </a:t>
            </a:r>
            <a:r>
              <a:rPr lang="zh-TW" altLang="zh-HK" sz="2800" b="1" dirty="0"/>
              <a:t>去 見 法 老 ， </a:t>
            </a:r>
            <a:r>
              <a:rPr lang="zh-TW" altLang="zh-HK" sz="2800" b="1" u="dbl" dirty="0"/>
              <a:t>使 你 可 以 將 我 的 百 姓 以 色 列 人 從 埃 及 領 出 來</a:t>
            </a:r>
            <a:r>
              <a:rPr lang="zh-TW" altLang="zh-HK" sz="2800" b="1" dirty="0"/>
              <a:t> 。</a:t>
            </a:r>
          </a:p>
        </p:txBody>
      </p:sp>
    </p:spTree>
    <p:extLst>
      <p:ext uri="{BB962C8B-B14F-4D97-AF65-F5344CB8AC3E}">
        <p14:creationId xmlns:p14="http://schemas.microsoft.com/office/powerpoint/2010/main" val="411199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642910" y="214290"/>
            <a:ext cx="8001056" cy="1000132"/>
          </a:xfrm>
          <a:prstGeom prst="round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zh-TW" altLang="en-US" sz="3600" b="1" dirty="0" smtClean="0">
                <a:solidFill>
                  <a:srgbClr val="002060"/>
                </a:solidFill>
              </a:rPr>
              <a:t>尋著上帝的旨意，是否萬事順利？</a:t>
            </a:r>
            <a:endParaRPr lang="zh-TW" alt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32040" y="2348880"/>
            <a:ext cx="36004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19900" dirty="0" smtClean="0"/>
              <a:t>凪</a:t>
            </a:r>
            <a:endParaRPr lang="zh-HK" altLang="en-US" sz="19900" dirty="0"/>
          </a:p>
        </p:txBody>
      </p:sp>
      <p:sp>
        <p:nvSpPr>
          <p:cNvPr id="6" name="矩形 5"/>
          <p:cNvSpPr/>
          <p:nvPr/>
        </p:nvSpPr>
        <p:spPr>
          <a:xfrm>
            <a:off x="899592" y="2276872"/>
            <a:ext cx="2664296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9900" dirty="0" smtClean="0"/>
              <a:t>嵐</a:t>
            </a:r>
            <a:endParaRPr lang="zh-HK" altLang="en-US" sz="199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3" t="16447" r="6911" b="1602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27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642910" y="225063"/>
            <a:ext cx="8001056" cy="1000132"/>
          </a:xfrm>
          <a:prstGeom prst="round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en-US" altLang="zh-HK" sz="3600" b="1" dirty="0">
                <a:solidFill>
                  <a:schemeClr val="accent5">
                    <a:lumMod val="50000"/>
                  </a:schemeClr>
                </a:solidFill>
              </a:rPr>
              <a:t>3-6</a:t>
            </a:r>
            <a:r>
              <a:rPr lang="zh-TW" altLang="zh-HK" sz="3600" b="1" dirty="0">
                <a:solidFill>
                  <a:schemeClr val="accent5">
                    <a:lumMod val="50000"/>
                  </a:schemeClr>
                </a:solidFill>
              </a:rPr>
              <a:t>章：摩西</a:t>
            </a:r>
            <a:r>
              <a:rPr lang="en-US" altLang="zh-HK" sz="3600" b="1" dirty="0">
                <a:solidFill>
                  <a:schemeClr val="accent5">
                    <a:lumMod val="50000"/>
                  </a:schemeClr>
                </a:solidFill>
              </a:rPr>
              <a:t>8</a:t>
            </a:r>
            <a:r>
              <a:rPr lang="zh-TW" altLang="zh-HK" sz="3600" b="1" dirty="0">
                <a:solidFill>
                  <a:schemeClr val="accent5">
                    <a:lumMod val="50000"/>
                  </a:schemeClr>
                </a:solidFill>
              </a:rPr>
              <a:t>次抗拒耶和華</a:t>
            </a:r>
            <a:endParaRPr lang="zh-TW" alt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摩西見異象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11" y="1422715"/>
            <a:ext cx="777686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十二角星形 3"/>
          <p:cNvSpPr/>
          <p:nvPr/>
        </p:nvSpPr>
        <p:spPr>
          <a:xfrm>
            <a:off x="2195736" y="3068960"/>
            <a:ext cx="3816424" cy="3384376"/>
          </a:xfrm>
          <a:prstGeom prst="star1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艱鉅任務</a:t>
            </a:r>
            <a:endParaRPr lang="zh-HK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886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642910" y="225063"/>
            <a:ext cx="8001056" cy="1000132"/>
          </a:xfrm>
          <a:prstGeom prst="round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zh-TW" altLang="en-US" sz="4000" b="1" dirty="0" smtClean="0">
                <a:solidFill>
                  <a:schemeClr val="accent5">
                    <a:lumMod val="50000"/>
                  </a:schemeClr>
                </a:solidFill>
              </a:rPr>
              <a:t>第一次的抗拒：</a:t>
            </a:r>
            <a:r>
              <a:rPr lang="en-US" altLang="zh-TW" sz="4000" b="1" dirty="0" smtClean="0">
                <a:solidFill>
                  <a:schemeClr val="accent5">
                    <a:lumMod val="50000"/>
                  </a:schemeClr>
                </a:solidFill>
              </a:rPr>
              <a:t>3:11-12</a:t>
            </a:r>
            <a:endParaRPr lang="zh-TW" altLang="en-US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2910" y="1628800"/>
            <a:ext cx="788953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4000" b="1" dirty="0" smtClean="0"/>
              <a:t>3:11</a:t>
            </a:r>
            <a:r>
              <a:rPr lang="zh-TW" altLang="en-US" sz="4000" b="1" dirty="0" smtClean="0"/>
              <a:t>  </a:t>
            </a:r>
            <a:r>
              <a:rPr lang="zh-TW" altLang="zh-HK" sz="4000" b="1" dirty="0" smtClean="0"/>
              <a:t>摩 </a:t>
            </a:r>
            <a:r>
              <a:rPr lang="zh-TW" altLang="zh-HK" sz="4000" b="1" dirty="0"/>
              <a:t>西 對 　 神 說 、 </a:t>
            </a:r>
            <a:r>
              <a:rPr lang="zh-TW" altLang="zh-HK" sz="4000" b="1" dirty="0">
                <a:solidFill>
                  <a:srgbClr val="FF0000"/>
                </a:solidFill>
              </a:rPr>
              <a:t>我 是 甚 麼 人 </a:t>
            </a:r>
            <a:r>
              <a:rPr lang="zh-TW" altLang="zh-HK" sz="4000" b="1" dirty="0"/>
              <a:t>、 竟 能 去 見 法 老 、 將 以 色 列 人 從 埃 及 領 出 來 呢 。</a:t>
            </a:r>
          </a:p>
          <a:p>
            <a:r>
              <a:rPr lang="en-US" altLang="zh-HK" sz="4000" b="1" dirty="0"/>
              <a:t>3:12	  </a:t>
            </a:r>
            <a:r>
              <a:rPr lang="zh-TW" altLang="en-US" sz="4000" b="1" dirty="0" smtClean="0"/>
              <a:t>    </a:t>
            </a:r>
            <a:r>
              <a:rPr lang="zh-TW" altLang="zh-HK" sz="4000" b="1" dirty="0" smtClean="0"/>
              <a:t> </a:t>
            </a:r>
            <a:r>
              <a:rPr lang="zh-TW" altLang="zh-HK" sz="4000" b="1" dirty="0"/>
              <a:t>神 說 、 我 必 與 你 同 在 、 你 將 百 姓 從 埃 及 領 出 來 之 後 、 你 們 必 在 這 山 上 事 奉 我 、 這 就 是 我 打 發 你 去 的 證 據 。</a:t>
            </a:r>
          </a:p>
        </p:txBody>
      </p:sp>
    </p:spTree>
    <p:extLst>
      <p:ext uri="{BB962C8B-B14F-4D97-AF65-F5344CB8AC3E}">
        <p14:creationId xmlns:p14="http://schemas.microsoft.com/office/powerpoint/2010/main" val="212990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642910" y="225063"/>
            <a:ext cx="8001056" cy="1000132"/>
          </a:xfrm>
          <a:prstGeom prst="round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zh-TW" altLang="en-US" sz="4000" b="1" dirty="0" smtClean="0">
                <a:solidFill>
                  <a:schemeClr val="accent5">
                    <a:lumMod val="50000"/>
                  </a:schemeClr>
                </a:solidFill>
              </a:rPr>
              <a:t>第二次的抗拒：</a:t>
            </a:r>
            <a:r>
              <a:rPr lang="en-US" altLang="zh-TW" sz="4000" b="1" dirty="0" smtClean="0">
                <a:solidFill>
                  <a:schemeClr val="accent5">
                    <a:lumMod val="50000"/>
                  </a:schemeClr>
                </a:solidFill>
              </a:rPr>
              <a:t>3:13-15</a:t>
            </a:r>
            <a:endParaRPr lang="zh-TW" altLang="en-US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2910" y="1628800"/>
            <a:ext cx="788953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dirty="0"/>
              <a:t>3:13	</a:t>
            </a:r>
            <a:r>
              <a:rPr lang="zh-TW" altLang="zh-HK" sz="2400" b="1" dirty="0" smtClean="0"/>
              <a:t>摩 </a:t>
            </a:r>
            <a:r>
              <a:rPr lang="zh-TW" altLang="zh-HK" sz="2400" b="1" dirty="0"/>
              <a:t>西 對 　 神 說 、 我 到 以 色 列 人 那 裡 、 對 他 們 說 、 你 們 祖 宗 的 　 神 打 發 我 到 你 們 這 裡 來 ． 他 們 若 問 我 說 、 </a:t>
            </a:r>
            <a:r>
              <a:rPr lang="zh-TW" altLang="zh-HK" sz="2400" b="1" dirty="0">
                <a:solidFill>
                  <a:srgbClr val="FF0000"/>
                </a:solidFill>
              </a:rPr>
              <a:t>他 叫 甚 麼 名 字 </a:t>
            </a:r>
            <a:r>
              <a:rPr lang="zh-TW" altLang="zh-HK" sz="2400" b="1" dirty="0"/>
              <a:t>、 我 要 對 他 們 說 甚 麼 呢 。</a:t>
            </a:r>
          </a:p>
          <a:p>
            <a:r>
              <a:rPr lang="en-US" altLang="zh-HK" sz="2400" b="1" dirty="0"/>
              <a:t>3:14	</a:t>
            </a:r>
            <a:r>
              <a:rPr lang="zh-TW" altLang="en-US" sz="2400" b="1" dirty="0" smtClean="0"/>
              <a:t>    </a:t>
            </a:r>
            <a:r>
              <a:rPr lang="zh-TW" altLang="zh-HK" sz="2400" b="1" dirty="0" smtClean="0"/>
              <a:t> </a:t>
            </a:r>
            <a:r>
              <a:rPr lang="zh-TW" altLang="zh-HK" sz="2400" b="1" dirty="0"/>
              <a:t>神 對 摩 西 說 、 我 是 </a:t>
            </a:r>
            <a:r>
              <a:rPr lang="zh-TW" altLang="zh-HK" sz="2400" b="1" dirty="0">
                <a:solidFill>
                  <a:srgbClr val="FF0000"/>
                </a:solidFill>
              </a:rPr>
              <a:t>自 有 永 有 的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(</a:t>
            </a:r>
            <a:r>
              <a:rPr lang="en-US" altLang="zh-HK" sz="3200" dirty="0">
                <a:solidFill>
                  <a:srgbClr val="FF0000"/>
                </a:solidFill>
                <a:latin typeface="Bwhebb" panose="00000400000000000000" pitchFamily="2" charset="0"/>
              </a:rPr>
              <a:t>hy&lt;+h.a,( rv&lt;åa] hy&lt;ßh.a,(</a:t>
            </a:r>
            <a:r>
              <a:rPr lang="zh-TW" altLang="en-US" sz="3200" b="1" dirty="0" smtClean="0">
                <a:solidFill>
                  <a:srgbClr val="FF0000"/>
                </a:solidFill>
                <a:latin typeface="Bwhebb" panose="00000400000000000000" pitchFamily="2" charset="0"/>
              </a:rPr>
              <a:t>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)</a:t>
            </a:r>
            <a:r>
              <a:rPr lang="zh-TW" altLang="zh-HK" sz="2400" b="1" dirty="0" smtClean="0"/>
              <a:t>． </a:t>
            </a:r>
            <a:r>
              <a:rPr lang="zh-TW" altLang="zh-HK" sz="2400" b="1" dirty="0"/>
              <a:t>又 說 、 你 要 對 以 色 列 人 這 樣 說 、 那 自 有 的 打 發 我 到 你 們 這 裡 來 。</a:t>
            </a:r>
          </a:p>
          <a:p>
            <a:r>
              <a:rPr lang="en-US" altLang="zh-HK" sz="2400" b="1" dirty="0"/>
              <a:t>3:15	</a:t>
            </a:r>
            <a:r>
              <a:rPr lang="zh-TW" altLang="en-US" sz="2400" b="1" dirty="0" smtClean="0"/>
              <a:t>  </a:t>
            </a:r>
            <a:r>
              <a:rPr lang="zh-TW" altLang="zh-HK" sz="2400" b="1" dirty="0" smtClean="0"/>
              <a:t> </a:t>
            </a:r>
            <a:r>
              <a:rPr lang="zh-TW" altLang="en-US" sz="2400" b="1" dirty="0" smtClean="0"/>
              <a:t>  </a:t>
            </a:r>
            <a:r>
              <a:rPr lang="zh-TW" altLang="zh-HK" sz="2400" b="1" dirty="0" smtClean="0"/>
              <a:t>神 </a:t>
            </a:r>
            <a:r>
              <a:rPr lang="zh-TW" altLang="zh-HK" sz="2400" b="1" dirty="0"/>
              <a:t>又 對 摩 西 說 、 你 要 對 以 色 列 人 這 樣 說 、 耶 和 華 </a:t>
            </a:r>
            <a:r>
              <a:rPr lang="zh-TW" altLang="zh-HK" sz="2400" b="1" dirty="0">
                <a:solidFill>
                  <a:srgbClr val="FF0000"/>
                </a:solidFill>
              </a:rPr>
              <a:t>你 們 祖 宗 的 　 神 、 就 是 亞 伯 拉 罕 的 　 神 、 以 撒 的 　 神 、 雅 各 的 　 神 </a:t>
            </a:r>
            <a:r>
              <a:rPr lang="zh-TW" altLang="zh-HK" sz="2400" b="1" dirty="0"/>
              <a:t>、 打 發 我 到 你 們 這 裡 來 ． 耶 和 華 是 我 的 名 、 直 到 永 遠 、 這 也 是 我 的 紀 念 、 直 到 萬 代 。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0" t="16907" r="5223" b="13711"/>
          <a:stretch/>
        </p:blipFill>
        <p:spPr bwMode="auto">
          <a:xfrm>
            <a:off x="-4666" y="-15416"/>
            <a:ext cx="9148666" cy="68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34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642910" y="225063"/>
            <a:ext cx="8001056" cy="1000132"/>
          </a:xfrm>
          <a:prstGeom prst="round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zh-TW" altLang="en-US" sz="4000" b="1" dirty="0" smtClean="0">
                <a:solidFill>
                  <a:schemeClr val="accent5">
                    <a:lumMod val="50000"/>
                  </a:schemeClr>
                </a:solidFill>
              </a:rPr>
              <a:t>第三次的抗拒：</a:t>
            </a:r>
            <a:r>
              <a:rPr lang="en-US" altLang="zh-TW" sz="4000" b="1" dirty="0" smtClean="0">
                <a:solidFill>
                  <a:schemeClr val="accent5">
                    <a:lumMod val="50000"/>
                  </a:schemeClr>
                </a:solidFill>
              </a:rPr>
              <a:t>4:1-9</a:t>
            </a:r>
            <a:endParaRPr lang="zh-TW" altLang="en-US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2910" y="1628800"/>
            <a:ext cx="78895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3200" b="1" dirty="0"/>
              <a:t>4:1	  </a:t>
            </a:r>
            <a:r>
              <a:rPr lang="zh-TW" altLang="zh-HK" sz="3200" b="1" dirty="0"/>
              <a:t>摩 西 回 答 說 、 </a:t>
            </a:r>
            <a:r>
              <a:rPr lang="zh-TW" altLang="zh-HK" sz="3200" b="1" dirty="0">
                <a:solidFill>
                  <a:srgbClr val="FF0000"/>
                </a:solidFill>
              </a:rPr>
              <a:t>他 們 必 不 信 我 </a:t>
            </a:r>
            <a:r>
              <a:rPr lang="zh-TW" altLang="zh-HK" sz="3200" b="1" dirty="0"/>
              <a:t>、 也 不 聽 我 的 話 、 必 說 、 耶 和 華 並 沒 有 向 你 顯 現 </a:t>
            </a:r>
            <a:r>
              <a:rPr lang="zh-TW" altLang="zh-HK" sz="3200" b="1" dirty="0" smtClean="0"/>
              <a:t>。</a:t>
            </a:r>
            <a:endParaRPr lang="zh-TW" altLang="zh-HK" sz="3200" b="1" dirty="0"/>
          </a:p>
        </p:txBody>
      </p:sp>
      <p:pic>
        <p:nvPicPr>
          <p:cNvPr id="13314" name="Picture 2" descr="摩西杖變蛇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18383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摩西杖變蛇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56992"/>
            <a:ext cx="2556854" cy="301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倒水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6" name="AutoShape 8" descr="倒水的圖片搜尋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7" name="AutoShape 10" descr="倒水的圖片搜尋結果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8" name="AutoShape 12" descr="倒水的圖片搜尋結果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3326" name="Picture 14" descr="#飞溅流体#倒水#油漆##倒油漆#红色油漆#_xiudodo_秀多多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56992"/>
            <a:ext cx="2232248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32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642910" y="225063"/>
            <a:ext cx="8001056" cy="1000132"/>
          </a:xfrm>
          <a:prstGeom prst="round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zh-TW" altLang="en-US" sz="4000" b="1" dirty="0" smtClean="0">
                <a:solidFill>
                  <a:schemeClr val="accent5">
                    <a:lumMod val="50000"/>
                  </a:schemeClr>
                </a:solidFill>
              </a:rPr>
              <a:t>第四次的抗拒：</a:t>
            </a:r>
            <a:r>
              <a:rPr lang="en-US" altLang="zh-TW" sz="4000" b="1" dirty="0" smtClean="0">
                <a:solidFill>
                  <a:schemeClr val="accent5">
                    <a:lumMod val="50000"/>
                  </a:schemeClr>
                </a:solidFill>
              </a:rPr>
              <a:t>4:10-12</a:t>
            </a:r>
            <a:endParaRPr lang="zh-TW" altLang="en-US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2910" y="1628800"/>
            <a:ext cx="788953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3200" b="1" dirty="0"/>
              <a:t>4:10	  	</a:t>
            </a:r>
            <a:r>
              <a:rPr lang="zh-TW" altLang="zh-HK" sz="3200" b="1" dirty="0"/>
              <a:t>摩 西 對 耶 和 華 說 、 主 阿 、 我 素 日 不 是 能 言 的 人 、 就 是 從 你 對 僕 人 說 話 以 後 、 也 是 這 樣 、 我 本 是 </a:t>
            </a:r>
            <a:r>
              <a:rPr lang="zh-TW" altLang="zh-HK" sz="3200" b="1" dirty="0">
                <a:solidFill>
                  <a:srgbClr val="FF0000"/>
                </a:solidFill>
              </a:rPr>
              <a:t>拙 口 笨 舌 </a:t>
            </a:r>
            <a:r>
              <a:rPr lang="zh-TW" altLang="zh-HK" sz="3200" b="1" dirty="0"/>
              <a:t>的 。</a:t>
            </a:r>
          </a:p>
          <a:p>
            <a:r>
              <a:rPr lang="en-US" altLang="zh-HK" sz="3200" b="1" dirty="0"/>
              <a:t>4:11	  	</a:t>
            </a:r>
            <a:r>
              <a:rPr lang="zh-TW" altLang="zh-HK" sz="3200" b="1" dirty="0"/>
              <a:t>耶 和 華 對 他 說 、 誰 造 人 的 口 呢 、 誰 使 人 口 啞 、 耳 聾 、 目 明 、 眼 瞎 呢 、 豈 不 是 我 耶 和 華 麼 ．</a:t>
            </a:r>
          </a:p>
          <a:p>
            <a:r>
              <a:rPr lang="en-US" altLang="zh-HK" sz="3200" b="1" dirty="0"/>
              <a:t>4:12	  	</a:t>
            </a:r>
            <a:r>
              <a:rPr lang="zh-TW" altLang="zh-HK" sz="3200" b="1" dirty="0"/>
              <a:t>現 在 去 罷 、 我 必 賜 你 口 才 、 指 教 你 所 當 說 的 話 。</a:t>
            </a:r>
          </a:p>
          <a:p>
            <a:endParaRPr lang="zh-TW" altLang="zh-HK" sz="3200" b="1" dirty="0"/>
          </a:p>
        </p:txBody>
      </p:sp>
      <p:sp>
        <p:nvSpPr>
          <p:cNvPr id="5" name="AutoShape 6" descr="倒水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6" name="AutoShape 8" descr="倒水的圖片搜尋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7" name="AutoShape 10" descr="倒水的圖片搜尋結果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8" name="AutoShape 12" descr="倒水的圖片搜尋結果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5204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642910" y="225063"/>
            <a:ext cx="8001056" cy="1000132"/>
          </a:xfrm>
          <a:prstGeom prst="round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zh-TW" altLang="en-US" sz="4000" b="1" dirty="0" smtClean="0">
                <a:solidFill>
                  <a:schemeClr val="accent5">
                    <a:lumMod val="50000"/>
                  </a:schemeClr>
                </a:solidFill>
              </a:rPr>
              <a:t>第五次的抗拒：</a:t>
            </a:r>
            <a:r>
              <a:rPr lang="en-US" altLang="zh-TW" sz="4000" b="1" dirty="0" smtClean="0">
                <a:solidFill>
                  <a:schemeClr val="accent5">
                    <a:lumMod val="50000"/>
                  </a:schemeClr>
                </a:solidFill>
              </a:rPr>
              <a:t>4:13-17</a:t>
            </a:r>
            <a:endParaRPr lang="zh-TW" altLang="en-US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2910" y="1628800"/>
            <a:ext cx="788953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dirty="0"/>
              <a:t>4:13	  	</a:t>
            </a:r>
            <a:r>
              <a:rPr lang="zh-TW" altLang="zh-HK" sz="2400" dirty="0"/>
              <a:t>摩 西 說 、 主 阿 、 </a:t>
            </a:r>
            <a:r>
              <a:rPr lang="zh-TW" altLang="zh-HK" sz="2800" b="1" dirty="0">
                <a:solidFill>
                  <a:srgbClr val="FF0000"/>
                </a:solidFill>
              </a:rPr>
              <a:t>你 願 意 打 發 誰 、 就 打 發 誰 去 罷 </a:t>
            </a:r>
            <a:r>
              <a:rPr lang="zh-TW" altLang="zh-HK" sz="2800" b="1" dirty="0" smtClean="0">
                <a:solidFill>
                  <a:srgbClr val="FF0000"/>
                </a:solidFill>
              </a:rPr>
              <a:t>。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r>
              <a:rPr lang="en-US" altLang="zh-HK" sz="2800" baseline="30000" dirty="0"/>
              <a:t>NIV </a:t>
            </a:r>
            <a:r>
              <a:rPr lang="en-US" altLang="zh-HK" sz="2800" b="1" dirty="0"/>
              <a:t>Exodus 4:13</a:t>
            </a:r>
            <a:r>
              <a:rPr lang="en-US" altLang="zh-HK" sz="2800" dirty="0"/>
              <a:t> But Moses said, "O Lord, please send someone else to do it."</a:t>
            </a:r>
            <a:endParaRPr lang="zh-TW" altLang="zh-HK" sz="2800" b="1" dirty="0">
              <a:solidFill>
                <a:srgbClr val="FF0000"/>
              </a:solidFill>
            </a:endParaRPr>
          </a:p>
          <a:p>
            <a:r>
              <a:rPr lang="en-US" altLang="zh-HK" sz="2400" dirty="0"/>
              <a:t>4:14	  	</a:t>
            </a:r>
            <a:r>
              <a:rPr lang="zh-TW" altLang="zh-HK" sz="2400" b="1" dirty="0">
                <a:solidFill>
                  <a:srgbClr val="FF0000"/>
                </a:solidFill>
              </a:rPr>
              <a:t>耶 和 華 向 摩 西 發 怒 說 </a:t>
            </a:r>
            <a:r>
              <a:rPr lang="zh-TW" altLang="zh-HK" sz="2400" dirty="0"/>
              <a:t>、 不 是 有 你 的 哥 哥 利 未 人 亞 倫 麼 、 我 知 道 他 是 能 言 的 、 現 在 他 出 來 迎 接 你 、 他 一 見 你 心 裡 就 歡 喜 。</a:t>
            </a:r>
          </a:p>
          <a:p>
            <a:r>
              <a:rPr lang="en-US" altLang="zh-HK" sz="2400" dirty="0"/>
              <a:t>4:15	  	</a:t>
            </a:r>
            <a:r>
              <a:rPr lang="zh-TW" altLang="zh-HK" sz="2400" dirty="0"/>
              <a:t>你 要 將 當 說 的 話 傳 給 他 、 我 也 要 賜 你 和 他 口 才 、 又 要 指 教 你 們 所 當 行 的 事 。</a:t>
            </a:r>
          </a:p>
          <a:p>
            <a:r>
              <a:rPr lang="en-US" altLang="zh-HK" sz="2400" dirty="0"/>
              <a:t>4:16	  	</a:t>
            </a:r>
            <a:r>
              <a:rPr lang="zh-TW" altLang="zh-HK" sz="2400" dirty="0"/>
              <a:t>他 要 替 你 對 百 姓 說 話 、 你 要 以 他 當 作 口 、 他 要 以 你 當 作 　 神 。</a:t>
            </a:r>
          </a:p>
          <a:p>
            <a:r>
              <a:rPr lang="en-US" altLang="zh-HK" sz="2400" dirty="0"/>
              <a:t>4:17	  	</a:t>
            </a:r>
            <a:r>
              <a:rPr lang="zh-TW" altLang="zh-HK" sz="2400" dirty="0"/>
              <a:t>你 手 裡 要 拿 這 杖 、 好 行 神 蹟 。</a:t>
            </a:r>
          </a:p>
          <a:p>
            <a:endParaRPr lang="zh-TW" altLang="zh-HK" sz="2400" b="1" dirty="0"/>
          </a:p>
        </p:txBody>
      </p:sp>
      <p:sp>
        <p:nvSpPr>
          <p:cNvPr id="5" name="AutoShape 6" descr="倒水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6" name="AutoShape 8" descr="倒水的圖片搜尋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7" name="AutoShape 10" descr="倒水的圖片搜尋結果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8" name="AutoShape 12" descr="倒水的圖片搜尋結果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8692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642910" y="268628"/>
            <a:ext cx="8001056" cy="1000132"/>
          </a:xfrm>
          <a:prstGeom prst="round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zh-TW" altLang="en-US" sz="4000" b="1" dirty="0" smtClean="0">
                <a:solidFill>
                  <a:schemeClr val="accent5">
                    <a:lumMod val="50000"/>
                  </a:schemeClr>
                </a:solidFill>
              </a:rPr>
              <a:t>摩西五個反駁</a:t>
            </a:r>
            <a:endParaRPr lang="zh-TW" altLang="en-US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52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aith seeking understanding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3533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Faith seeking understanding的圖片搜尋結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683568" y="3489598"/>
            <a:ext cx="7353300" cy="296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70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lave.jpg (147449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3" b="5539"/>
          <a:stretch>
            <a:fillRect/>
          </a:stretch>
        </p:blipFill>
        <p:spPr bwMode="auto">
          <a:xfrm>
            <a:off x="323528" y="260648"/>
            <a:ext cx="8496944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6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642910" y="225063"/>
            <a:ext cx="8001056" cy="1000132"/>
          </a:xfrm>
          <a:prstGeom prst="round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zh-TW" altLang="en-US" sz="4000" b="1" dirty="0" smtClean="0">
                <a:solidFill>
                  <a:schemeClr val="accent5">
                    <a:lumMod val="50000"/>
                  </a:schemeClr>
                </a:solidFill>
              </a:rPr>
              <a:t>求真精神？求其精神？</a:t>
            </a:r>
            <a:endParaRPr lang="zh-TW" altLang="en-US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91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642910" y="225063"/>
            <a:ext cx="8001056" cy="1000132"/>
          </a:xfrm>
          <a:prstGeom prst="round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zh-TW" altLang="en-US" sz="4000" b="1" dirty="0" smtClean="0">
                <a:solidFill>
                  <a:schemeClr val="accent5">
                    <a:lumMod val="50000"/>
                  </a:schemeClr>
                </a:solidFill>
              </a:rPr>
              <a:t>入了寶山空手回！</a:t>
            </a:r>
            <a:endParaRPr lang="zh-TW" altLang="en-US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07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642910" y="225063"/>
            <a:ext cx="8001056" cy="1000132"/>
          </a:xfrm>
          <a:prstGeom prst="round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zh-TW" altLang="en-US" sz="4000" b="1" dirty="0" smtClean="0">
                <a:solidFill>
                  <a:schemeClr val="accent5">
                    <a:lumMod val="50000"/>
                  </a:schemeClr>
                </a:solidFill>
              </a:rPr>
              <a:t>如何進深認識神？</a:t>
            </a:r>
            <a:endParaRPr lang="zh-TW" altLang="en-US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8434" name="Picture 2" descr="Faith seeking understanding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412776"/>
            <a:ext cx="781752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03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642910" y="225063"/>
            <a:ext cx="8001056" cy="1000132"/>
          </a:xfrm>
          <a:prstGeom prst="round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zh-TW" altLang="en-US" sz="4000" b="1" dirty="0" smtClean="0">
                <a:solidFill>
                  <a:schemeClr val="accent5">
                    <a:lumMod val="50000"/>
                  </a:schemeClr>
                </a:solidFill>
              </a:rPr>
              <a:t>學習模式的四個進路</a:t>
            </a:r>
            <a:endParaRPr lang="zh-TW" altLang="en-US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547664" y="1844824"/>
            <a:ext cx="62646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HK" sz="5400" dirty="0" smtClean="0"/>
              <a:t>Watching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HK" sz="5400" dirty="0" smtClean="0"/>
              <a:t>Doing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HK" sz="5400" dirty="0" smtClean="0"/>
              <a:t>Feeling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HK" sz="5400" dirty="0" smtClean="0"/>
              <a:t>Thinking </a:t>
            </a:r>
          </a:p>
          <a:p>
            <a:pPr marL="342900" indent="-342900">
              <a:buFont typeface="+mj-lt"/>
              <a:buAutoNum type="arabicPeriod"/>
            </a:pPr>
            <a:endParaRPr lang="zh-HK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80648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arning mode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200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60" y="116632"/>
            <a:ext cx="21755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4000" dirty="0" smtClean="0"/>
              <a:t>4:17-4:26</a:t>
            </a:r>
            <a:endParaRPr lang="zh-HK" altLang="en-US" sz="4000" dirty="0"/>
          </a:p>
        </p:txBody>
      </p:sp>
      <p:sp>
        <p:nvSpPr>
          <p:cNvPr id="3" name="矩形 2"/>
          <p:cNvSpPr/>
          <p:nvPr/>
        </p:nvSpPr>
        <p:spPr>
          <a:xfrm>
            <a:off x="395536" y="908720"/>
            <a:ext cx="82089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dirty="0"/>
              <a:t>4:17	  </a:t>
            </a:r>
            <a:r>
              <a:rPr lang="zh-TW" altLang="zh-HK" dirty="0" smtClean="0"/>
              <a:t>你 </a:t>
            </a:r>
            <a:r>
              <a:rPr lang="zh-TW" altLang="zh-HK" dirty="0"/>
              <a:t>手 裡 要 拿 這 杖 、 好 行 神 蹟 。</a:t>
            </a:r>
          </a:p>
          <a:p>
            <a:r>
              <a:rPr lang="en-US" altLang="zh-HK" dirty="0"/>
              <a:t>4:18	  </a:t>
            </a:r>
            <a:r>
              <a:rPr lang="zh-TW" altLang="zh-HK" dirty="0" smtClean="0"/>
              <a:t>於 </a:t>
            </a:r>
            <a:r>
              <a:rPr lang="zh-TW" altLang="zh-HK" dirty="0"/>
              <a:t>是 摩 西 回 到 他 岳 父 葉 忒 羅 那 裡 、 對 他 說 、 求 你 容 我 回 去 見 我 在 埃 及 的 弟 兄 、 看 他 們 還 在 不 在 。 葉 忒 羅 對 摩 西 說 、 你 可 以 平 平 安 安 的 去 罷 。</a:t>
            </a:r>
          </a:p>
          <a:p>
            <a:r>
              <a:rPr lang="en-US" altLang="zh-HK" dirty="0"/>
              <a:t>4:19	  </a:t>
            </a:r>
            <a:r>
              <a:rPr lang="zh-TW" altLang="zh-HK" b="1" dirty="0" smtClean="0">
                <a:solidFill>
                  <a:srgbClr val="FF0000"/>
                </a:solidFill>
              </a:rPr>
              <a:t>耶 </a:t>
            </a:r>
            <a:r>
              <a:rPr lang="zh-TW" altLang="zh-HK" b="1" dirty="0">
                <a:solidFill>
                  <a:srgbClr val="FF0000"/>
                </a:solidFill>
              </a:rPr>
              <a:t>和 華 在 米 甸 對 摩 西 說 、 你 要 回 埃 及 去 、 因 為 尋 索 你 命 的 人 都 死 了 。</a:t>
            </a:r>
          </a:p>
          <a:p>
            <a:r>
              <a:rPr lang="en-US" altLang="zh-HK" dirty="0"/>
              <a:t>4:20	  </a:t>
            </a:r>
            <a:r>
              <a:rPr lang="zh-TW" altLang="zh-HK" dirty="0" smtClean="0"/>
              <a:t>摩 </a:t>
            </a:r>
            <a:r>
              <a:rPr lang="zh-TW" altLang="zh-HK" dirty="0"/>
              <a:t>西 就 帶 著 妻 子 和 兩 個 兒 子 、 叫 他 們 騎 上 驢 回 埃 及 地 去 ． 摩 西 手 裡 拿 著 　 神 的 杖 。</a:t>
            </a:r>
          </a:p>
          <a:p>
            <a:r>
              <a:rPr lang="en-US" altLang="zh-HK" dirty="0"/>
              <a:t>4:21	  </a:t>
            </a:r>
            <a:r>
              <a:rPr lang="zh-TW" altLang="zh-HK" dirty="0" smtClean="0"/>
              <a:t>耶 </a:t>
            </a:r>
            <a:r>
              <a:rPr lang="zh-TW" altLang="zh-HK" dirty="0"/>
              <a:t>和 華 對 摩 西 說 、 你 回 到 埃 及 的 時 候 要 留 意 、 將 我 指 示 你 的 一 切 奇 事 、 行 在 法 老 面 前 、 但 我 要 使 </a:t>
            </a:r>
            <a:r>
              <a:rPr lang="zh-TW" altLang="zh-HK" dirty="0" smtClean="0"/>
              <a:t>他 </a:t>
            </a:r>
            <a:r>
              <a:rPr lang="zh-TW" altLang="zh-HK" dirty="0"/>
              <a:t>的 心 剛 硬 、 他 必 不 容 百 姓 去 。</a:t>
            </a:r>
          </a:p>
          <a:p>
            <a:r>
              <a:rPr lang="en-US" altLang="zh-HK" dirty="0"/>
              <a:t>4:22	  </a:t>
            </a:r>
            <a:r>
              <a:rPr lang="zh-TW" altLang="zh-HK" dirty="0" smtClean="0"/>
              <a:t>你 </a:t>
            </a:r>
            <a:r>
              <a:rPr lang="zh-TW" altLang="zh-HK" dirty="0"/>
              <a:t>要 對 法 老 說 、 耶 和 華 這 樣 說 、 以 色 列 是 我 的 兒 子 、 我 的 長 子 ．</a:t>
            </a:r>
          </a:p>
          <a:p>
            <a:r>
              <a:rPr lang="en-US" altLang="zh-HK" dirty="0"/>
              <a:t>4:23	  </a:t>
            </a:r>
            <a:r>
              <a:rPr lang="zh-TW" altLang="zh-HK" dirty="0" smtClean="0"/>
              <a:t>我 </a:t>
            </a:r>
            <a:r>
              <a:rPr lang="zh-TW" altLang="zh-HK" dirty="0"/>
              <a:t>對 你 說 過 、 容 我 的 兒 子 去 好 事 奉 我 、 你 還 是 不 肯 容 他 去 、 看 哪 、 我 要 殺 你 的 長 子 。</a:t>
            </a:r>
          </a:p>
          <a:p>
            <a:r>
              <a:rPr lang="en-US" altLang="zh-HK" dirty="0">
                <a:solidFill>
                  <a:srgbClr val="FF0000"/>
                </a:solidFill>
              </a:rPr>
              <a:t>4:24	  </a:t>
            </a:r>
            <a:r>
              <a:rPr lang="zh-TW" altLang="zh-HK" b="1" dirty="0" smtClean="0">
                <a:solidFill>
                  <a:srgbClr val="FF0000"/>
                </a:solidFill>
              </a:rPr>
              <a:t>摩 </a:t>
            </a:r>
            <a:r>
              <a:rPr lang="zh-TW" altLang="zh-HK" b="1" dirty="0">
                <a:solidFill>
                  <a:srgbClr val="FF0000"/>
                </a:solidFill>
              </a:rPr>
              <a:t>西 在 路 上 住 宿 的 地 方 、 耶 和 華 遇 見 他 、 想 要 殺 他 。</a:t>
            </a:r>
          </a:p>
          <a:p>
            <a:r>
              <a:rPr lang="en-US" altLang="zh-HK" dirty="0">
                <a:solidFill>
                  <a:srgbClr val="FF0000"/>
                </a:solidFill>
              </a:rPr>
              <a:t>4:25	  </a:t>
            </a:r>
            <a:r>
              <a:rPr lang="zh-TW" altLang="zh-HK" b="1" dirty="0" smtClean="0">
                <a:solidFill>
                  <a:srgbClr val="FF0000"/>
                </a:solidFill>
              </a:rPr>
              <a:t>西 </a:t>
            </a:r>
            <a:r>
              <a:rPr lang="zh-TW" altLang="zh-HK" b="1" dirty="0">
                <a:solidFill>
                  <a:srgbClr val="FF0000"/>
                </a:solidFill>
              </a:rPr>
              <a:t>坡 拉 就 拿 一 塊 火 石 割 下 他 兒 子 的 陽 皮 、 丟 在 摩 西 腳 前 、 說 、 你 真 是 我 的 血 郎 了 。</a:t>
            </a:r>
          </a:p>
          <a:p>
            <a:r>
              <a:rPr lang="en-US" altLang="zh-HK" b="1" dirty="0">
                <a:solidFill>
                  <a:srgbClr val="FF0000"/>
                </a:solidFill>
              </a:rPr>
              <a:t>4:26	  </a:t>
            </a:r>
            <a:r>
              <a:rPr lang="zh-TW" altLang="zh-HK" b="1" dirty="0" smtClean="0">
                <a:solidFill>
                  <a:srgbClr val="FF0000"/>
                </a:solidFill>
              </a:rPr>
              <a:t>這 </a:t>
            </a:r>
            <a:r>
              <a:rPr lang="zh-TW" altLang="zh-HK" b="1" dirty="0">
                <a:solidFill>
                  <a:srgbClr val="FF0000"/>
                </a:solidFill>
              </a:rPr>
              <a:t>樣 耶 和 華 纔 放 了 他 ． 西 坡 拉 說 、 你 因 割 禮 就 是 血 郎 了 。</a:t>
            </a:r>
          </a:p>
        </p:txBody>
      </p:sp>
    </p:spTree>
    <p:extLst>
      <p:ext uri="{BB962C8B-B14F-4D97-AF65-F5344CB8AC3E}">
        <p14:creationId xmlns:p14="http://schemas.microsoft.com/office/powerpoint/2010/main" val="142928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60" y="404663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/>
              <a:t>認識</a:t>
            </a:r>
            <a:r>
              <a:rPr lang="zh-TW" altLang="en-US" sz="3600" b="1" dirty="0" smtClean="0"/>
              <a:t>神：</a:t>
            </a:r>
            <a:endParaRPr lang="en-US" altLang="zh-TW" sz="3600" b="1" dirty="0" smtClean="0"/>
          </a:p>
          <a:p>
            <a:endParaRPr lang="en-US" altLang="zh-TW" sz="3600" b="1" dirty="0" smtClean="0"/>
          </a:p>
          <a:p>
            <a:r>
              <a:rPr lang="zh-TW" altLang="zh-HK" sz="3600" b="1" dirty="0" smtClean="0"/>
              <a:t>一</a:t>
            </a:r>
            <a:r>
              <a:rPr lang="zh-TW" altLang="zh-HK" sz="3600" b="1" dirty="0"/>
              <a:t>、認識神的第一方法</a:t>
            </a:r>
            <a:r>
              <a:rPr lang="zh-TW" altLang="zh-HK" sz="3600" b="1" dirty="0" smtClean="0"/>
              <a:t>：</a:t>
            </a:r>
            <a:endParaRPr lang="en-US" altLang="zh-TW" sz="3600" b="1" dirty="0" smtClean="0"/>
          </a:p>
          <a:p>
            <a:r>
              <a:rPr lang="en-US" altLang="zh-TW" sz="3600" b="1" dirty="0"/>
              <a:t>	</a:t>
            </a:r>
            <a:r>
              <a:rPr lang="en-US" altLang="zh-TW" sz="3600" b="1" dirty="0" smtClean="0"/>
              <a:t>	</a:t>
            </a:r>
            <a:r>
              <a:rPr lang="zh-TW" altLang="zh-HK" sz="3600" b="1" dirty="0" smtClean="0"/>
              <a:t>從</a:t>
            </a:r>
            <a:r>
              <a:rPr lang="zh-TW" altLang="zh-HK" sz="3600" b="1" dirty="0"/>
              <a:t>辯證中認識上帝</a:t>
            </a:r>
            <a:r>
              <a:rPr lang="zh-TW" altLang="zh-HK" sz="3600" b="1" dirty="0" smtClean="0"/>
              <a:t>的</a:t>
            </a:r>
            <a:r>
              <a:rPr lang="zh-TW" altLang="en-US" sz="3600" b="1" dirty="0" smtClean="0"/>
              <a:t>屬性</a:t>
            </a:r>
            <a:endParaRPr lang="en-US" altLang="zh-TW" sz="3600" b="1" dirty="0" smtClean="0"/>
          </a:p>
          <a:p>
            <a:endParaRPr lang="en-US" altLang="zh-TW" sz="3600" b="1" dirty="0"/>
          </a:p>
          <a:p>
            <a:r>
              <a:rPr lang="zh-TW" altLang="zh-HK" sz="3600" b="1" dirty="0" smtClean="0"/>
              <a:t>二</a:t>
            </a:r>
            <a:r>
              <a:rPr lang="zh-TW" altLang="zh-HK" sz="3600" b="1" dirty="0"/>
              <a:t>、認識神的第二方法</a:t>
            </a:r>
            <a:r>
              <a:rPr lang="zh-TW" altLang="zh-HK" sz="3600" b="1" dirty="0" smtClean="0"/>
              <a:t>：</a:t>
            </a:r>
            <a:endParaRPr lang="en-US" altLang="zh-TW" sz="3600" b="1" dirty="0" smtClean="0"/>
          </a:p>
          <a:p>
            <a:r>
              <a:rPr lang="en-US" altLang="zh-TW" sz="3600" b="1" dirty="0"/>
              <a:t>	</a:t>
            </a:r>
            <a:r>
              <a:rPr lang="en-US" altLang="zh-TW" sz="3600" b="1" dirty="0" smtClean="0"/>
              <a:t>	</a:t>
            </a:r>
            <a:r>
              <a:rPr lang="zh-TW" altLang="zh-HK" sz="3600" b="1" dirty="0" smtClean="0"/>
              <a:t>從</a:t>
            </a:r>
            <a:r>
              <a:rPr lang="zh-TW" altLang="zh-HK" sz="3600" b="1" dirty="0"/>
              <a:t>經歷中更新固有</a:t>
            </a:r>
            <a:r>
              <a:rPr lang="zh-TW" altLang="zh-HK" sz="3600" b="1" dirty="0" smtClean="0"/>
              <a:t>的</a:t>
            </a:r>
            <a:r>
              <a:rPr lang="zh-TW" altLang="en-US" sz="3600" b="1" dirty="0" smtClean="0"/>
              <a:t>框架</a:t>
            </a:r>
            <a:endParaRPr lang="en-US" altLang="zh-TW" sz="3600" b="1" dirty="0" smtClean="0"/>
          </a:p>
          <a:p>
            <a:endParaRPr lang="en-US" altLang="zh-TW" sz="3600" b="1" dirty="0"/>
          </a:p>
          <a:p>
            <a:r>
              <a:rPr lang="zh-TW" altLang="zh-HK" sz="3600" b="1" dirty="0" smtClean="0"/>
              <a:t>三</a:t>
            </a:r>
            <a:r>
              <a:rPr lang="zh-TW" altLang="zh-HK" sz="3600" b="1" dirty="0"/>
              <a:t>、認識神的第三方法</a:t>
            </a:r>
            <a:r>
              <a:rPr lang="zh-TW" altLang="zh-HK" sz="3600" b="1" dirty="0" smtClean="0"/>
              <a:t>：</a:t>
            </a:r>
            <a:endParaRPr lang="en-US" altLang="zh-TW" sz="3600" b="1" dirty="0" smtClean="0"/>
          </a:p>
          <a:p>
            <a:r>
              <a:rPr lang="en-US" altLang="zh-TW" sz="3600" b="1" dirty="0"/>
              <a:t>	</a:t>
            </a:r>
            <a:r>
              <a:rPr lang="en-US" altLang="zh-TW" sz="3600" b="1" dirty="0" smtClean="0"/>
              <a:t>	</a:t>
            </a:r>
            <a:r>
              <a:rPr lang="zh-TW" altLang="zh-HK" sz="3600" b="1" dirty="0" smtClean="0"/>
              <a:t>從</a:t>
            </a:r>
            <a:r>
              <a:rPr lang="zh-TW" altLang="zh-HK" sz="3600" b="1" dirty="0"/>
              <a:t>挫折中透視上帝的作為</a:t>
            </a:r>
          </a:p>
        </p:txBody>
      </p:sp>
    </p:spTree>
    <p:extLst>
      <p:ext uri="{BB962C8B-B14F-4D97-AF65-F5344CB8AC3E}">
        <p14:creationId xmlns:p14="http://schemas.microsoft.com/office/powerpoint/2010/main" val="48032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3528" y="332656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3200" b="1" dirty="0"/>
              <a:t>5:1	  </a:t>
            </a:r>
            <a:r>
              <a:rPr lang="zh-TW" altLang="zh-HK" sz="3200" b="1" dirty="0" smtClean="0"/>
              <a:t>後 </a:t>
            </a:r>
            <a:r>
              <a:rPr lang="zh-TW" altLang="zh-HK" sz="3200" b="1" dirty="0"/>
              <a:t>來 摩 西 亞 倫 去 對 法 老 說 、 耶 和 華 以 色 列 的 　 神 這 樣 說 、 容 我 的 百 姓 去 、 在 曠 野 向 我 守 節 。</a:t>
            </a:r>
          </a:p>
        </p:txBody>
      </p:sp>
      <p:pic>
        <p:nvPicPr>
          <p:cNvPr id="24578" name="Picture 2" descr="相關圖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28597"/>
            <a:ext cx="712879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63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3528" y="332656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3200" dirty="0"/>
              <a:t>5:20	  	</a:t>
            </a:r>
            <a:r>
              <a:rPr lang="zh-TW" altLang="zh-HK" sz="3200" dirty="0"/>
              <a:t>他 們 離 了 法 老 出 來 、 正 遇 見 摩 西 亞 倫 站 在 對 面 、</a:t>
            </a:r>
          </a:p>
          <a:p>
            <a:r>
              <a:rPr lang="en-US" altLang="zh-HK" sz="3200" dirty="0"/>
              <a:t>5:21	  	</a:t>
            </a:r>
            <a:r>
              <a:rPr lang="zh-TW" altLang="zh-HK" sz="3200" dirty="0"/>
              <a:t>就 向 他 們 說 、 </a:t>
            </a:r>
            <a:r>
              <a:rPr lang="zh-TW" altLang="zh-HK" sz="3200" b="1" dirty="0">
                <a:solidFill>
                  <a:srgbClr val="FF0000"/>
                </a:solidFill>
              </a:rPr>
              <a:t>願 耶 和 華 鑒 察 你 們 、 施 行 判 斷 、 因 你 們 使 我 們 在 法 老 和 他 臣 僕 面 前 有 了 臭 名 、 把 刀 遞 在 他 們 手 中 殺 我 們 。</a:t>
            </a:r>
          </a:p>
          <a:p>
            <a:r>
              <a:rPr lang="en-US" altLang="zh-HK" sz="3200" dirty="0"/>
              <a:t>5:22	  	</a:t>
            </a:r>
            <a:r>
              <a:rPr lang="zh-TW" altLang="zh-HK" sz="3200" dirty="0"/>
              <a:t>摩 西 回 到 耶 和 華 那 裡 說 、 主 阿 、 你 為 甚 麼 苦 待 這 百 姓 呢 、 </a:t>
            </a:r>
            <a:r>
              <a:rPr lang="zh-TW" altLang="zh-HK" sz="3200" b="1" dirty="0">
                <a:solidFill>
                  <a:srgbClr val="FF0000"/>
                </a:solidFill>
              </a:rPr>
              <a:t>為 甚 麼 打 發 我 去 呢 </a:t>
            </a:r>
            <a:r>
              <a:rPr lang="zh-TW" altLang="zh-HK" sz="3200" dirty="0"/>
              <a:t>、</a:t>
            </a:r>
          </a:p>
          <a:p>
            <a:r>
              <a:rPr lang="en-US" altLang="zh-HK" sz="3200" dirty="0"/>
              <a:t>5:23	  	</a:t>
            </a:r>
            <a:r>
              <a:rPr lang="zh-TW" altLang="zh-HK" sz="3200" dirty="0"/>
              <a:t>自 從 我 去 見 法 老 奉 你 的 名 說 話 、 他 就 苦 待 這 百 姓 、 </a:t>
            </a:r>
            <a:r>
              <a:rPr lang="zh-TW" altLang="zh-HK" sz="3200" b="1" dirty="0">
                <a:solidFill>
                  <a:srgbClr val="FF0000"/>
                </a:solidFill>
              </a:rPr>
              <a:t>你 一 點 也 沒 有 拯 救 </a:t>
            </a:r>
            <a:r>
              <a:rPr lang="zh-TW" altLang="zh-HK" sz="3200" dirty="0"/>
              <a:t>他 們 。</a:t>
            </a:r>
          </a:p>
        </p:txBody>
      </p:sp>
    </p:spTree>
    <p:extLst>
      <p:ext uri="{BB962C8B-B14F-4D97-AF65-F5344CB8AC3E}">
        <p14:creationId xmlns:p14="http://schemas.microsoft.com/office/powerpoint/2010/main" val="207530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1763688" y="1124744"/>
            <a:ext cx="5616624" cy="2736304"/>
          </a:xfrm>
          <a:prstGeom prst="round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zh-TW" altLang="en-US" sz="4800" b="1" dirty="0" smtClean="0">
                <a:solidFill>
                  <a:srgbClr val="002060"/>
                </a:solidFill>
              </a:rPr>
              <a:t>人看見局部，</a:t>
            </a:r>
            <a:endParaRPr lang="en-US" altLang="zh-TW" sz="4800" b="1" dirty="0" smtClean="0">
              <a:solidFill>
                <a:srgbClr val="002060"/>
              </a:solidFill>
            </a:endParaRPr>
          </a:p>
          <a:p>
            <a:pPr marL="514350" indent="-514350" algn="ctr"/>
            <a:r>
              <a:rPr lang="zh-TW" altLang="en-US" sz="4800" b="1" dirty="0">
                <a:solidFill>
                  <a:srgbClr val="002060"/>
                </a:solidFill>
              </a:rPr>
              <a:t>神看見</a:t>
            </a:r>
            <a:r>
              <a:rPr lang="zh-TW" altLang="en-US" sz="4800" b="1" dirty="0" smtClean="0">
                <a:solidFill>
                  <a:srgbClr val="002060"/>
                </a:solidFill>
              </a:rPr>
              <a:t>全部！</a:t>
            </a:r>
            <a:endParaRPr lang="zh-TW" alt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08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95536" y="332656"/>
            <a:ext cx="8522543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371600" indent="-4572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828800" indent="-4572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286000" indent="-4572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zh-TW" altLang="en-US" sz="4000" b="1" dirty="0" smtClean="0"/>
              <a:t>第一講：神奇妙的拯救作為</a:t>
            </a:r>
            <a:endParaRPr lang="en-US" altLang="zh-TW" sz="4000" b="1" dirty="0" smtClean="0"/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zh-TW" altLang="en-US" sz="4000" b="1" dirty="0" smtClean="0"/>
              <a:t>神可透過名不經傳的人物，在日常瑣事中成就神的心意！</a:t>
            </a:r>
          </a:p>
          <a:p>
            <a:pPr marL="1143000" indent="-114300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zh-TW" altLang="en-US" sz="4000" b="1" dirty="0" smtClean="0"/>
              <a:t>在</a:t>
            </a:r>
            <a:r>
              <a:rPr lang="zh-TW" altLang="en-US" sz="4000" b="1" dirty="0"/>
              <a:t>逆境中不以為「命苦」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zh-TW" altLang="en-US" sz="4000" b="1" dirty="0" smtClean="0"/>
              <a:t>     深信</a:t>
            </a:r>
            <a:r>
              <a:rPr lang="zh-TW" altLang="en-US" sz="4000" b="1" dirty="0"/>
              <a:t>「在神萬事非偶然」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zh-TW" altLang="en-US" sz="4000" b="1" dirty="0" smtClean="0"/>
              <a:t>     盡</a:t>
            </a:r>
            <a:r>
              <a:rPr lang="zh-TW" altLang="en-US" sz="4000" b="1" dirty="0"/>
              <a:t>上本份，讓神透過我們敬畏的心施行奇事！</a:t>
            </a:r>
          </a:p>
        </p:txBody>
      </p:sp>
    </p:spTree>
    <p:extLst>
      <p:ext uri="{BB962C8B-B14F-4D97-AF65-F5344CB8AC3E}">
        <p14:creationId xmlns:p14="http://schemas.microsoft.com/office/powerpoint/2010/main" val="213746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404664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altLang="zh-HK" sz="3200" b="1" dirty="0"/>
              <a:t> 3:19-22</a:t>
            </a:r>
            <a:r>
              <a:rPr lang="zh-TW" altLang="zh-HK" sz="3200" b="1" dirty="0"/>
              <a:t>「我知道雖用大能的手，埃及王也不容你們去，我必伸手在埃及中間，施行我一切的奇事</a:t>
            </a:r>
            <a:r>
              <a:rPr lang="en-US" altLang="zh-HK" sz="3200" b="1" dirty="0"/>
              <a:t>,</a:t>
            </a:r>
            <a:r>
              <a:rPr lang="zh-TW" altLang="zh-HK" sz="3200" b="1" dirty="0"/>
              <a:t>攻擊那地，然後才容你們去。」</a:t>
            </a:r>
          </a:p>
        </p:txBody>
      </p:sp>
      <p:sp>
        <p:nvSpPr>
          <p:cNvPr id="3" name="矩形 2"/>
          <p:cNvSpPr/>
          <p:nvPr/>
        </p:nvSpPr>
        <p:spPr>
          <a:xfrm>
            <a:off x="659834" y="3789040"/>
            <a:ext cx="79446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K" sz="3200" b="1" dirty="0"/>
              <a:t>4:21-23</a:t>
            </a:r>
            <a:r>
              <a:rPr lang="zh-TW" altLang="zh-HK" sz="3200" b="1" dirty="0"/>
              <a:t>：耶和華對摩西說：「你回到埃及的時候要留意，將我指示你一切奇事，行在法老面前，但我要使他的心剛硬，他必不容百姓去……看哪！我要殺你的長子！」</a:t>
            </a:r>
            <a:endParaRPr lang="zh-HK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1279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睚魯， 女兒 病了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3690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76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睚魯， 女兒 病了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3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1691680" y="2338872"/>
            <a:ext cx="5688632" cy="1000132"/>
          </a:xfrm>
          <a:prstGeom prst="round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zh-TW" altLang="en-US" sz="4000" b="1" dirty="0" smtClean="0">
                <a:solidFill>
                  <a:srgbClr val="002060"/>
                </a:solidFill>
              </a:rPr>
              <a:t>進深認識神</a:t>
            </a:r>
            <a:endParaRPr lang="zh-TW" alt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11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60" y="404663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/>
              <a:t>認識</a:t>
            </a:r>
            <a:r>
              <a:rPr lang="zh-TW" altLang="en-US" sz="3600" b="1" dirty="0" smtClean="0"/>
              <a:t>神：</a:t>
            </a:r>
            <a:endParaRPr lang="en-US" altLang="zh-TW" sz="3600" b="1" dirty="0" smtClean="0"/>
          </a:p>
          <a:p>
            <a:endParaRPr lang="en-US" altLang="zh-TW" sz="3600" b="1" dirty="0" smtClean="0"/>
          </a:p>
          <a:p>
            <a:r>
              <a:rPr lang="zh-TW" altLang="zh-HK" sz="3600" b="1" dirty="0" smtClean="0"/>
              <a:t>一</a:t>
            </a:r>
            <a:r>
              <a:rPr lang="zh-TW" altLang="zh-HK" sz="3600" b="1" dirty="0"/>
              <a:t>、認識神的第一方法</a:t>
            </a:r>
            <a:r>
              <a:rPr lang="zh-TW" altLang="zh-HK" sz="3600" b="1" dirty="0" smtClean="0"/>
              <a:t>：</a:t>
            </a:r>
            <a:endParaRPr lang="en-US" altLang="zh-TW" sz="3600" b="1" dirty="0" smtClean="0"/>
          </a:p>
          <a:p>
            <a:r>
              <a:rPr lang="en-US" altLang="zh-TW" sz="3600" b="1" dirty="0"/>
              <a:t>	</a:t>
            </a:r>
            <a:r>
              <a:rPr lang="en-US" altLang="zh-TW" sz="3600" b="1" dirty="0" smtClean="0"/>
              <a:t>	</a:t>
            </a:r>
            <a:r>
              <a:rPr lang="zh-TW" altLang="zh-HK" sz="3600" b="1" dirty="0" smtClean="0"/>
              <a:t>從</a:t>
            </a:r>
            <a:r>
              <a:rPr lang="zh-TW" altLang="zh-HK" sz="3600" b="1" dirty="0"/>
              <a:t>辯證中認識上帝</a:t>
            </a:r>
            <a:r>
              <a:rPr lang="zh-TW" altLang="zh-HK" sz="3600" b="1" dirty="0" smtClean="0"/>
              <a:t>的</a:t>
            </a:r>
            <a:r>
              <a:rPr lang="zh-TW" altLang="en-US" sz="3600" b="1" dirty="0" smtClean="0"/>
              <a:t>屬性</a:t>
            </a:r>
            <a:endParaRPr lang="en-US" altLang="zh-TW" sz="3600" b="1" dirty="0" smtClean="0"/>
          </a:p>
          <a:p>
            <a:endParaRPr lang="en-US" altLang="zh-TW" sz="3600" b="1" dirty="0"/>
          </a:p>
          <a:p>
            <a:r>
              <a:rPr lang="zh-TW" altLang="zh-HK" sz="3600" b="1" dirty="0" smtClean="0"/>
              <a:t>二</a:t>
            </a:r>
            <a:r>
              <a:rPr lang="zh-TW" altLang="zh-HK" sz="3600" b="1" dirty="0"/>
              <a:t>、認識神的第二方法</a:t>
            </a:r>
            <a:r>
              <a:rPr lang="zh-TW" altLang="zh-HK" sz="3600" b="1" dirty="0" smtClean="0"/>
              <a:t>：</a:t>
            </a:r>
            <a:endParaRPr lang="en-US" altLang="zh-TW" sz="3600" b="1" dirty="0" smtClean="0"/>
          </a:p>
          <a:p>
            <a:r>
              <a:rPr lang="en-US" altLang="zh-TW" sz="3600" b="1" dirty="0"/>
              <a:t>	</a:t>
            </a:r>
            <a:r>
              <a:rPr lang="en-US" altLang="zh-TW" sz="3600" b="1" dirty="0" smtClean="0"/>
              <a:t>	</a:t>
            </a:r>
            <a:r>
              <a:rPr lang="zh-TW" altLang="zh-HK" sz="3600" b="1" dirty="0" smtClean="0"/>
              <a:t>從</a:t>
            </a:r>
            <a:r>
              <a:rPr lang="zh-TW" altLang="zh-HK" sz="3600" b="1" dirty="0"/>
              <a:t>經歷中更新固有</a:t>
            </a:r>
            <a:r>
              <a:rPr lang="zh-TW" altLang="zh-HK" sz="3600" b="1" dirty="0" smtClean="0"/>
              <a:t>的</a:t>
            </a:r>
            <a:r>
              <a:rPr lang="zh-TW" altLang="en-US" sz="3600" b="1" dirty="0" smtClean="0"/>
              <a:t>框架</a:t>
            </a:r>
            <a:endParaRPr lang="en-US" altLang="zh-TW" sz="3600" b="1" dirty="0" smtClean="0"/>
          </a:p>
          <a:p>
            <a:endParaRPr lang="en-US" altLang="zh-TW" sz="3600" b="1" dirty="0"/>
          </a:p>
          <a:p>
            <a:r>
              <a:rPr lang="zh-TW" altLang="zh-HK" sz="3600" b="1" dirty="0" smtClean="0"/>
              <a:t>三</a:t>
            </a:r>
            <a:r>
              <a:rPr lang="zh-TW" altLang="zh-HK" sz="3600" b="1" dirty="0"/>
              <a:t>、認識神的第三方法</a:t>
            </a:r>
            <a:r>
              <a:rPr lang="zh-TW" altLang="zh-HK" sz="3600" b="1" dirty="0" smtClean="0"/>
              <a:t>：</a:t>
            </a:r>
            <a:endParaRPr lang="en-US" altLang="zh-TW" sz="3600" b="1" dirty="0" smtClean="0"/>
          </a:p>
          <a:p>
            <a:r>
              <a:rPr lang="en-US" altLang="zh-TW" sz="3600" b="1" dirty="0"/>
              <a:t>	</a:t>
            </a:r>
            <a:r>
              <a:rPr lang="en-US" altLang="zh-TW" sz="3600" b="1" dirty="0" smtClean="0"/>
              <a:t>	</a:t>
            </a:r>
            <a:r>
              <a:rPr lang="zh-TW" altLang="zh-HK" sz="3600" b="1" dirty="0" smtClean="0"/>
              <a:t>從</a:t>
            </a:r>
            <a:r>
              <a:rPr lang="zh-TW" altLang="zh-HK" sz="3600" b="1" dirty="0"/>
              <a:t>挫折中透視上帝的作為</a:t>
            </a:r>
          </a:p>
        </p:txBody>
      </p:sp>
    </p:spTree>
    <p:extLst>
      <p:ext uri="{BB962C8B-B14F-4D97-AF65-F5344CB8AC3E}">
        <p14:creationId xmlns:p14="http://schemas.microsoft.com/office/powerpoint/2010/main" val="312747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642910" y="214290"/>
            <a:ext cx="8001056" cy="1000132"/>
          </a:xfrm>
          <a:prstGeom prst="round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zh-TW" altLang="en-US" sz="4000" b="1" dirty="0" smtClean="0">
                <a:solidFill>
                  <a:srgbClr val="002060"/>
                </a:solidFill>
              </a:rPr>
              <a:t>屬靈操練傳統的三大支柱：</a:t>
            </a:r>
            <a:endParaRPr lang="zh-TW" altLang="en-US" sz="4000" b="1" dirty="0">
              <a:solidFill>
                <a:srgbClr val="002060"/>
              </a:solidFill>
            </a:endParaRPr>
          </a:p>
        </p:txBody>
      </p:sp>
      <p:pic>
        <p:nvPicPr>
          <p:cNvPr id="16386" name="Picture 2" descr="http://www.chromaonline.com/var/chroma/storage/images/teachers/jody_cole/commissions/panel_paintings/st_paul/138388-1-eng-AU/st_paul_lightbo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0033" y="1412776"/>
            <a:ext cx="2643206" cy="4286280"/>
          </a:xfrm>
          <a:prstGeom prst="rect">
            <a:avLst/>
          </a:prstGeom>
          <a:noFill/>
        </p:spPr>
      </p:pic>
      <p:pic>
        <p:nvPicPr>
          <p:cNvPr id="16388" name="Picture 4" descr="http://www.greece.org/romiosini/st_john_prodro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420078"/>
            <a:ext cx="2786082" cy="4429156"/>
          </a:xfrm>
          <a:prstGeom prst="rect">
            <a:avLst/>
          </a:prstGeom>
          <a:noFill/>
        </p:spPr>
      </p:pic>
      <p:pic>
        <p:nvPicPr>
          <p:cNvPr id="16390" name="Picture 6" descr="http://1.bp.blogspot.com/-rV2gdsUoGKc/TeluyXIzKiI/AAAAAAAADaE/0rlhGgzUzco/s1600/Peter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12776"/>
            <a:ext cx="2643206" cy="4257675"/>
          </a:xfrm>
          <a:prstGeom prst="rect">
            <a:avLst/>
          </a:prstGeom>
          <a:noFill/>
        </p:spPr>
      </p:pic>
      <p:sp>
        <p:nvSpPr>
          <p:cNvPr id="6" name="流程圖: 打孔紙帶 5"/>
          <p:cNvSpPr/>
          <p:nvPr/>
        </p:nvSpPr>
        <p:spPr>
          <a:xfrm>
            <a:off x="500034" y="5572140"/>
            <a:ext cx="8286808" cy="1285860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solidFill>
                  <a:srgbClr val="7030A0"/>
                </a:solidFill>
              </a:rPr>
              <a:t>整全信仰</a:t>
            </a:r>
            <a:r>
              <a:rPr lang="en-US" altLang="zh-TW" sz="4400" b="1" dirty="0" smtClean="0">
                <a:solidFill>
                  <a:srgbClr val="7030A0"/>
                </a:solidFill>
              </a:rPr>
              <a:t>, </a:t>
            </a:r>
            <a:r>
              <a:rPr lang="zh-TW" altLang="en-US" sz="4400" b="1" dirty="0" smtClean="0">
                <a:solidFill>
                  <a:srgbClr val="7030A0"/>
                </a:solidFill>
              </a:rPr>
              <a:t>缺一不可</a:t>
            </a:r>
            <a:endParaRPr lang="zh-TW" altLang="en-US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0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arning mode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7839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31640" y="1433394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b="1" dirty="0" smtClean="0"/>
              <a:t>See God in every thing. </a:t>
            </a:r>
          </a:p>
          <a:p>
            <a:r>
              <a:rPr lang="en-US" altLang="zh-TW" sz="4800" b="1" dirty="0" smtClean="0"/>
              <a:t>See every thing in God.</a:t>
            </a:r>
            <a:endParaRPr lang="zh-TW" altLang="zh-HK" sz="4800" b="1" dirty="0"/>
          </a:p>
        </p:txBody>
      </p:sp>
    </p:spTree>
    <p:extLst>
      <p:ext uri="{BB962C8B-B14F-4D97-AF65-F5344CB8AC3E}">
        <p14:creationId xmlns:p14="http://schemas.microsoft.com/office/powerpoint/2010/main" val="2264015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84150" y="260350"/>
            <a:ext cx="8839200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371600" indent="-4572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828800" indent="-4572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286000" indent="-4572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4000" dirty="0"/>
              <a:t>1:15</a:t>
            </a:r>
            <a:r>
              <a:rPr lang="zh-TW" altLang="en-US" sz="4000" dirty="0"/>
              <a:t> 有 希 伯 來 的 兩 個 收 生 婆 、 一 名 </a:t>
            </a:r>
            <a:r>
              <a:rPr lang="zh-TW" altLang="en-US" sz="4000" b="1" dirty="0"/>
              <a:t>施 弗 拉 </a:t>
            </a:r>
            <a:r>
              <a:rPr lang="en-US" altLang="zh-TW" sz="4000" b="1" dirty="0"/>
              <a:t>(</a:t>
            </a:r>
            <a:r>
              <a:rPr lang="en-US" altLang="zh-HK" sz="4000" dirty="0" err="1"/>
              <a:t>Shiphrah</a:t>
            </a:r>
            <a:r>
              <a:rPr lang="en-US" altLang="zh-TW" sz="4000" b="1" dirty="0"/>
              <a:t>)</a:t>
            </a:r>
            <a:r>
              <a:rPr lang="zh-TW" altLang="en-US" sz="4000" dirty="0"/>
              <a:t>、 一 名 </a:t>
            </a:r>
            <a:r>
              <a:rPr lang="zh-TW" altLang="en-US" sz="4000" b="1" dirty="0"/>
              <a:t>普 阿 </a:t>
            </a:r>
            <a:r>
              <a:rPr lang="en-US" altLang="zh-TW" sz="4000" b="1" dirty="0"/>
              <a:t>(</a:t>
            </a:r>
            <a:r>
              <a:rPr lang="en-US" altLang="zh-HK" sz="4000" dirty="0" err="1"/>
              <a:t>Puah</a:t>
            </a:r>
            <a:r>
              <a:rPr lang="en-US" altLang="zh-TW" sz="4000" b="1" dirty="0"/>
              <a:t>)</a:t>
            </a:r>
            <a:r>
              <a:rPr lang="zh-TW" altLang="en-US" sz="4000" b="1" dirty="0"/>
              <a:t>。</a:t>
            </a:r>
          </a:p>
        </p:txBody>
      </p:sp>
      <p:sp>
        <p:nvSpPr>
          <p:cNvPr id="29699" name="矩形 2"/>
          <p:cNvSpPr>
            <a:spLocks noChangeArrowheads="1"/>
          </p:cNvSpPr>
          <p:nvPr/>
        </p:nvSpPr>
        <p:spPr bwMode="auto">
          <a:xfrm>
            <a:off x="1692275" y="2349500"/>
            <a:ext cx="624522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1500">
                <a:latin typeface="Bwhebb" pitchFamily="2" charset="0"/>
              </a:rPr>
              <a:t>h['(WP hr“êp.vi</a:t>
            </a:r>
            <a:r>
              <a:rPr lang="zh-TW" altLang="en-US" sz="11500">
                <a:latin typeface="Bwhebb" pitchFamily="2" charset="0"/>
              </a:rPr>
              <a:t> </a:t>
            </a:r>
            <a:endParaRPr lang="zh-HK" altLang="en-US" sz="11500">
              <a:latin typeface="Bwhebb" pitchFamily="2" charset="0"/>
            </a:endParaRPr>
          </a:p>
        </p:txBody>
      </p:sp>
      <p:pic>
        <p:nvPicPr>
          <p:cNvPr id="2970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1" t="16512" r="6091" b="16969"/>
          <a:stretch>
            <a:fillRect/>
          </a:stretch>
        </p:blipFill>
        <p:spPr bwMode="auto">
          <a:xfrm>
            <a:off x="0" y="-7938"/>
            <a:ext cx="9144000" cy="683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98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古埃及的圖片搜尋結果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2400"/>
          </a:p>
        </p:txBody>
      </p:sp>
      <p:pic>
        <p:nvPicPr>
          <p:cNvPr id="30723" name="Picture 4" descr="古埃及壁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3"/>
          <a:stretch>
            <a:fillRect/>
          </a:stretch>
        </p:blipFill>
        <p:spPr bwMode="auto">
          <a:xfrm>
            <a:off x="0" y="1268413"/>
            <a:ext cx="9086850" cy="553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168275" y="131763"/>
            <a:ext cx="88677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371600" indent="-4572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828800" indent="-4572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286000" indent="-4572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4800" b="1"/>
              <a:t>What is Beauty and Splendid ?</a:t>
            </a:r>
            <a:endParaRPr lang="zh-TW" altLang="en-US" sz="4800" b="1"/>
          </a:p>
        </p:txBody>
      </p:sp>
    </p:spTree>
    <p:extLst>
      <p:ext uri="{BB962C8B-B14F-4D97-AF65-F5344CB8AC3E}">
        <p14:creationId xmlns:p14="http://schemas.microsoft.com/office/powerpoint/2010/main" val="36556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古埃及的圖片搜尋結果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en-US" sz="2400"/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523875" y="1700213"/>
            <a:ext cx="8869363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371600" indent="-4572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828800" indent="-4572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286000" indent="-4572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4800" b="1"/>
              <a:t>What is Beauty and Splendid ?</a:t>
            </a:r>
            <a:endParaRPr lang="zh-TW" altLang="en-US" sz="4800" b="1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08175" y="3094038"/>
            <a:ext cx="7377113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9600" b="1"/>
              <a:t>敬畏神</a:t>
            </a:r>
          </a:p>
        </p:txBody>
      </p:sp>
    </p:spTree>
    <p:extLst>
      <p:ext uri="{BB962C8B-B14F-4D97-AF65-F5344CB8AC3E}">
        <p14:creationId xmlns:p14="http://schemas.microsoft.com/office/powerpoint/2010/main" val="185670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990600" y="304800"/>
            <a:ext cx="73914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5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6600" b="1" dirty="0" smtClean="0"/>
              <a:t>出埃及記第二講：</a:t>
            </a:r>
            <a:endParaRPr lang="zh-TW" altLang="en-US" sz="66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7200" b="1" dirty="0"/>
              <a:t>「我的召命」</a:t>
            </a:r>
            <a:endParaRPr lang="zh-TW" altLang="en-US" sz="7200" b="1" dirty="0">
              <a:solidFill>
                <a:schemeClr val="bg1"/>
              </a:solidFill>
            </a:endParaRPr>
          </a:p>
        </p:txBody>
      </p:sp>
      <p:pic>
        <p:nvPicPr>
          <p:cNvPr id="2051" name="Picture 13" descr="文件:3.gif  &lt;br&gt;  尺寸:239 × 119  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95800"/>
            <a:ext cx="42672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5" descr="文件:3.gif  &lt;br&gt;  尺寸:239 × 119  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495800"/>
            <a:ext cx="42672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44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52400" y="152400"/>
            <a:ext cx="89154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371600" indent="-4572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828800" indent="-4572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286000" indent="-4572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7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尋找生命的召命：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sz="7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性格特質</a:t>
            </a:r>
            <a:r>
              <a:rPr lang="en-US" altLang="zh-TW" sz="7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7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生命素質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sz="7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人生際遇 </a:t>
            </a:r>
            <a:r>
              <a:rPr lang="en-US" altLang="zh-TW" sz="7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/ </a:t>
            </a:r>
            <a:r>
              <a:rPr lang="zh-TW" altLang="en-US" sz="7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背景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sz="7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負擔 </a:t>
            </a:r>
            <a:r>
              <a:rPr lang="en-US" altLang="zh-TW" sz="7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/ </a:t>
            </a:r>
            <a:r>
              <a:rPr lang="zh-TW" altLang="en-US" sz="7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心志</a:t>
            </a:r>
          </a:p>
        </p:txBody>
      </p:sp>
    </p:spTree>
    <p:extLst>
      <p:ext uri="{BB962C8B-B14F-4D97-AF65-F5344CB8AC3E}">
        <p14:creationId xmlns:p14="http://schemas.microsoft.com/office/powerpoint/2010/main" val="326271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心形 2"/>
          <p:cNvSpPr/>
          <p:nvPr/>
        </p:nvSpPr>
        <p:spPr>
          <a:xfrm>
            <a:off x="251520" y="1772816"/>
            <a:ext cx="2160240" cy="2808312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上帝工作</a:t>
            </a:r>
            <a:endParaRPr lang="zh-HK" altLang="en-US" sz="3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2267744" y="1816358"/>
            <a:ext cx="3240360" cy="2808312"/>
            <a:chOff x="2267744" y="1816358"/>
            <a:chExt cx="3240360" cy="2808312"/>
          </a:xfrm>
        </p:grpSpPr>
        <p:sp>
          <p:nvSpPr>
            <p:cNvPr id="4" name="心形 3"/>
            <p:cNvSpPr/>
            <p:nvPr/>
          </p:nvSpPr>
          <p:spPr>
            <a:xfrm>
              <a:off x="3347864" y="1816358"/>
              <a:ext cx="2160240" cy="2808312"/>
            </a:xfrm>
            <a:prstGeom prst="hear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b="1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敬畏上帝</a:t>
              </a:r>
              <a:endParaRPr lang="zh-HK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6" name="燕尾形向右箭號 5"/>
            <p:cNvSpPr/>
            <p:nvPr/>
          </p:nvSpPr>
          <p:spPr>
            <a:xfrm>
              <a:off x="2267744" y="3501008"/>
              <a:ext cx="1080120" cy="648072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5436096" y="1803918"/>
            <a:ext cx="3096344" cy="2808312"/>
            <a:chOff x="5436096" y="1803918"/>
            <a:chExt cx="3096344" cy="2808312"/>
          </a:xfrm>
        </p:grpSpPr>
        <p:sp>
          <p:nvSpPr>
            <p:cNvPr id="5" name="心形 4"/>
            <p:cNvSpPr/>
            <p:nvPr/>
          </p:nvSpPr>
          <p:spPr>
            <a:xfrm>
              <a:off x="6372200" y="1803918"/>
              <a:ext cx="2160240" cy="2808312"/>
            </a:xfrm>
            <a:prstGeom prst="hear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b="1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我的召命</a:t>
              </a:r>
              <a:endParaRPr lang="zh-HK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" name="燕尾形向右箭號 6"/>
            <p:cNvSpPr/>
            <p:nvPr/>
          </p:nvSpPr>
          <p:spPr>
            <a:xfrm>
              <a:off x="5436096" y="3573016"/>
              <a:ext cx="1080120" cy="648072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399012" y="404664"/>
            <a:ext cx="51090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TW" altLang="en-US" sz="4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明白上帝的旨意</a:t>
            </a:r>
            <a:r>
              <a:rPr lang="zh-TW" altLang="en-US" sz="4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zh-TW" altLang="en-US" sz="48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088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574</Words>
  <Application>Microsoft Office PowerPoint</Application>
  <PresentationFormat>如螢幕大小 (4:3)</PresentationFormat>
  <Paragraphs>105</Paragraphs>
  <Slides>37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38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Shirley Ho</dc:creator>
  <cp:lastModifiedBy>Matthew Yan</cp:lastModifiedBy>
  <cp:revision>28</cp:revision>
  <dcterms:created xsi:type="dcterms:W3CDTF">2017-01-09T01:55:33Z</dcterms:created>
  <dcterms:modified xsi:type="dcterms:W3CDTF">2017-01-16T03:27:58Z</dcterms:modified>
</cp:coreProperties>
</file>