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274E-0F91-4D69-A7EF-B6DC812ACB25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B170D-9D0C-4EF1-AB9B-54160A21C98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523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E789D-B03A-4D1F-BB8E-5CAC8942D155}" type="slidenum">
              <a:rPr lang="zh-HK" altLang="en-US" smtClean="0">
                <a:solidFill>
                  <a:prstClr val="black"/>
                </a:solidFill>
              </a:rPr>
              <a:pPr/>
              <a:t>10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7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89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678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90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983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764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16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180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556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3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003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509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8D71-0BD4-4DCE-AEA7-CB6C92E4EE62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AAC5-C843-474F-AA54-19327F307A8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213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3600" b="1" dirty="0" smtClean="0">
                <a:solidFill>
                  <a:srgbClr val="FF0000"/>
                </a:solidFill>
              </a:rPr>
              <a:t>弗五</a:t>
            </a:r>
            <a:r>
              <a:rPr lang="en-US" sz="3600" b="1" dirty="0" smtClean="0">
                <a:solidFill>
                  <a:srgbClr val="FF0000"/>
                </a:solidFill>
              </a:rPr>
              <a:t>31-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六</a:t>
            </a:r>
            <a:r>
              <a:rPr lang="en-US" sz="3600" b="1" dirty="0" smtClean="0">
                <a:solidFill>
                  <a:srgbClr val="FF0000"/>
                </a:solidFill>
              </a:rPr>
              <a:t>4</a:t>
            </a:r>
          </a:p>
          <a:p>
            <a:pPr>
              <a:lnSpc>
                <a:spcPts val="36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31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為這個緣故，人要離開父母，與妻子連合，二人成為一體。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這是極大的奧祕，但我是指著基督和教會說的。</a:t>
            </a:r>
            <a:r>
              <a:rPr lang="en-US" sz="1400" b="1" dirty="0" smtClean="0">
                <a:solidFill>
                  <a:srgbClr val="FF0000"/>
                </a:solidFill>
              </a:rPr>
              <a:t>33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然而，你們各人都當愛妻子，如同愛自己一樣。妻子也當敬重他的丈夫。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srgbClr val="FF0000"/>
                </a:solidFill>
              </a:rPr>
              <a:t>六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</a:t>
            </a:r>
          </a:p>
          <a:p>
            <a:pPr>
              <a:lnSpc>
                <a:spcPts val="36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1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你們作兒女的，要在主裡聽從父母，這是理所當然的。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2,3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要孝敬父母，使你得福，在世長壽。這是第一條帶應許的誡命。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你們作父親的，不要惹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prstClr val="black"/>
                </a:solidFill>
              </a:rPr>
              <a:t>兒女的氣，只要照著主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prstClr val="black"/>
                </a:solidFill>
              </a:rPr>
              <a:t>的教訓和警戒養育他們。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  <p:pic>
        <p:nvPicPr>
          <p:cNvPr id="3" name="Picture 2" descr="I:\Shek O outing - 6 May 2014\IMG_18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0322" r="15747" b="9727"/>
          <a:stretch/>
        </p:blipFill>
        <p:spPr bwMode="auto">
          <a:xfrm>
            <a:off x="4826100" y="4869160"/>
            <a:ext cx="43179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9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Shek O outing - 6 May 2014\IMG_1934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19288" b="11250"/>
          <a:stretch/>
        </p:blipFill>
        <p:spPr bwMode="auto">
          <a:xfrm>
            <a:off x="235425" y="1224313"/>
            <a:ext cx="8657055" cy="5588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-23683"/>
            <a:ext cx="9252520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>
            <a:defPPr>
              <a:defRPr lang="zh-HK"/>
            </a:defPPr>
            <a:lvl1pPr lvl="0">
              <a:defRPr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愛你、生你、養你、教你、祝福你！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爸爸可以這樣的</a:t>
            </a:r>
            <a:r>
              <a:rPr lang="en-US" altLang="zh-TW" dirty="0">
                <a:solidFill>
                  <a:srgbClr val="0070C0"/>
                </a:solidFill>
              </a:rPr>
              <a:t>…</a:t>
            </a:r>
            <a:endParaRPr lang="zh-HK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Shek O outing - 6 May 2014\IMG_1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/>
          <p:cNvSpPr/>
          <p:nvPr/>
        </p:nvSpPr>
        <p:spPr>
          <a:xfrm rot="19966401">
            <a:off x="2979357" y="1483613"/>
            <a:ext cx="770384" cy="770384"/>
          </a:xfrm>
          <a:prstGeom prst="smileyFac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365636"/>
            <a:ext cx="5593198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神？點解有人望住我嘅</a:t>
            </a:r>
            <a:endParaRPr lang="zh-HK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94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Shek O outing - 6 May 2014\IMG_18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1088" r="-2878" b="17608"/>
          <a:stretch/>
        </p:blipFill>
        <p:spPr bwMode="auto">
          <a:xfrm>
            <a:off x="6034968" y="632464"/>
            <a:ext cx="3056953" cy="3015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Shek O outing - 6 May 2014\IMG_18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7"/>
          <a:stretch/>
        </p:blipFill>
        <p:spPr bwMode="auto">
          <a:xfrm>
            <a:off x="2846075" y="947338"/>
            <a:ext cx="3199994" cy="57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Shek O outing - 6 May 2014\IMG_18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r="10333" b="19654"/>
          <a:stretch/>
        </p:blipFill>
        <p:spPr bwMode="auto">
          <a:xfrm>
            <a:off x="5133" y="332656"/>
            <a:ext cx="2840942" cy="3287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:\Shek O outing - 6 May 2014\IMG_18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8496" r="24508" b="26069"/>
          <a:stretch/>
        </p:blipFill>
        <p:spPr bwMode="auto">
          <a:xfrm>
            <a:off x="25275" y="3501008"/>
            <a:ext cx="2746525" cy="3454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:\Shek O outing - 6 May 2014\IMG_18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-151" b="16610"/>
          <a:stretch/>
        </p:blipFill>
        <p:spPr bwMode="auto">
          <a:xfrm>
            <a:off x="6138618" y="3501008"/>
            <a:ext cx="3005382" cy="3356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7702" y="46365"/>
            <a:ext cx="8956298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小朋友，你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帶我去邊呀？你哋帶我去邊呀？</a:t>
            </a:r>
            <a:endParaRPr lang="zh-HK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55" y="3717264"/>
            <a:ext cx="551594" cy="54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2655"/>
            <a:ext cx="551594" cy="54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4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Shek O outing - 6 May 2014\IMG_1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2"/>
          <a:stretch>
            <a:fillRect/>
          </a:stretch>
        </p:blipFill>
        <p:spPr bwMode="auto">
          <a:xfrm>
            <a:off x="-39710" y="-615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/>
        </p:spPr>
      </p:pic>
      <p:sp>
        <p:nvSpPr>
          <p:cNvPr id="2" name="文字方塊 1"/>
          <p:cNvSpPr txBox="1"/>
          <p:nvPr/>
        </p:nvSpPr>
        <p:spPr>
          <a:xfrm>
            <a:off x="971600" y="112276"/>
            <a:ext cx="3877985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>
            <a:defPPr>
              <a:defRPr lang="zh-HK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咦！咁多人行嘅？</a:t>
            </a:r>
            <a:endParaRPr lang="zh-HK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" y="139954"/>
            <a:ext cx="818684" cy="8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Shek O outing - 6 May 2014\IMG_18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4" r="15747" b="6478"/>
          <a:stretch/>
        </p:blipFill>
        <p:spPr bwMode="auto">
          <a:xfrm>
            <a:off x="-8370" y="-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27584" y="158562"/>
            <a:ext cx="2954655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>
            <a:defPPr>
              <a:defRPr lang="zh-HK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噢！我知啦！</a:t>
            </a:r>
            <a:endParaRPr lang="zh-HK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" y="183761"/>
            <a:ext cx="797241" cy="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3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0786"/>
            <a:ext cx="8784976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srgbClr val="FF0000"/>
                </a:solidFill>
              </a:rPr>
              <a:t>申六</a:t>
            </a:r>
            <a:r>
              <a:rPr lang="en-US" sz="3200" b="1" dirty="0" smtClean="0">
                <a:solidFill>
                  <a:srgbClr val="FF0000"/>
                </a:solidFill>
              </a:rPr>
              <a:t>6-7</a:t>
            </a:r>
          </a:p>
          <a:p>
            <a:pPr>
              <a:lnSpc>
                <a:spcPts val="36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我今日所吩咐你的話都要記在心上，也要殷勤教訓你的兒女。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en-US" altLang="zh-TW" sz="1600" b="1" dirty="0" smtClean="0">
                <a:solidFill>
                  <a:srgbClr val="FF0000"/>
                </a:solidFill>
              </a:rPr>
              <a:t>7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無論你坐在家裡、行在路上，躺下、起來，都要談論。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srgbClr val="FF0000"/>
                </a:solidFill>
              </a:rPr>
              <a:t>箴廿二</a:t>
            </a:r>
            <a:r>
              <a:rPr lang="en-US" sz="3200" b="1" dirty="0" smtClean="0">
                <a:solidFill>
                  <a:srgbClr val="FF0000"/>
                </a:solidFill>
              </a:rPr>
              <a:t>6</a:t>
            </a:r>
          </a:p>
          <a:p>
            <a:pPr>
              <a:lnSpc>
                <a:spcPts val="3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教養孩童，使他走當行的道，就是到老他也不偏離。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 algn="ctr">
              <a:lnSpc>
                <a:spcPts val="3500"/>
              </a:lnSpc>
            </a:pPr>
            <a:r>
              <a:rPr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講題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：愛你、生你、養你、教你、祝福你！</a:t>
            </a: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600"/>
              </a:lnSpc>
            </a:pPr>
            <a:endParaRPr lang="en-US" sz="33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I:\Shek O outing - 6 May 2014\IMG_18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0322" r="15747" b="9727"/>
          <a:stretch/>
        </p:blipFill>
        <p:spPr bwMode="auto">
          <a:xfrm>
            <a:off x="4826100" y="4869160"/>
            <a:ext cx="43179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5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28" y="188640"/>
            <a:ext cx="8784976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愛你、生你、養你、教你、祝福你！</a:t>
            </a:r>
            <a:endParaRPr lang="en-US" altLang="zh-TW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zh-TW" altLang="en-US" sz="34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一代的開始</a:t>
            </a:r>
            <a:r>
              <a:rPr lang="en-US" altLang="zh-TW" sz="34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34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愛的聯合</a:t>
            </a:r>
            <a:r>
              <a:rPr lang="en-US" altLang="zh-TW" sz="34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〈</a:t>
            </a:r>
            <a:r>
              <a:rPr lang="zh-TW" altLang="en-US" sz="34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弗五</a:t>
            </a:r>
            <a:r>
              <a:rPr lang="en-US" sz="34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31-33</a:t>
            </a:r>
            <a:r>
              <a:rPr lang="en-US" altLang="zh-TW" sz="34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〉</a:t>
            </a:r>
            <a:endParaRPr lang="en-US" sz="3400" b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31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為這個緣故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離開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</a:p>
          <a:p>
            <a:pPr>
              <a:lnSpc>
                <a:spcPts val="3500"/>
              </a:lnSpc>
            </a:pPr>
            <a:r>
              <a:rPr lang="zh-TW" altLang="en-US" sz="3300" b="1" dirty="0" smtClean="0">
                <a:solidFill>
                  <a:prstClr val="black"/>
                </a:solidFill>
              </a:rPr>
              <a:t>                      與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連合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成為一體。</a:t>
            </a:r>
            <a:endParaRPr lang="en-US" altLang="zh-TW" sz="3300" b="1" dirty="0" smtClean="0">
              <a:solidFill>
                <a:prstClr val="black"/>
              </a:solidFill>
            </a:endParaRPr>
          </a:p>
          <a:p>
            <a:pPr>
              <a:lnSpc>
                <a:spcPts val="3500"/>
              </a:lnSpc>
            </a:pPr>
            <a:r>
              <a:rPr lang="en-US" altLang="zh-TW" sz="1400" b="1" dirty="0" smtClean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我是指著基督和教會說的。</a:t>
            </a:r>
            <a:endParaRPr lang="en-US" altLang="zh-TW" sz="3300" b="1" dirty="0" smtClean="0">
              <a:solidFill>
                <a:prstClr val="black"/>
              </a:solidFill>
            </a:endParaRPr>
          </a:p>
          <a:p>
            <a:pPr>
              <a:lnSpc>
                <a:spcPts val="35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33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各人都當愛</a:t>
            </a:r>
            <a:endParaRPr lang="en-US" altLang="zh-TW" sz="3300" b="1" dirty="0" smtClean="0">
              <a:solidFill>
                <a:prstClr val="black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3300" b="1" dirty="0" smtClean="0">
                <a:solidFill>
                  <a:prstClr val="black"/>
                </a:solidFill>
              </a:rPr>
              <a:t>     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如同愛自己一樣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也當敬重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endParaRPr lang="en-US" sz="3300" b="1" dirty="0" smtClean="0">
              <a:solidFill>
                <a:prstClr val="black"/>
              </a:solidFill>
            </a:endParaRPr>
          </a:p>
        </p:txBody>
      </p:sp>
      <p:pic>
        <p:nvPicPr>
          <p:cNvPr id="4" name="Picture 2" descr="I:\Shek O outing - 6 May 2014\IMG_18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0322" r="15747" b="9727"/>
          <a:stretch/>
        </p:blipFill>
        <p:spPr bwMode="auto">
          <a:xfrm>
            <a:off x="4826100" y="4869160"/>
            <a:ext cx="43179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9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4753"/>
            <a:ext cx="8964488" cy="331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你、生你、養你、教你、祝福你！</a:t>
            </a:r>
            <a:endParaRPr lang="en-US" altLang="zh-T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srgbClr val="C0504D">
                    <a:lumMod val="75000"/>
                  </a:srgbClr>
                </a:solidFill>
              </a:rPr>
              <a:t>兩代的關係</a:t>
            </a:r>
            <a:r>
              <a:rPr lang="en-US" altLang="zh-TW" sz="3200" b="1" dirty="0" smtClean="0">
                <a:solidFill>
                  <a:srgbClr val="C0504D">
                    <a:lumMod val="75000"/>
                  </a:srgbClr>
                </a:solidFill>
              </a:rPr>
              <a:t>—</a:t>
            </a:r>
            <a:r>
              <a:rPr lang="zh-TW" altLang="en-US" sz="3200" b="1" dirty="0" smtClean="0">
                <a:solidFill>
                  <a:srgbClr val="C0504D">
                    <a:lumMod val="75000"/>
                  </a:srgbClr>
                </a:solidFill>
              </a:rPr>
              <a:t>愛的管教</a:t>
            </a:r>
            <a:r>
              <a:rPr lang="en-US" altLang="zh-TW" sz="3200" b="1" dirty="0" smtClean="0">
                <a:solidFill>
                  <a:srgbClr val="C0504D">
                    <a:lumMod val="75000"/>
                  </a:srgbClr>
                </a:solidFill>
              </a:rPr>
              <a:t>〈</a:t>
            </a:r>
            <a:r>
              <a:rPr lang="zh-TW" altLang="en-US" sz="3200" b="1" dirty="0" smtClean="0">
                <a:solidFill>
                  <a:srgbClr val="C0504D">
                    <a:lumMod val="75000"/>
                  </a:srgbClr>
                </a:solidFill>
              </a:rPr>
              <a:t>弗五</a:t>
            </a:r>
            <a:r>
              <a:rPr lang="en-US" altLang="zh-TW" sz="3200" b="1" dirty="0" smtClean="0">
                <a:solidFill>
                  <a:srgbClr val="C0504D">
                    <a:lumMod val="75000"/>
                  </a:srgbClr>
                </a:solidFill>
              </a:rPr>
              <a:t>31</a:t>
            </a:r>
            <a:r>
              <a:rPr lang="zh-TW" altLang="en-US" sz="3200" b="1" dirty="0" smtClean="0">
                <a:solidFill>
                  <a:srgbClr val="C0504D">
                    <a:lumMod val="75000"/>
                  </a:srgbClr>
                </a:solidFill>
              </a:rPr>
              <a:t>、六</a:t>
            </a:r>
            <a:r>
              <a:rPr lang="en-US" sz="3200" b="1" dirty="0" smtClean="0">
                <a:solidFill>
                  <a:srgbClr val="C0504D">
                    <a:lumMod val="75000"/>
                  </a:srgbClr>
                </a:solidFill>
              </a:rPr>
              <a:t>1-4</a:t>
            </a:r>
            <a:r>
              <a:rPr lang="en-US" altLang="zh-TW" sz="3200" b="1" dirty="0" smtClean="0">
                <a:solidFill>
                  <a:srgbClr val="C0504D">
                    <a:lumMod val="75000"/>
                  </a:srgbClr>
                </a:solidFill>
              </a:rPr>
              <a:t>〉</a:t>
            </a:r>
            <a:endParaRPr lang="en-US" sz="32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五</a:t>
            </a:r>
            <a:r>
              <a:rPr lang="en-US" sz="2400" b="1" dirty="0" smtClean="0">
                <a:solidFill>
                  <a:srgbClr val="FF0000"/>
                </a:solidFill>
              </a:rPr>
              <a:t>31</a:t>
            </a:r>
            <a:r>
              <a:rPr lang="zh-TW" altLang="en-US" sz="32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為這個緣故</a:t>
            </a:r>
            <a:r>
              <a:rPr lang="en-US" altLang="zh-TW" sz="32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離開</a:t>
            </a:r>
            <a:r>
              <a:rPr lang="en-US" altLang="zh-TW" sz="3200" b="1" dirty="0" smtClean="0">
                <a:solidFill>
                  <a:prstClr val="black"/>
                </a:solidFill>
              </a:rPr>
              <a:t>……</a:t>
            </a:r>
          </a:p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prstClr val="black"/>
                </a:solidFill>
              </a:rPr>
              <a:t>                           與</a:t>
            </a:r>
            <a:r>
              <a:rPr lang="en-US" altLang="zh-TW" sz="32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連合</a:t>
            </a:r>
            <a:r>
              <a:rPr lang="en-US" altLang="zh-TW" sz="32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成為一體。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六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-3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你們作兒女的，要在主裡</a:t>
            </a:r>
            <a:r>
              <a:rPr lang="en-US" altLang="zh-TW" sz="3200" b="1" dirty="0" smtClean="0">
                <a:solidFill>
                  <a:prstClr val="black"/>
                </a:solidFill>
              </a:rPr>
              <a:t>……</a:t>
            </a:r>
          </a:p>
          <a:p>
            <a:pPr>
              <a:lnSpc>
                <a:spcPts val="36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你們作父親的，不要惹</a:t>
            </a:r>
            <a:r>
              <a:rPr lang="en-US" altLang="zh-TW" sz="32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200" b="1" dirty="0" smtClean="0">
                <a:solidFill>
                  <a:prstClr val="black"/>
                </a:solidFill>
              </a:rPr>
              <a:t>氣，</a:t>
            </a:r>
            <a:endParaRPr lang="en-US" altLang="zh-TW" sz="3200" b="1" dirty="0" smtClean="0">
              <a:solidFill>
                <a:prstClr val="black"/>
              </a:solidFill>
            </a:endParaRPr>
          </a:p>
          <a:p>
            <a:pPr>
              <a:lnSpc>
                <a:spcPts val="3600"/>
              </a:lnSpc>
            </a:pPr>
            <a:r>
              <a:rPr lang="zh-TW" altLang="en-US" sz="3200" b="1" dirty="0" smtClean="0">
                <a:solidFill>
                  <a:prstClr val="black"/>
                </a:solidFill>
              </a:rPr>
              <a:t>                       只要照著主的教訓和警戒養育他們。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45916"/>
            <a:ext cx="4104456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分離前預備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婚前預備班</a:t>
            </a:r>
            <a:endParaRPr lang="en-US" altLang="zh-TW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</a:rPr>
              <a:t>班主任：阿爸、阿媽</a:t>
            </a:r>
            <a:endParaRPr lang="en-US" altLang="zh-TW" sz="2800" b="1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</a:rPr>
              <a:t>學生：阿仔、阿女</a:t>
            </a:r>
            <a:endParaRPr lang="en-US" altLang="zh-TW" sz="2800" b="1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</a:rPr>
              <a:t>科目</a:t>
            </a:r>
            <a:r>
              <a:rPr lang="zh-TW" altLang="en-US" sz="2400" b="1" dirty="0" smtClean="0">
                <a:solidFill>
                  <a:prstClr val="black"/>
                </a:solidFill>
              </a:rPr>
              <a:t>：</a:t>
            </a:r>
            <a:r>
              <a:rPr lang="en-US" sz="2800" b="1" dirty="0" smtClean="0">
                <a:solidFill>
                  <a:prstClr val="black"/>
                </a:solidFill>
              </a:rPr>
              <a:t>1.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生活科</a:t>
            </a:r>
            <a:endParaRPr lang="en-US" altLang="zh-TW" sz="2800" b="1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</a:rPr>
              <a:t>2.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性別科</a:t>
            </a:r>
            <a:endParaRPr lang="en-US" altLang="zh-TW" sz="2800" b="1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</a:rPr>
              <a:t>3.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關係科</a:t>
            </a:r>
            <a:endParaRPr lang="en-US" altLang="zh-TW" sz="2800" b="1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</a:rPr>
              <a:t>4.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宗教科</a:t>
            </a:r>
            <a:endParaRPr lang="en-US" altLang="zh-TW" sz="2800" b="1" dirty="0" smtClean="0">
              <a:solidFill>
                <a:prstClr val="black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sz="2800" b="1" dirty="0" smtClean="0">
                <a:solidFill>
                  <a:prstClr val="black"/>
                </a:solidFill>
              </a:rPr>
              <a:t>             </a:t>
            </a:r>
            <a:r>
              <a:rPr lang="en-US" sz="2800" b="1" dirty="0" smtClean="0">
                <a:solidFill>
                  <a:prstClr val="black"/>
                </a:solidFill>
              </a:rPr>
              <a:t>5.</a:t>
            </a:r>
            <a:r>
              <a:rPr lang="zh-TW" altLang="en-US" sz="2800" b="1" dirty="0" smtClean="0">
                <a:solidFill>
                  <a:prstClr val="black"/>
                </a:solidFill>
              </a:rPr>
              <a:t>價值科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2" descr="I:\Shek O outing - 6 May 2014\IMG_18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0322" r="15747" b="9727"/>
          <a:stretch/>
        </p:blipFill>
        <p:spPr bwMode="auto">
          <a:xfrm>
            <a:off x="4826100" y="4869160"/>
            <a:ext cx="43179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54" y="260648"/>
            <a:ext cx="896448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有情有理管與教</a:t>
            </a:r>
            <a:r>
              <a:rPr lang="en-US" altLang="zh-T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正向生命成長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藍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容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博士著</a:t>
            </a:r>
            <a:endParaRPr lang="en-US" altLang="zh-TW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性別有自信，孩子更快樂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黃偉康博士著</a:t>
            </a:r>
            <a:endParaRPr lang="zh-TW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en-US" altLang="zh-T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爸爸，真的</a:t>
            </a: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需要你</a:t>
            </a:r>
            <a:r>
              <a:rPr lang="en-US" altLang="zh-TW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施道恩著</a:t>
            </a:r>
            <a:endParaRPr lang="zh-TW" alt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:\Shek O outing - 6 May 2014\IMG_18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0322" r="15747" b="9727"/>
          <a:stretch/>
        </p:blipFill>
        <p:spPr bwMode="auto">
          <a:xfrm>
            <a:off x="2915816" y="2939824"/>
            <a:ext cx="6228184" cy="3918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6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你、生你、養你、教你、祝福你！</a:t>
            </a:r>
            <a:endParaRPr lang="en-US" altLang="zh-TW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500"/>
              </a:lnSpc>
            </a:pPr>
            <a:r>
              <a:rPr lang="zh-TW" altLang="en-US" sz="3600" b="1" dirty="0" smtClean="0">
                <a:solidFill>
                  <a:srgbClr val="C0504D">
                    <a:lumMod val="75000"/>
                  </a:srgbClr>
                </a:solidFill>
              </a:rPr>
              <a:t>殷勤的使命</a:t>
            </a:r>
            <a:r>
              <a:rPr lang="en-US" altLang="zh-TW" sz="3600" b="1" dirty="0" smtClean="0">
                <a:solidFill>
                  <a:srgbClr val="C0504D">
                    <a:lumMod val="75000"/>
                  </a:srgbClr>
                </a:solidFill>
              </a:rPr>
              <a:t>—</a:t>
            </a:r>
            <a:r>
              <a:rPr lang="zh-TW" altLang="en-US" sz="3600" b="1" dirty="0" smtClean="0">
                <a:solidFill>
                  <a:srgbClr val="C0504D">
                    <a:lumMod val="75000"/>
                  </a:srgbClr>
                </a:solidFill>
              </a:rPr>
              <a:t>愛的祝福</a:t>
            </a:r>
            <a:r>
              <a:rPr lang="en-US" altLang="zh-TW" sz="3600" b="1" dirty="0" smtClean="0">
                <a:solidFill>
                  <a:srgbClr val="C0504D">
                    <a:lumMod val="75000"/>
                  </a:srgbClr>
                </a:solidFill>
              </a:rPr>
              <a:t>〈</a:t>
            </a:r>
            <a:r>
              <a:rPr lang="zh-TW" altLang="en-US" sz="3600" b="1" dirty="0" smtClean="0">
                <a:solidFill>
                  <a:srgbClr val="C0504D">
                    <a:lumMod val="75000"/>
                  </a:srgbClr>
                </a:solidFill>
              </a:rPr>
              <a:t>申六</a:t>
            </a:r>
            <a:r>
              <a:rPr lang="en-US" sz="3600" b="1" dirty="0" smtClean="0">
                <a:solidFill>
                  <a:srgbClr val="C0504D">
                    <a:lumMod val="75000"/>
                  </a:srgbClr>
                </a:solidFill>
              </a:rPr>
              <a:t>6-7</a:t>
            </a:r>
            <a:r>
              <a:rPr lang="zh-TW" altLang="en-US" sz="3600" b="1" dirty="0" smtClean="0">
                <a:solidFill>
                  <a:srgbClr val="C0504D">
                    <a:lumMod val="75000"/>
                  </a:srgbClr>
                </a:solidFill>
              </a:rPr>
              <a:t>；箴廿二</a:t>
            </a:r>
            <a:r>
              <a:rPr lang="en-US" sz="3600" b="1" dirty="0" smtClean="0">
                <a:solidFill>
                  <a:srgbClr val="C0504D">
                    <a:lumMod val="75000"/>
                  </a:srgbClr>
                </a:solidFill>
              </a:rPr>
              <a:t>6</a:t>
            </a:r>
            <a:r>
              <a:rPr lang="en-US" altLang="zh-TW" sz="3600" b="1" dirty="0" smtClean="0">
                <a:solidFill>
                  <a:srgbClr val="C0504D">
                    <a:lumMod val="75000"/>
                  </a:srgbClr>
                </a:solidFill>
              </a:rPr>
              <a:t>〉</a:t>
            </a:r>
            <a:endParaRPr lang="en-US" sz="3600" b="1" dirty="0" smtClean="0">
              <a:solidFill>
                <a:srgbClr val="C0504D">
                  <a:lumMod val="75000"/>
                </a:srgbClr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3300" b="1" dirty="0" smtClean="0">
                <a:solidFill>
                  <a:srgbClr val="FF0000"/>
                </a:solidFill>
              </a:rPr>
              <a:t>申六</a:t>
            </a:r>
            <a:r>
              <a:rPr lang="en-US" sz="3300" b="1" dirty="0" smtClean="0">
                <a:solidFill>
                  <a:srgbClr val="FF0000"/>
                </a:solidFill>
              </a:rPr>
              <a:t>6-7</a:t>
            </a:r>
          </a:p>
          <a:p>
            <a:pPr>
              <a:lnSpc>
                <a:spcPts val="3500"/>
              </a:lnSpc>
            </a:pPr>
            <a:r>
              <a:rPr lang="en-US" altLang="zh-TW" sz="2000" b="1" dirty="0" smtClean="0">
                <a:solidFill>
                  <a:srgbClr val="FF0000"/>
                </a:solidFill>
              </a:rPr>
              <a:t>6-7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都要記在心上，也要殷勤教訓你的兒女</a:t>
            </a:r>
            <a:endParaRPr lang="en-US" altLang="zh-TW" sz="3300" b="1" dirty="0" smtClean="0">
              <a:solidFill>
                <a:prstClr val="black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3300" b="1" dirty="0" smtClean="0">
                <a:solidFill>
                  <a:prstClr val="black"/>
                </a:solidFill>
              </a:rPr>
              <a:t>      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…...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都要談論。</a:t>
            </a:r>
            <a:endParaRPr lang="en-US" sz="3300" b="1" dirty="0" smtClean="0">
              <a:solidFill>
                <a:prstClr val="black"/>
              </a:solidFill>
            </a:endParaRPr>
          </a:p>
          <a:p>
            <a:pPr>
              <a:lnSpc>
                <a:spcPts val="3500"/>
              </a:lnSpc>
            </a:pPr>
            <a:r>
              <a:rPr lang="zh-TW" altLang="en-US" sz="3300" b="1" dirty="0" smtClean="0">
                <a:solidFill>
                  <a:srgbClr val="FF0000"/>
                </a:solidFill>
              </a:rPr>
              <a:t>箴廿二</a:t>
            </a:r>
            <a:r>
              <a:rPr lang="en-US" sz="3300" b="1" dirty="0" smtClean="0">
                <a:solidFill>
                  <a:srgbClr val="FF0000"/>
                </a:solidFill>
              </a:rPr>
              <a:t>6</a:t>
            </a:r>
          </a:p>
          <a:p>
            <a:pPr>
              <a:lnSpc>
                <a:spcPts val="3500"/>
              </a:lnSpc>
            </a:pPr>
            <a:r>
              <a:rPr lang="en-US" altLang="zh-TW" sz="20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 教養孩童，使他</a:t>
            </a: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</a:p>
          <a:p>
            <a:pPr>
              <a:lnSpc>
                <a:spcPts val="3500"/>
              </a:lnSpc>
            </a:pPr>
            <a:r>
              <a:rPr lang="en-US" altLang="zh-TW" sz="3300" b="1" dirty="0" smtClean="0">
                <a:solidFill>
                  <a:prstClr val="black"/>
                </a:solidFill>
              </a:rPr>
              <a:t>……</a:t>
            </a:r>
            <a:r>
              <a:rPr lang="zh-TW" altLang="en-US" sz="3300" b="1" dirty="0" smtClean="0">
                <a:solidFill>
                  <a:prstClr val="black"/>
                </a:solidFill>
              </a:rPr>
              <a:t>到老他也不偏離。</a:t>
            </a:r>
            <a:endParaRPr lang="en-US" sz="33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I:\Shek O outing - 6 May 2014\IMG_18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50322" r="15747" b="9727"/>
          <a:stretch/>
        </p:blipFill>
        <p:spPr bwMode="auto">
          <a:xfrm>
            <a:off x="4826100" y="4869160"/>
            <a:ext cx="43179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3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8864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築橋者的夢</a:t>
            </a:r>
            <a:r>
              <a:rPr lang="en-US" altLang="zh-T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</a:t>
            </a:r>
            <a:r>
              <a:rPr lang="zh-TW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作者鄺偉傑著</a:t>
            </a:r>
            <a:endParaRPr lang="zh-HK" alt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1" y="4534066"/>
            <a:ext cx="286862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43828" y="773415"/>
            <a:ext cx="82089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28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生養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橋</a:t>
            </a:r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父母為兒女</a:t>
            </a:r>
            <a:r>
              <a:rPr lang="zh-TW" altLang="en-US" sz="28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提供美好的身心權益與需要</a:t>
            </a:r>
            <a:endParaRPr lang="zh-TW" altLang="en-US" sz="28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8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8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賜橋</a:t>
            </a:r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表達出兒女是造物主給父母的賞賜</a:t>
            </a:r>
          </a:p>
          <a:p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導領橋</a:t>
            </a:r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兒女是父母的跟隨者</a:t>
            </a:r>
          </a:p>
          <a:p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規範橋</a:t>
            </a:r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兒女是市民，父母是執法者</a:t>
            </a:r>
          </a:p>
          <a:p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耕作橋</a:t>
            </a:r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兒女是種籽，父母是農夫</a:t>
            </a:r>
          </a:p>
          <a:p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培育橋</a:t>
            </a:r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兒女是學生，父母是</a:t>
            </a:r>
            <a:r>
              <a:rPr lang="zh-TW" altLang="en-US" sz="2800" b="1" dirty="0" smtClea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師傅</a:t>
            </a:r>
            <a:endParaRPr lang="en-US" altLang="zh-TW" sz="2800" b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800" b="1" dirty="0" smtClean="0">
                <a:solidFill>
                  <a:srgbClr val="9BBB59">
                    <a:lumMod val="50000"/>
                  </a:srgbClr>
                </a:solidFill>
              </a:rPr>
              <a:t>7</a:t>
            </a:r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.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伴行橋</a:t>
            </a:r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—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兒女是父母同走人生路的伙伴 </a:t>
            </a:r>
          </a:p>
          <a:p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8.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鏡映橋</a:t>
            </a:r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—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兒女是父母的鏡子</a:t>
            </a:r>
          </a:p>
          <a:p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9.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念巢橋</a:t>
            </a:r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—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父母築巢，兒女離巢</a:t>
            </a:r>
          </a:p>
          <a:p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10.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孝親橋</a:t>
            </a:r>
            <a:r>
              <a:rPr lang="en-US" altLang="zh-TW" sz="2800" b="1" dirty="0">
                <a:solidFill>
                  <a:srgbClr val="9BBB59">
                    <a:lumMod val="50000"/>
                  </a:srgbClr>
                </a:solidFill>
              </a:rPr>
              <a:t>—</a:t>
            </a:r>
            <a:r>
              <a:rPr lang="zh-TW" altLang="en-US" sz="2800" b="1" dirty="0">
                <a:solidFill>
                  <a:srgbClr val="9BBB59">
                    <a:lumMod val="50000"/>
                  </a:srgbClr>
                </a:solidFill>
              </a:rPr>
              <a:t>父母是兒女孝敬的對象</a:t>
            </a:r>
          </a:p>
          <a:p>
            <a:r>
              <a:rPr lang="en-US" altLang="zh-TW" sz="2800" b="1" dirty="0" smtClean="0">
                <a:solidFill>
                  <a:srgbClr val="C0504D">
                    <a:lumMod val="75000"/>
                  </a:srgbClr>
                </a:solidFill>
              </a:rPr>
              <a:t>11.</a:t>
            </a:r>
            <a:r>
              <a:rPr lang="zh-TW" altLang="en-US" sz="2800" b="1" dirty="0" smtClean="0">
                <a:solidFill>
                  <a:srgbClr val="C0504D">
                    <a:lumMod val="75000"/>
                  </a:srgbClr>
                </a:solidFill>
              </a:rPr>
              <a:t>塑造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</a:rPr>
              <a:t>橋</a:t>
            </a:r>
            <a:r>
              <a:rPr lang="en-US" altLang="zh-TW" sz="2800" b="1" dirty="0">
                <a:solidFill>
                  <a:srgbClr val="C0504D">
                    <a:lumMod val="75000"/>
                  </a:srgbClr>
                </a:solidFill>
              </a:rPr>
              <a:t>—</a:t>
            </a:r>
            <a:r>
              <a:rPr lang="zh-TW" altLang="en-US" sz="2800" b="1" dirty="0">
                <a:solidFill>
                  <a:srgbClr val="C0504D">
                    <a:lumMod val="75000"/>
                  </a:srgbClr>
                </a:solidFill>
              </a:rPr>
              <a:t>兒女是塑造父母生命的教材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9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Shek O outing - 6 May 2014\IMG_2009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4668"/>
          <a:stretch/>
        </p:blipFill>
        <p:spPr bwMode="auto">
          <a:xfrm>
            <a:off x="5868144" y="476672"/>
            <a:ext cx="3275856" cy="6381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2014石澳遊\石澳遊3~樂相聚\石澳遊~樂相聚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r="14413"/>
          <a:stretch/>
        </p:blipFill>
        <p:spPr bwMode="auto">
          <a:xfrm>
            <a:off x="2843808" y="908720"/>
            <a:ext cx="3168352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2014石澳遊\石澳遊3~樂相聚\石澳遊~樂相聚 (3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t="-473" r="35826" b="26569"/>
          <a:stretch/>
        </p:blipFill>
        <p:spPr bwMode="auto">
          <a:xfrm>
            <a:off x="-10948" y="1340768"/>
            <a:ext cx="2782748" cy="543054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6791" y="71662"/>
            <a:ext cx="8956298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你、生你、養你、教你、祝福你！</a:t>
            </a: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爸爸是這樣的</a:t>
            </a:r>
            <a:r>
              <a:rPr lang="en-US" altLang="zh-T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zh-HK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7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2014石澳遊\石澳遊3~樂相聚\石澳遊~樂相聚 (1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"/>
          <a:stretch/>
        </p:blipFill>
        <p:spPr bwMode="auto">
          <a:xfrm>
            <a:off x="-7926" y="1231424"/>
            <a:ext cx="4579926" cy="562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2014石澳遊\石澳遊3~樂相聚\石澳遊~樂相聚 (1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4499992" y="1231424"/>
            <a:ext cx="4674482" cy="562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:\2014石澳遊\石澳遊3~樂相聚\石澳遊~樂相聚 (1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2461" r="23077" b="28819"/>
          <a:stretch/>
        </p:blipFill>
        <p:spPr bwMode="auto">
          <a:xfrm>
            <a:off x="3419872" y="3284984"/>
            <a:ext cx="1656184" cy="3240360"/>
          </a:xfrm>
          <a:prstGeom prst="teardrop">
            <a:avLst>
              <a:gd name="adj" fmla="val 120100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-7926" y="31096"/>
            <a:ext cx="9151926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愛你、生你、養你、教你、祝福你！</a:t>
            </a:r>
            <a:endParaRPr lang="en-US" altLang="zh-TW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爸爸媽媽是這樣的</a:t>
            </a:r>
            <a:r>
              <a:rPr lang="en-US" altLang="zh-TW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65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780</Words>
  <Application>Microsoft Office PowerPoint</Application>
  <PresentationFormat>如螢幕大小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Karen</dc:creator>
  <cp:lastModifiedBy>Karen</cp:lastModifiedBy>
  <cp:revision>1</cp:revision>
  <dcterms:created xsi:type="dcterms:W3CDTF">2014-09-21T08:18:51Z</dcterms:created>
  <dcterms:modified xsi:type="dcterms:W3CDTF">2014-09-21T08:20:51Z</dcterms:modified>
</cp:coreProperties>
</file>