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60" r:id="rId4"/>
    <p:sldId id="261" r:id="rId5"/>
    <p:sldId id="259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3A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grpSp>
        <p:nvGrpSpPr>
          <p:cNvPr id="2" name="群組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手繪多邊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手繪多邊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手繪多邊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接點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＞形箭號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＞形箭號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接點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＞形箭號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＞形箭號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FDF7F0-2029-4DF3-BEA7-AFA2932634E6}" type="datetimeFigureOut">
              <a:rPr lang="zh-TW" altLang="en-US" smtClean="0"/>
              <a:pPr/>
              <a:t>2014/7/21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79A368-C797-47D3-B5E5-E8A2E7BC25C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5904656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ts val="3200"/>
              </a:lnSpc>
            </a:pPr>
            <a:r>
              <a:rPr lang="en-US" altLang="zh-TW" sz="11200" b="1" dirty="0" smtClean="0">
                <a:solidFill>
                  <a:srgbClr val="002060"/>
                </a:solidFill>
                <a:latin typeface="+mn-ea"/>
              </a:rPr>
              <a:t>【</a:t>
            </a:r>
            <a:r>
              <a:rPr lang="zh-TW" altLang="en-US" sz="11200" b="1" dirty="0" smtClean="0">
                <a:solidFill>
                  <a:srgbClr val="002060"/>
                </a:solidFill>
                <a:latin typeface="+mn-ea"/>
              </a:rPr>
              <a:t>肢體關係 </a:t>
            </a:r>
            <a:r>
              <a:rPr lang="en-US" altLang="zh-TW" sz="11200" b="1" dirty="0" smtClean="0">
                <a:solidFill>
                  <a:srgbClr val="002060"/>
                </a:solidFill>
                <a:latin typeface="+mn-ea"/>
              </a:rPr>
              <a:t>】</a:t>
            </a:r>
            <a:r>
              <a:rPr lang="zh-TW" altLang="en-US" sz="11200" b="1" dirty="0" smtClean="0">
                <a:solidFill>
                  <a:srgbClr val="002060"/>
                </a:solidFill>
                <a:latin typeface="+mn-ea"/>
              </a:rPr>
              <a:t>學習系列</a:t>
            </a:r>
            <a:endParaRPr lang="en-US" altLang="zh-TW" sz="11200" b="1" dirty="0" smtClean="0">
              <a:solidFill>
                <a:srgbClr val="002060"/>
              </a:solidFill>
              <a:latin typeface="+mn-ea"/>
            </a:endParaRPr>
          </a:p>
          <a:p>
            <a:pPr algn="l">
              <a:lnSpc>
                <a:spcPts val="3200"/>
              </a:lnSpc>
            </a:pPr>
            <a:r>
              <a:rPr lang="zh-TW" altLang="zh-TW" sz="11200" b="1" u="sng" dirty="0" smtClean="0">
                <a:solidFill>
                  <a:srgbClr val="0070C0"/>
                </a:solidFill>
                <a:latin typeface="+mn-ea"/>
              </a:rPr>
              <a:t>信任的步伐</a:t>
            </a:r>
            <a:r>
              <a:rPr lang="zh-TW" altLang="en-US" sz="11200" b="1" u="sng" dirty="0" smtClean="0">
                <a:solidFill>
                  <a:srgbClr val="0070C0"/>
                </a:solidFill>
                <a:latin typeface="+mn-ea"/>
              </a:rPr>
              <a:t>（</a:t>
            </a:r>
            <a:r>
              <a:rPr lang="zh-TW" altLang="zh-TW" sz="11200" b="1" u="sng" dirty="0" smtClean="0">
                <a:solidFill>
                  <a:srgbClr val="0070C0"/>
                </a:solidFill>
                <a:latin typeface="+mn-ea"/>
              </a:rPr>
              <a:t>書廿二</a:t>
            </a:r>
            <a:r>
              <a:rPr lang="en-US" altLang="zh-TW" sz="11200" b="1" u="sng" dirty="0" smtClean="0">
                <a:solidFill>
                  <a:srgbClr val="0070C0"/>
                </a:solidFill>
                <a:latin typeface="+mn-ea"/>
              </a:rPr>
              <a:t>10-34 </a:t>
            </a:r>
            <a:r>
              <a:rPr lang="zh-TW" altLang="en-US" sz="11200" b="1" u="sng" dirty="0" smtClean="0">
                <a:solidFill>
                  <a:srgbClr val="0070C0"/>
                </a:solidFill>
                <a:latin typeface="+mn-ea"/>
              </a:rPr>
              <a:t>）</a:t>
            </a:r>
            <a:r>
              <a:rPr lang="en-US" altLang="zh-TW" sz="11200" b="1" dirty="0" smtClean="0">
                <a:latin typeface="+mn-ea"/>
              </a:rPr>
              <a:t/>
            </a:r>
            <a:br>
              <a:rPr lang="en-US" altLang="zh-TW" sz="11200" b="1" dirty="0" smtClean="0">
                <a:latin typeface="+mn-ea"/>
              </a:rPr>
            </a:br>
            <a:r>
              <a:rPr lang="en-US" altLang="zh-TW" sz="11200" b="1" dirty="0" smtClean="0">
                <a:latin typeface="+mn-ea"/>
              </a:rPr>
              <a:t>   </a:t>
            </a:r>
            <a:r>
              <a:rPr lang="zh-TW" altLang="zh-TW" sz="11200" b="1" dirty="0" smtClean="0">
                <a:solidFill>
                  <a:srgbClr val="002060"/>
                </a:solidFill>
                <a:latin typeface="+mn-ea"/>
              </a:rPr>
              <a:t>信任的契機－－真誠分享自己</a:t>
            </a:r>
            <a:r>
              <a:rPr lang="en-US" altLang="zh-TW" sz="11200" b="1" dirty="0" smtClean="0">
                <a:solidFill>
                  <a:srgbClr val="002060"/>
                </a:solidFill>
                <a:latin typeface="+mn-ea"/>
              </a:rPr>
              <a:t>  </a:t>
            </a:r>
            <a:endParaRPr lang="zh-TW" altLang="zh-TW" sz="11200" b="1" dirty="0" smtClean="0">
              <a:solidFill>
                <a:srgbClr val="002060"/>
              </a:solidFill>
              <a:latin typeface="+mn-ea"/>
            </a:endParaRP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solidFill>
                  <a:srgbClr val="002060"/>
                </a:solidFill>
                <a:latin typeface="+mn-ea"/>
              </a:rPr>
              <a:t>   </a:t>
            </a:r>
            <a:r>
              <a:rPr lang="zh-TW" altLang="zh-TW" sz="11200" b="1" dirty="0" smtClean="0">
                <a:solidFill>
                  <a:srgbClr val="002060"/>
                </a:solidFill>
                <a:latin typeface="+mn-ea"/>
              </a:rPr>
              <a:t>信任的重建－－真心放下自己</a:t>
            </a:r>
            <a:endParaRPr lang="en-US" altLang="zh-TW" sz="11200" b="1" dirty="0" smtClean="0">
              <a:solidFill>
                <a:srgbClr val="002060"/>
              </a:solidFill>
              <a:latin typeface="+mn-ea"/>
            </a:endParaRPr>
          </a:p>
          <a:p>
            <a:pPr algn="l">
              <a:lnSpc>
                <a:spcPts val="3200"/>
              </a:lnSpc>
            </a:pPr>
            <a:r>
              <a:rPr lang="zh-TW" altLang="zh-TW" sz="11200" b="1" u="sng" dirty="0" smtClean="0">
                <a:solidFill>
                  <a:srgbClr val="C00000"/>
                </a:solidFill>
                <a:latin typeface="+mn-ea"/>
              </a:rPr>
              <a:t>愛，在我們裡面</a:t>
            </a:r>
            <a:r>
              <a:rPr lang="en-US" altLang="zh-TW" sz="11200" b="1" u="sng" dirty="0" smtClean="0">
                <a:solidFill>
                  <a:srgbClr val="C00000"/>
                </a:solidFill>
                <a:latin typeface="+mn-ea"/>
              </a:rPr>
              <a:t>(</a:t>
            </a:r>
            <a:r>
              <a:rPr lang="zh-TW" altLang="zh-TW" sz="11200" b="1" u="sng" dirty="0" smtClean="0">
                <a:solidFill>
                  <a:srgbClr val="C00000"/>
                </a:solidFill>
                <a:latin typeface="+mn-ea"/>
              </a:rPr>
              <a:t>約十七</a:t>
            </a:r>
            <a:r>
              <a:rPr lang="en-US" altLang="zh-TW" sz="11200" b="1" u="sng" dirty="0" smtClean="0">
                <a:solidFill>
                  <a:srgbClr val="C00000"/>
                </a:solidFill>
                <a:latin typeface="+mn-ea"/>
              </a:rPr>
              <a:t>6-26)  </a:t>
            </a:r>
            <a:r>
              <a:rPr lang="en-US" altLang="zh-TW" sz="11200" b="1" dirty="0" smtClean="0">
                <a:latin typeface="+mn-ea"/>
              </a:rPr>
              <a:t/>
            </a:r>
            <a:br>
              <a:rPr lang="en-US" altLang="zh-TW" sz="11200" b="1" dirty="0" smtClean="0">
                <a:latin typeface="+mn-ea"/>
              </a:rPr>
            </a:br>
            <a:r>
              <a:rPr lang="en-US" altLang="zh-TW" sz="11200" b="1" dirty="0" smtClean="0">
                <a:latin typeface="+mn-ea"/>
              </a:rPr>
              <a:t>   </a:t>
            </a:r>
            <a:r>
              <a:rPr lang="en-US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1.</a:t>
            </a:r>
            <a:r>
              <a:rPr lang="zh-TW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互相配搭</a:t>
            </a:r>
            <a:r>
              <a:rPr lang="en-US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2.</a:t>
            </a:r>
            <a:r>
              <a:rPr lang="zh-TW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共同承擔</a:t>
            </a:r>
            <a:r>
              <a:rPr lang="en-US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  3.</a:t>
            </a:r>
            <a:r>
              <a:rPr lang="zh-TW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祈禱護衛</a:t>
            </a:r>
            <a:r>
              <a:rPr lang="en-US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     4.</a:t>
            </a:r>
            <a:r>
              <a:rPr lang="zh-TW" altLang="zh-TW" sz="11200" b="1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以愛同行</a:t>
            </a:r>
          </a:p>
          <a:p>
            <a:pPr algn="l">
              <a:lnSpc>
                <a:spcPts val="3200"/>
              </a:lnSpc>
            </a:pPr>
            <a:r>
              <a:rPr lang="zh-TW" altLang="zh-TW" sz="11200" b="1" u="sng" dirty="0" smtClean="0">
                <a:solidFill>
                  <a:srgbClr val="7030A0"/>
                </a:solidFill>
                <a:latin typeface="+mn-ea"/>
              </a:rPr>
              <a:t>來</a:t>
            </a:r>
            <a:r>
              <a:rPr lang="en-US" altLang="zh-TW" sz="11200" b="1" u="sng" dirty="0" smtClean="0">
                <a:solidFill>
                  <a:srgbClr val="7030A0"/>
                </a:solidFill>
                <a:latin typeface="+mn-ea"/>
              </a:rPr>
              <a:t>!</a:t>
            </a:r>
            <a:r>
              <a:rPr lang="zh-TW" altLang="zh-TW" sz="11200" b="1" u="sng" dirty="0" smtClean="0">
                <a:solidFill>
                  <a:srgbClr val="7030A0"/>
                </a:solidFill>
                <a:latin typeface="+mn-ea"/>
              </a:rPr>
              <a:t>關心我們的牧者</a:t>
            </a:r>
            <a:r>
              <a:rPr lang="en-US" altLang="zh-TW" sz="11200" b="1" u="sng" dirty="0" smtClean="0">
                <a:solidFill>
                  <a:srgbClr val="7030A0"/>
                </a:solidFill>
                <a:latin typeface="+mn-ea"/>
              </a:rPr>
              <a:t>! (</a:t>
            </a:r>
            <a:r>
              <a:rPr lang="zh-TW" altLang="zh-TW" sz="11200" b="1" u="sng" dirty="0" smtClean="0">
                <a:solidFill>
                  <a:srgbClr val="7030A0"/>
                </a:solidFill>
                <a:latin typeface="+mn-ea"/>
              </a:rPr>
              <a:t>提前五</a:t>
            </a:r>
            <a:r>
              <a:rPr lang="en-US" altLang="zh-TW" sz="11200" b="1" u="sng" dirty="0" smtClean="0">
                <a:solidFill>
                  <a:srgbClr val="7030A0"/>
                </a:solidFill>
                <a:latin typeface="+mn-ea"/>
              </a:rPr>
              <a:t>17-21)</a:t>
            </a: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latin typeface="+mn-ea"/>
              </a:rPr>
              <a:t> 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七個欣賞、尊重和敬愛牧者的建議：</a:t>
            </a: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1.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特別注意從「小事」做起。</a:t>
            </a: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  2.</a:t>
            </a:r>
            <a:r>
              <a:rPr lang="zh-TW" altLang="en-US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時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常為牧者代禱。 </a:t>
            </a: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3.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主動幫忙。</a:t>
            </a: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     4.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做一個有實際回應的會眾。</a:t>
            </a: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           </a:t>
            </a:r>
            <a:endParaRPr lang="zh-TW" altLang="zh-TW" sz="112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5.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減少批評。</a:t>
            </a: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     6.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要一直以人的方式衡量牧者。</a:t>
            </a:r>
            <a:endParaRPr lang="en-US" altLang="zh-TW" sz="112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algn="l">
              <a:lnSpc>
                <a:spcPts val="3200"/>
              </a:lnSpc>
            </a:pPr>
            <a:r>
              <a:rPr lang="en-US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  7.</a:t>
            </a:r>
            <a:r>
              <a:rPr lang="zh-TW" altLang="zh-TW" sz="112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止息謠言。</a:t>
            </a:r>
            <a:endParaRPr lang="zh-TW" altLang="en-US" sz="4800" b="1" dirty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1296144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一起成長的生命 </a:t>
            </a:r>
            <a:endParaRPr lang="en-US" altLang="zh-TW" sz="4000" b="1" dirty="0" smtClean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弗四</a:t>
            </a:r>
            <a:r>
              <a:rPr lang="en-US" altLang="zh-TW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1-16</a:t>
            </a:r>
            <a:endParaRPr lang="zh-TW" altLang="en-US" sz="4000" b="1" dirty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32" name="Picture 8" descr="C:\Documents and Settings\Ming\Local Settings\Temporary Internet Files\Content.IE5\KHUZ0PAN\MC9003553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05064"/>
            <a:ext cx="1944216" cy="1823622"/>
          </a:xfrm>
          <a:prstGeom prst="rect">
            <a:avLst/>
          </a:prstGeom>
          <a:noFill/>
        </p:spPr>
      </p:pic>
      <p:pic>
        <p:nvPicPr>
          <p:cNvPr id="1035" name="Picture 11" descr="C:\Documents and Settings\Ming\Local Settings\Temporary Internet Files\Content.IE5\8523CTE3\MC900355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12776"/>
            <a:ext cx="1907704" cy="3888432"/>
          </a:xfrm>
          <a:prstGeom prst="rect">
            <a:avLst/>
          </a:prstGeom>
          <a:noFill/>
        </p:spPr>
      </p:pic>
      <p:pic>
        <p:nvPicPr>
          <p:cNvPr id="1036" name="Picture 12" descr="C:\Documents and Settings\Ming\Local Settings\Temporary Internet Files\Content.IE5\KHUZ0PAN\MC900338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636912"/>
            <a:ext cx="2016224" cy="2685227"/>
          </a:xfrm>
          <a:prstGeom prst="rect">
            <a:avLst/>
          </a:prstGeom>
          <a:noFill/>
        </p:spPr>
      </p:pic>
      <p:pic>
        <p:nvPicPr>
          <p:cNvPr id="15" name="Picture 9" descr="C:\Documents and Settings\Ming\Local Settings\Temporary Internet Files\Content.IE5\WXY3GPEJ\MC9003381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789040"/>
            <a:ext cx="2265460" cy="2863132"/>
          </a:xfrm>
          <a:prstGeom prst="rect">
            <a:avLst/>
          </a:prstGeom>
          <a:noFill/>
        </p:spPr>
      </p:pic>
      <p:pic>
        <p:nvPicPr>
          <p:cNvPr id="16" name="Picture 5" descr="C:\Documents and Settings\Ming\Local Settings\Temporary Internet Files\Content.IE5\WXY3GPEJ\MC90033815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013176"/>
            <a:ext cx="1368151" cy="1298418"/>
          </a:xfrm>
          <a:prstGeom prst="rect">
            <a:avLst/>
          </a:prstGeom>
          <a:noFill/>
        </p:spPr>
      </p:pic>
      <p:pic>
        <p:nvPicPr>
          <p:cNvPr id="17" name="Picture 7" descr="C:\Documents and Settings\Ming\Local Settings\Temporary Internet Files\Content.IE5\8523CTE3\MC90035534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799" y="2636912"/>
            <a:ext cx="1549209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8072"/>
          </a:xfrm>
        </p:spPr>
        <p:txBody>
          <a:bodyPr>
            <a:normAutofit/>
          </a:bodyPr>
          <a:lstStyle/>
          <a:p>
            <a:pPr lvl="0" algn="ctr"/>
            <a:r>
              <a:rPr lang="zh-TW" altLang="zh-TW" sz="3600" b="1" dirty="0" smtClean="0">
                <a:solidFill>
                  <a:srgbClr val="7030A0"/>
                </a:solidFill>
              </a:rPr>
              <a:t>一起得生命：蒙恩召一起與神聯合</a:t>
            </a:r>
            <a:r>
              <a:rPr lang="en-US" altLang="zh-TW" sz="3600" b="1" dirty="0" smtClean="0">
                <a:solidFill>
                  <a:srgbClr val="7030A0"/>
                </a:solidFill>
              </a:rPr>
              <a:t> (</a:t>
            </a:r>
            <a:r>
              <a:rPr lang="zh-TW" altLang="zh-TW" sz="3600" b="1" dirty="0" smtClean="0">
                <a:solidFill>
                  <a:srgbClr val="7030A0"/>
                </a:solidFill>
              </a:rPr>
              <a:t>四</a:t>
            </a:r>
            <a:r>
              <a:rPr lang="en-US" altLang="zh-TW" sz="3600" b="1" dirty="0" smtClean="0">
                <a:solidFill>
                  <a:srgbClr val="7030A0"/>
                </a:solidFill>
              </a:rPr>
              <a:t>1-6)</a:t>
            </a:r>
            <a:endParaRPr lang="zh-TW" altLang="zh-TW" sz="3600" dirty="0" smtClean="0">
              <a:solidFill>
                <a:srgbClr val="7030A0"/>
              </a:solidFill>
            </a:endParaRPr>
          </a:p>
        </p:txBody>
      </p:sp>
      <p:pic>
        <p:nvPicPr>
          <p:cNvPr id="1032" name="Picture 8" descr="C:\Documents and Settings\Ming\Local Settings\Temporary Internet Files\Content.IE5\KHUZ0PAN\MC9003553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869160"/>
            <a:ext cx="1944216" cy="1823622"/>
          </a:xfrm>
          <a:prstGeom prst="rect">
            <a:avLst/>
          </a:prstGeom>
          <a:noFill/>
        </p:spPr>
      </p:pic>
      <p:pic>
        <p:nvPicPr>
          <p:cNvPr id="1035" name="Picture 11" descr="C:\Documents and Settings\Ming\Local Settings\Temporary Internet Files\Content.IE5\8523CTE3\MC900355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1340768"/>
            <a:ext cx="1907704" cy="3888432"/>
          </a:xfrm>
          <a:prstGeom prst="rect">
            <a:avLst/>
          </a:prstGeom>
          <a:noFill/>
        </p:spPr>
      </p:pic>
      <p:pic>
        <p:nvPicPr>
          <p:cNvPr id="1036" name="Picture 12" descr="C:\Documents and Settings\Ming\Local Settings\Temporary Internet Files\Content.IE5\KHUZ0PAN\MC900338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140968"/>
            <a:ext cx="2016224" cy="2685227"/>
          </a:xfrm>
          <a:prstGeom prst="rect">
            <a:avLst/>
          </a:prstGeom>
          <a:noFill/>
        </p:spPr>
      </p:pic>
      <p:pic>
        <p:nvPicPr>
          <p:cNvPr id="15" name="Picture 9" descr="C:\Documents and Settings\Ming\Local Settings\Temporary Internet Files\Content.IE5\WXY3GPEJ\MC9003381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573016"/>
            <a:ext cx="2265460" cy="2863132"/>
          </a:xfrm>
          <a:prstGeom prst="rect">
            <a:avLst/>
          </a:prstGeom>
          <a:noFill/>
        </p:spPr>
      </p:pic>
      <p:pic>
        <p:nvPicPr>
          <p:cNvPr id="16" name="Picture 5" descr="C:\Documents and Settings\Ming\Local Settings\Temporary Internet Files\Content.IE5\WXY3GPEJ\MC90033815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4005064"/>
            <a:ext cx="1368151" cy="1298418"/>
          </a:xfrm>
          <a:prstGeom prst="rect">
            <a:avLst/>
          </a:prstGeom>
          <a:noFill/>
        </p:spPr>
      </p:pic>
      <p:pic>
        <p:nvPicPr>
          <p:cNvPr id="17" name="Picture 7" descr="C:\Documents and Settings\Ming\Local Settings\Temporary Internet Files\Content.IE5\8523CTE3\MC90035534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15816" y="3284984"/>
            <a:ext cx="1440160" cy="2852936"/>
          </a:xfrm>
          <a:prstGeom prst="rect">
            <a:avLst/>
          </a:prstGeom>
          <a:noFill/>
        </p:spPr>
      </p:pic>
      <p:sp>
        <p:nvSpPr>
          <p:cNvPr id="12" name="矩形 11"/>
          <p:cNvSpPr/>
          <p:nvPr/>
        </p:nvSpPr>
        <p:spPr>
          <a:xfrm>
            <a:off x="0" y="908720"/>
            <a:ext cx="8892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/>
              <a:t> </a:t>
            </a:r>
            <a:r>
              <a:rPr lang="zh-TW" altLang="zh-TW" sz="3200" b="1" dirty="0" smtClean="0">
                <a:solidFill>
                  <a:schemeClr val="accent3">
                    <a:lumMod val="75000"/>
                  </a:schemeClr>
                </a:solidFill>
                <a:latin typeface="+mn-ea"/>
              </a:rPr>
              <a:t>凡事謙虛、溫柔、 忍耐</a:t>
            </a:r>
            <a:endParaRPr lang="en-US" altLang="zh-TW" sz="3200" b="1" dirty="0" smtClean="0">
              <a:solidFill>
                <a:schemeClr val="accent3">
                  <a:lumMod val="75000"/>
                </a:schemeClr>
              </a:solidFill>
              <a:latin typeface="+mn-ea"/>
            </a:endParaRPr>
          </a:p>
          <a:p>
            <a:r>
              <a:rPr lang="en-US" altLang="zh-TW" sz="3200" b="1" dirty="0">
                <a:solidFill>
                  <a:schemeClr val="accent3">
                    <a:lumMod val="75000"/>
                  </a:schemeClr>
                </a:solidFill>
                <a:latin typeface="+mn-ea"/>
              </a:rPr>
              <a:t> </a:t>
            </a:r>
            <a:r>
              <a:rPr lang="zh-TW" altLang="zh-TW" sz="3200" b="1" dirty="0" smtClean="0">
                <a:solidFill>
                  <a:schemeClr val="accent3">
                    <a:lumMod val="75000"/>
                  </a:schemeClr>
                </a:solidFill>
                <a:latin typeface="+mn-ea"/>
              </a:rPr>
              <a:t>用愛心互相寬容，用和平彼此聯絡</a:t>
            </a:r>
            <a:endParaRPr lang="en-US" altLang="zh-TW" sz="3200" b="1" dirty="0" smtClean="0">
              <a:solidFill>
                <a:schemeClr val="accent3">
                  <a:lumMod val="75000"/>
                </a:schemeClr>
              </a:solidFill>
              <a:latin typeface="+mn-ea"/>
            </a:endParaRPr>
          </a:p>
          <a:p>
            <a:r>
              <a:rPr lang="en-US" altLang="zh-TW" sz="3200" b="1" dirty="0">
                <a:solidFill>
                  <a:schemeClr val="accent3">
                    <a:lumMod val="75000"/>
                  </a:schemeClr>
                </a:solidFill>
                <a:latin typeface="+mn-ea"/>
              </a:rPr>
              <a:t> </a:t>
            </a:r>
            <a:r>
              <a:rPr lang="zh-TW" altLang="zh-TW" sz="3200" b="1" dirty="0" smtClean="0">
                <a:solidFill>
                  <a:schemeClr val="accent3">
                    <a:lumMod val="75000"/>
                  </a:schemeClr>
                </a:solidFill>
                <a:latin typeface="+mn-ea"/>
              </a:rPr>
              <a:t>竭力保守聖靈所賜合而為一的心</a:t>
            </a:r>
            <a:endParaRPr lang="zh-TW" altLang="en-US" sz="3200" b="1" dirty="0" smtClean="0">
              <a:solidFill>
                <a:schemeClr val="accent3">
                  <a:lumMod val="75000"/>
                </a:schemeClr>
              </a:solidFill>
              <a:latin typeface="+mn-ea"/>
            </a:endParaRPr>
          </a:p>
          <a:p>
            <a:r>
              <a:rPr lang="en-US" altLang="zh-TW" sz="3200" b="1" dirty="0" smtClean="0"/>
              <a:t> 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一身體</a:t>
            </a:r>
            <a:r>
              <a:rPr lang="zh-TW" altLang="zh-TW" sz="3200" b="1" dirty="0">
                <a:solidFill>
                  <a:srgbClr val="002060"/>
                </a:solidFill>
                <a:latin typeface="+mn-ea"/>
              </a:rPr>
              <a:t>、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一聖靈</a:t>
            </a:r>
            <a:r>
              <a:rPr lang="zh-TW" altLang="zh-TW" sz="3200" b="1" dirty="0">
                <a:solidFill>
                  <a:srgbClr val="002060"/>
                </a:solidFill>
                <a:latin typeface="+mn-ea"/>
              </a:rPr>
              <a:t>、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一指望</a:t>
            </a:r>
            <a:endParaRPr lang="en-US" altLang="zh-TW" sz="32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TW" sz="3200" b="1" dirty="0" smtClean="0">
                <a:solidFill>
                  <a:srgbClr val="002060"/>
                </a:solidFill>
                <a:latin typeface="+mn-ea"/>
              </a:rPr>
              <a:t> 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一</a:t>
            </a:r>
            <a:r>
              <a:rPr lang="zh-TW" altLang="zh-TW" sz="3200" b="1" dirty="0">
                <a:solidFill>
                  <a:srgbClr val="002060"/>
                </a:solidFill>
                <a:latin typeface="+mn-ea"/>
              </a:rPr>
              <a:t>主、一信、一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洗</a:t>
            </a:r>
            <a:endParaRPr lang="en-US" altLang="zh-TW" sz="3200" b="1" dirty="0" smtClean="0">
              <a:solidFill>
                <a:srgbClr val="002060"/>
              </a:solidFill>
              <a:latin typeface="+mn-ea"/>
            </a:endParaRPr>
          </a:p>
          <a:p>
            <a:r>
              <a:rPr lang="en-US" altLang="zh-TW" sz="3200" b="1" dirty="0" smtClean="0">
                <a:solidFill>
                  <a:srgbClr val="002060"/>
                </a:solidFill>
                <a:latin typeface="+mn-ea"/>
              </a:rPr>
              <a:t> </a:t>
            </a:r>
            <a:r>
              <a:rPr lang="zh-TW" altLang="zh-TW" sz="3200" b="1" dirty="0" smtClean="0">
                <a:solidFill>
                  <a:srgbClr val="002060"/>
                </a:solidFill>
                <a:latin typeface="+mn-ea"/>
              </a:rPr>
              <a:t>一神</a:t>
            </a:r>
            <a:endParaRPr lang="zh-TW" altLang="en-US" sz="3200" b="1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984161" y="6273225"/>
            <a:ext cx="3159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一起成長的生命 </a:t>
            </a:r>
            <a:endParaRPr lang="en-US" altLang="zh-TW" sz="32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Documents and Settings\Ming\Local Settings\Temporary Internet Files\Content.IE5\KHUZ0PAN\MC9003553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653136"/>
            <a:ext cx="1944216" cy="1823622"/>
          </a:xfrm>
          <a:prstGeom prst="rect">
            <a:avLst/>
          </a:prstGeom>
          <a:noFill/>
        </p:spPr>
      </p:pic>
      <p:pic>
        <p:nvPicPr>
          <p:cNvPr id="1035" name="Picture 11" descr="C:\Documents and Settings\Ming\Local Settings\Temporary Internet Files\Content.IE5\8523CTE3\MC900355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2132856"/>
            <a:ext cx="1907704" cy="3888432"/>
          </a:xfrm>
          <a:prstGeom prst="rect">
            <a:avLst/>
          </a:prstGeom>
          <a:noFill/>
        </p:spPr>
      </p:pic>
      <p:pic>
        <p:nvPicPr>
          <p:cNvPr id="1036" name="Picture 12" descr="C:\Documents and Settings\Ming\Local Settings\Temporary Internet Files\Content.IE5\KHUZ0PAN\MC900338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3356992"/>
            <a:ext cx="2016224" cy="2685227"/>
          </a:xfrm>
          <a:prstGeom prst="rect">
            <a:avLst/>
          </a:prstGeom>
          <a:noFill/>
        </p:spPr>
      </p:pic>
      <p:pic>
        <p:nvPicPr>
          <p:cNvPr id="15" name="Picture 9" descr="C:\Documents and Settings\Ming\Local Settings\Temporary Internet Files\Content.IE5\WXY3GPEJ\MC9003381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3717032"/>
            <a:ext cx="2265460" cy="2863132"/>
          </a:xfrm>
          <a:prstGeom prst="rect">
            <a:avLst/>
          </a:prstGeom>
          <a:noFill/>
        </p:spPr>
      </p:pic>
      <p:pic>
        <p:nvPicPr>
          <p:cNvPr id="16" name="Picture 5" descr="C:\Documents and Settings\Ming\Local Settings\Temporary Internet Files\Content.IE5\WXY3GPEJ\MC90033815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869160"/>
            <a:ext cx="1368151" cy="1298418"/>
          </a:xfrm>
          <a:prstGeom prst="rect">
            <a:avLst/>
          </a:prstGeom>
          <a:noFill/>
        </p:spPr>
      </p:pic>
      <p:pic>
        <p:nvPicPr>
          <p:cNvPr id="17" name="Picture 7" descr="C:\Documents and Settings\Ming\Local Settings\Temporary Internet Files\Content.IE5\8523CTE3\MC90035534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3284984"/>
            <a:ext cx="1440160" cy="2852936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一起得恩賜：蒙恩賜一起建立身體 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(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四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7-12)</a:t>
            </a:r>
            <a:endParaRPr kumimoji="1" lang="en-US" altLang="zh-TW" sz="4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ea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775157"/>
            <a:ext cx="90364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1.</a:t>
            </a:r>
            <a:r>
              <a:rPr kumimoji="1" lang="zh-TW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基督按自己心意對人的認識分派恩賜</a:t>
            </a: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2.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各人都從基督得到恩賜</a:t>
            </a: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3.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只有基督有統管並分派恩賜的權柄與能力</a:t>
            </a:r>
            <a:endParaRPr kumimoji="1" lang="en-US" altLang="zh-TW" sz="3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4.</a:t>
            </a:r>
            <a:r>
              <a:rPr kumimoji="1" lang="zh-TW" alt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新細明體" pitchFamily="18" charset="-120"/>
                <a:cs typeface="Times New Roman" pitchFamily="18" charset="0"/>
              </a:rPr>
              <a:t>人只是基督的恩賜的管家</a:t>
            </a:r>
            <a:endParaRPr kumimoji="1" lang="zh-TW" alt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984161" y="6273225"/>
            <a:ext cx="3159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一起成長的生命 </a:t>
            </a:r>
            <a:endParaRPr lang="en-US" altLang="zh-TW" sz="32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Documents and Settings\Ming\Local Settings\Temporary Internet Files\Content.IE5\KHUZ0PAN\MC9003553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573016"/>
            <a:ext cx="1728192" cy="1823622"/>
          </a:xfrm>
          <a:prstGeom prst="rect">
            <a:avLst/>
          </a:prstGeom>
          <a:noFill/>
        </p:spPr>
      </p:pic>
      <p:pic>
        <p:nvPicPr>
          <p:cNvPr id="1035" name="Picture 11" descr="C:\Documents and Settings\Ming\Local Settings\Temporary Internet Files\Content.IE5\8523CTE3\MC900355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916832"/>
            <a:ext cx="1619672" cy="3301343"/>
          </a:xfrm>
          <a:prstGeom prst="rect">
            <a:avLst/>
          </a:prstGeom>
          <a:noFill/>
        </p:spPr>
      </p:pic>
      <p:pic>
        <p:nvPicPr>
          <p:cNvPr id="1036" name="Picture 12" descr="C:\Documents and Settings\Ming\Local Settings\Temporary Internet Files\Content.IE5\KHUZ0PAN\MC900338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112" y="2852936"/>
            <a:ext cx="1799953" cy="2397195"/>
          </a:xfrm>
          <a:prstGeom prst="rect">
            <a:avLst/>
          </a:prstGeom>
          <a:noFill/>
        </p:spPr>
      </p:pic>
      <p:pic>
        <p:nvPicPr>
          <p:cNvPr id="15" name="Picture 9" descr="C:\Documents and Settings\Ming\Local Settings\Temporary Internet Files\Content.IE5\WXY3GPEJ\MC9003381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3140968"/>
            <a:ext cx="2265460" cy="2863132"/>
          </a:xfrm>
          <a:prstGeom prst="rect">
            <a:avLst/>
          </a:prstGeom>
          <a:noFill/>
        </p:spPr>
      </p:pic>
      <p:pic>
        <p:nvPicPr>
          <p:cNvPr id="16" name="Picture 5" descr="C:\Documents and Settings\Ming\Local Settings\Temporary Internet Files\Content.IE5\WXY3GPEJ\MC90033815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301208"/>
            <a:ext cx="1368151" cy="1298418"/>
          </a:xfrm>
          <a:prstGeom prst="rect">
            <a:avLst/>
          </a:prstGeom>
          <a:noFill/>
        </p:spPr>
      </p:pic>
      <p:pic>
        <p:nvPicPr>
          <p:cNvPr id="17" name="Picture 7" descr="C:\Documents and Settings\Ming\Local Settings\Temporary Internet Files\Content.IE5\8523CTE3\MC90035534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3356992"/>
            <a:ext cx="1584176" cy="3138229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26064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ea"/>
                <a:cs typeface="Times New Roman" pitchFamily="18" charset="0"/>
              </a:rPr>
              <a:t> 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一起連於基督：藉愛、真道與恩賜</a:t>
            </a:r>
            <a:endParaRPr kumimoji="1" lang="en-US" altLang="zh-TW" sz="3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ea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zh-TW" sz="3600" b="1" dirty="0">
                <a:solidFill>
                  <a:srgbClr val="7030A0"/>
                </a:solidFill>
                <a:latin typeface="+mn-ea"/>
                <a:cs typeface="Times New Roman" pitchFamily="18" charset="0"/>
              </a:rPr>
              <a:t> </a:t>
            </a:r>
            <a:r>
              <a:rPr kumimoji="1" lang="en-US" altLang="zh-TW" sz="3600" b="1" dirty="0" smtClean="0">
                <a:solidFill>
                  <a:srgbClr val="7030A0"/>
                </a:solidFill>
                <a:latin typeface="+mn-ea"/>
                <a:cs typeface="Times New Roman" pitchFamily="18" charset="0"/>
              </a:rPr>
              <a:t>                            </a:t>
            </a:r>
            <a:r>
              <a:rPr kumimoji="1" 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彼此建立成長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 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(</a:t>
            </a:r>
            <a:r>
              <a:rPr kumimoji="1" lang="zh-TW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四</a:t>
            </a:r>
            <a:r>
              <a:rPr kumimoji="1" lang="en-US" altLang="zh-TW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ea"/>
                <a:cs typeface="Times New Roman" pitchFamily="18" charset="0"/>
              </a:rPr>
              <a:t>13-16)</a:t>
            </a:r>
            <a:endParaRPr kumimoji="1" lang="en-US" altLang="zh-TW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984161" y="6273225"/>
            <a:ext cx="3159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3200" b="1" dirty="0" smtClean="0">
                <a:solidFill>
                  <a:srgbClr val="92D050"/>
                </a:solidFill>
                <a:latin typeface="微軟正黑體" pitchFamily="34" charset="-120"/>
                <a:ea typeface="微軟正黑體" pitchFamily="34" charset="-120"/>
              </a:rPr>
              <a:t>一起成長的生命 </a:t>
            </a:r>
            <a:endParaRPr lang="en-US" altLang="zh-TW" sz="3200" b="1" dirty="0" smtClean="0">
              <a:solidFill>
                <a:srgbClr val="92D05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9512" y="1268760"/>
            <a:ext cx="3379451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sz="3200" b="1" dirty="0" smtClean="0"/>
              <a:t>同歸</a:t>
            </a:r>
            <a:r>
              <a:rPr lang="zh-TW" altLang="zh-TW" sz="3200" b="1" dirty="0"/>
              <a:t>於</a:t>
            </a:r>
            <a:r>
              <a:rPr lang="zh-TW" altLang="zh-TW" sz="3200" b="1" dirty="0" smtClean="0"/>
              <a:t>一</a:t>
            </a:r>
            <a:endParaRPr lang="en-US" altLang="zh-TW" sz="3200" b="1" dirty="0" smtClean="0"/>
          </a:p>
          <a:p>
            <a:pPr>
              <a:buFont typeface="Wingdings" pitchFamily="2" charset="2"/>
              <a:buChar char="ü"/>
            </a:pPr>
            <a:r>
              <a:rPr lang="zh-TW" altLang="en-US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得以長大成人</a:t>
            </a:r>
            <a:endParaRPr lang="en-US" altLang="zh-TW" sz="32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連於元首基督</a:t>
            </a:r>
            <a:endParaRPr lang="en-US" altLang="zh-TW" sz="32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>
              <a:buFont typeface="Wingdings" pitchFamily="2" charset="2"/>
              <a:buChar char="ü"/>
            </a:pPr>
            <a:r>
              <a:rPr lang="zh-TW" altLang="zh-TW" sz="32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在愛中建立自己</a:t>
            </a:r>
            <a:endParaRPr lang="zh-TW" altLang="en-US" sz="3200" b="1" dirty="0" smtClean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endParaRPr lang="zh-TW" alt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zh-TW" altLang="en-US" sz="3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18002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zh-TW" altLang="en-US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互相作肢體</a:t>
            </a:r>
            <a:endParaRPr lang="en-US" altLang="zh-TW" sz="4000" b="1" dirty="0" smtClean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共同相扶持</a:t>
            </a:r>
            <a:endParaRPr lang="en-US" altLang="zh-TW" sz="4000" b="1" dirty="0" smtClean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sz="4000" b="1" dirty="0" smtClean="0">
                <a:solidFill>
                  <a:srgbClr val="263A35"/>
                </a:solidFill>
                <a:latin typeface="微軟正黑體" pitchFamily="34" charset="-120"/>
                <a:ea typeface="微軟正黑體" pitchFamily="34" charset="-120"/>
              </a:rPr>
              <a:t>靠主恩典合而為一</a:t>
            </a:r>
            <a:endParaRPr lang="en-US" altLang="zh-TW" sz="4000" b="1" dirty="0" smtClean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zh-TW" altLang="en-US" sz="4000" b="1" dirty="0">
              <a:solidFill>
                <a:srgbClr val="263A3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32" name="Picture 8" descr="C:\Documents and Settings\Ming\Local Settings\Temporary Internet Files\Content.IE5\KHUZ0PAN\MC9003553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005064"/>
            <a:ext cx="1944216" cy="1823622"/>
          </a:xfrm>
          <a:prstGeom prst="rect">
            <a:avLst/>
          </a:prstGeom>
          <a:noFill/>
        </p:spPr>
      </p:pic>
      <p:pic>
        <p:nvPicPr>
          <p:cNvPr id="1035" name="Picture 11" descr="C:\Documents and Settings\Ming\Local Settings\Temporary Internet Files\Content.IE5\8523CTE3\MC9003553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12776"/>
            <a:ext cx="1907704" cy="3888432"/>
          </a:xfrm>
          <a:prstGeom prst="rect">
            <a:avLst/>
          </a:prstGeom>
          <a:noFill/>
        </p:spPr>
      </p:pic>
      <p:pic>
        <p:nvPicPr>
          <p:cNvPr id="1036" name="Picture 12" descr="C:\Documents and Settings\Ming\Local Settings\Temporary Internet Files\Content.IE5\KHUZ0PAN\MC90033814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2636912"/>
            <a:ext cx="2016224" cy="2685227"/>
          </a:xfrm>
          <a:prstGeom prst="rect">
            <a:avLst/>
          </a:prstGeom>
          <a:noFill/>
        </p:spPr>
      </p:pic>
      <p:pic>
        <p:nvPicPr>
          <p:cNvPr id="15" name="Picture 9" descr="C:\Documents and Settings\Ming\Local Settings\Temporary Internet Files\Content.IE5\WXY3GPEJ\MC90033813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1960" y="3789040"/>
            <a:ext cx="2265460" cy="2863132"/>
          </a:xfrm>
          <a:prstGeom prst="rect">
            <a:avLst/>
          </a:prstGeom>
          <a:noFill/>
        </p:spPr>
      </p:pic>
      <p:pic>
        <p:nvPicPr>
          <p:cNvPr id="16" name="Picture 5" descr="C:\Documents and Settings\Ming\Local Settings\Temporary Internet Files\Content.IE5\WXY3GPEJ\MC900338152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013176"/>
            <a:ext cx="1368151" cy="1298418"/>
          </a:xfrm>
          <a:prstGeom prst="rect">
            <a:avLst/>
          </a:prstGeom>
          <a:noFill/>
        </p:spPr>
      </p:pic>
      <p:pic>
        <p:nvPicPr>
          <p:cNvPr id="17" name="Picture 7" descr="C:\Documents and Settings\Ming\Local Settings\Temporary Internet Files\Content.IE5\8523CTE3\MC900355341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799" y="2636912"/>
            <a:ext cx="1549209" cy="306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匯合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386</TotalTime>
  <Words>197</Words>
  <Application>Microsoft Office PowerPoint</Application>
  <PresentationFormat>如螢幕大小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匯合</vt:lpstr>
      <vt:lpstr>投影片 1</vt:lpstr>
      <vt:lpstr>投影片 2</vt:lpstr>
      <vt:lpstr>投影片 3</vt:lpstr>
      <vt:lpstr>投影片 4</vt:lpstr>
      <vt:lpstr>投影片 5</vt:lpstr>
      <vt:lpstr>投影片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Ming</dc:creator>
  <cp:lastModifiedBy>Andrew</cp:lastModifiedBy>
  <cp:revision>12</cp:revision>
  <dcterms:created xsi:type="dcterms:W3CDTF">2014-07-18T06:00:15Z</dcterms:created>
  <dcterms:modified xsi:type="dcterms:W3CDTF">2014-07-21T02:54:28Z</dcterms:modified>
</cp:coreProperties>
</file>