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60" r:id="rId3"/>
    <p:sldId id="256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5CB2C-A7A1-425A-84B0-658E277DB01A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6575B-35A3-4452-9937-D8A2B69361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6575B-35A3-4452-9937-D8A2B69361E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6575B-35A3-4452-9937-D8A2B69361E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0E25F2-C443-4CE8-B9E6-D3088C4FE6CC}" type="datetimeFigureOut">
              <a:rPr lang="zh-TW" altLang="en-US" smtClean="0"/>
              <a:pPr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area2-2.png"/>
          <p:cNvPicPr>
            <a:picLocks noChangeAspect="1"/>
          </p:cNvPicPr>
          <p:nvPr/>
        </p:nvPicPr>
        <p:blipFill>
          <a:blip r:embed="rId2" cstate="print"/>
          <a:srcRect l="15778" r="7158"/>
          <a:stretch>
            <a:fillRect/>
          </a:stretch>
        </p:blipFill>
        <p:spPr>
          <a:xfrm>
            <a:off x="4427984" y="332656"/>
            <a:ext cx="4716016" cy="6785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文字方塊 2"/>
          <p:cNvSpPr txBox="1"/>
          <p:nvPr/>
        </p:nvSpPr>
        <p:spPr>
          <a:xfrm>
            <a:off x="179512" y="260648"/>
            <a:ext cx="4108841" cy="63537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教會更新的三個層面：</a:t>
            </a: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得著靈力</a:t>
            </a: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使命鞏固</a:t>
            </a: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回應社會</a:t>
            </a:r>
            <a:endParaRPr lang="en-US" altLang="zh-TW" sz="3200" b="1" dirty="0" smtClean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3968" y="11663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教會更新的七項生命表現：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251520" y="2276872"/>
            <a:ext cx="4392488" cy="2664296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出埃及十四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9-31</a:t>
            </a: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從以色列人與摩西</a:t>
            </a: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看生命經歷如何深化信仰</a:t>
            </a:r>
            <a:endParaRPr lang="en-US" altLang="zh-TW" sz="2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群體如何得著更新</a:t>
            </a:r>
            <a:endParaRPr lang="zh-TW" altLang="en-US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76056" y="6309320"/>
            <a:ext cx="396044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050" b="1" dirty="0" smtClean="0"/>
              <a:t>本投影片參連傑達：</a:t>
            </a:r>
            <a:r>
              <a:rPr lang="en-US" altLang="zh-TW" sz="1050" b="1" dirty="0" smtClean="0"/>
              <a:t>《</a:t>
            </a:r>
            <a:r>
              <a:rPr lang="zh-TW" altLang="en-US" sz="1050" b="1" dirty="0" smtClean="0"/>
              <a:t>引向復興的動力：一個聖經及神學的觀點</a:t>
            </a:r>
            <a:r>
              <a:rPr lang="en-US" altLang="zh-TW" sz="1050" b="1" dirty="0" smtClean="0"/>
              <a:t>》〈</a:t>
            </a:r>
            <a:r>
              <a:rPr lang="zh-TW" altLang="en-US" sz="1050" b="1" dirty="0" smtClean="0"/>
              <a:t>香港：亞洲歸主協會，</a:t>
            </a:r>
            <a:r>
              <a:rPr lang="en-US" altLang="zh-TW" sz="1050" b="1" dirty="0" smtClean="0"/>
              <a:t>1995〉</a:t>
            </a:r>
            <a:r>
              <a:rPr lang="zh-TW" altLang="en-US" sz="1050" b="1" dirty="0" smtClean="0"/>
              <a:t>頁</a:t>
            </a:r>
            <a:r>
              <a:rPr lang="en-US" altLang="zh-TW" sz="1050" b="1" dirty="0" smtClean="0"/>
              <a:t>74-75</a:t>
            </a:r>
            <a:r>
              <a:rPr lang="zh-TW" altLang="en-US" sz="1050" b="1" dirty="0" smtClean="0"/>
              <a:t>。</a:t>
            </a:r>
            <a:endParaRPr lang="zh-TW" altLang="en-US" sz="105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60350"/>
            <a:ext cx="70150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1" 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逃亡與負重擔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：切望拯救的群體</a:t>
            </a:r>
            <a:endParaRPr kumimoji="1" lang="zh-TW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648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TW" altLang="zh-TW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歷</a:t>
            </a:r>
            <a:r>
              <a:rPr lang="zh-TW" altLang="zh-TW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變</a:t>
            </a:r>
            <a:r>
              <a:rPr lang="zh-TW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新心 </a:t>
            </a:r>
            <a:r>
              <a:rPr lang="zh-TW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由</a:t>
            </a:r>
            <a:r>
              <a:rPr lang="zh-TW" altLang="zh-TW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質疑</a:t>
            </a:r>
            <a:r>
              <a:rPr lang="zh-TW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zh-TW" altLang="zh-TW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敬畏</a:t>
            </a:r>
            <a:endParaRPr lang="zh-TW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26876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「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以色列人的哀聲達到我耳中，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我也看見埃及人怎樣欺壓他們。」</a:t>
            </a: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三</a:t>
            </a:r>
            <a:r>
              <a:rPr kumimoji="1" lang="en-US" altLang="zh-TW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9</a:t>
            </a:r>
            <a:endParaRPr kumimoji="1" lang="zh-TW" altLang="en-US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20486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8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「</a:t>
            </a: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主阿，你為甚麼苦待</a:t>
            </a:r>
            <a:r>
              <a:rPr kumimoji="1" lang="zh-TW" sz="28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這百姓呢？</a:t>
            </a: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為甚麼打發我去呢？</a:t>
            </a:r>
            <a:r>
              <a:rPr kumimoji="1" lang="en-US" altLang="zh-TW" sz="28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   </a:t>
            </a: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自從我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去見法老，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奉你的名說話，他就苦待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這百姓，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8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你一點也沒有拯救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他們。</a:t>
            </a:r>
            <a:r>
              <a:rPr kumimoji="1" lang="zh-TW" altLang="en-US" sz="28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」</a:t>
            </a:r>
            <a:r>
              <a:rPr kumimoji="1" lang="zh-TW" altLang="en-US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十二</a:t>
            </a:r>
            <a:r>
              <a:rPr kumimoji="1" lang="en-US" altLang="zh-TW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22-23</a:t>
            </a:r>
            <a:endParaRPr kumimoji="1" lang="zh-TW" altLang="en-US" sz="28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350100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 「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現在你必看見我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向法老所行的事，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使他因我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大能的手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容以色列人去，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且把他們趕出他的地。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十二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31</a:t>
            </a: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 rot="21150804">
            <a:off x="877" y="4886309"/>
            <a:ext cx="91440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過紅海：</a:t>
            </a:r>
            <a:r>
              <a:rPr lang="zh-TW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出埃及後第一難關</a:t>
            </a:r>
            <a:endParaRPr lang="zh-TW" alt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8" name="Picture 2" descr="http://acts.pct.org.tw/PCTContent/block/file/getimage.aspx?pname=20130114214128819&amp;lname=102013_%E6%88%90%E7%82%BA%E4%B8%8A%E5%B8%9D%E6%89%8B%E4%B8%AD%E7%9A%84%E6%9D%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8881" y="3573016"/>
            <a:ext cx="2935119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16632"/>
            <a:ext cx="6494085" cy="150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一</a:t>
            </a:r>
            <a:r>
              <a:rPr kumimoji="1" lang="zh-TW" altLang="en-US" sz="3600" b="1" i="0" u="none" strike="noStrike" cap="none" normalizeH="0" baseline="-300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、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只見危機，懼怕不見出路；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36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  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只有怨聲，拒絕沒有聽從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3600" b="1" dirty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</a:t>
            </a:r>
            <a:r>
              <a:rPr kumimoji="1" lang="en-US" altLang="zh-TW" sz="36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（</a:t>
            </a:r>
            <a:r>
              <a:rPr kumimoji="1" lang="en-US" altLang="zh-TW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V9-10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、</a:t>
            </a:r>
            <a:r>
              <a:rPr kumimoji="1" lang="en-US" altLang="zh-TW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11-12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）</a:t>
            </a:r>
            <a:endParaRPr kumimoji="1" lang="en-US" altLang="zh-TW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2" descr="http://news.xinhuanet.com/abroad/2013-03/22/124488724_11n.jpg"/>
          <p:cNvPicPr>
            <a:picLocks noChangeAspect="1" noChangeArrowheads="1"/>
          </p:cNvPicPr>
          <p:nvPr/>
        </p:nvPicPr>
        <p:blipFill>
          <a:blip r:embed="rId3" cstate="print"/>
          <a:srcRect l="11061" t="540" r="5212"/>
          <a:stretch>
            <a:fillRect/>
          </a:stretch>
        </p:blipFill>
        <p:spPr bwMode="auto">
          <a:xfrm rot="611726">
            <a:off x="1619672" y="4565958"/>
            <a:ext cx="1267666" cy="22920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矩形 6"/>
          <p:cNvSpPr/>
          <p:nvPr/>
        </p:nvSpPr>
        <p:spPr>
          <a:xfrm>
            <a:off x="0" y="162880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7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難道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在埃及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（過去）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沒有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墳地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（有安排）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6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把我們帶來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死在曠野麼？</a:t>
            </a:r>
            <a:r>
              <a:rPr lang="zh-TW" altLang="en-US" sz="26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（更糟）</a:t>
            </a:r>
            <a:endParaRPr lang="en-US" altLang="zh-TW" sz="26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你為甚麼這樣待我們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（勉強）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將我們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從埃及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領出來呢？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（離開）</a:t>
            </a:r>
            <a:endParaRPr lang="en-US" altLang="zh-TW" sz="26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  我們在埃及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豈沒有對你說過，不要攪擾我們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（不要勉強），</a:t>
            </a:r>
            <a:endParaRPr lang="en-US" altLang="zh-TW" sz="26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容我們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（不用改變）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服事埃及人麼？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因為服事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埃及人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（過去）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比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死在曠野</a:t>
            </a:r>
            <a:r>
              <a:rPr lang="zh-TW" altLang="en-US" sz="26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（現在）</a:t>
            </a:r>
            <a:r>
              <a:rPr lang="zh-TW" altLang="en-US" sz="26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還好</a:t>
            </a:r>
            <a:r>
              <a:rPr lang="zh-TW" altLang="en-US" sz="26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zh-TW" sz="27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11-12</a:t>
            </a:r>
            <a:endParaRPr lang="zh-TW" altLang="en-US" sz="27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8" name="Picture 4" descr="http://upload.17u.com/blogpic/2012/01/31/ad1/2012013110402436140.jpg"/>
          <p:cNvPicPr>
            <a:picLocks noChangeAspect="1" noChangeArrowheads="1"/>
          </p:cNvPicPr>
          <p:nvPr/>
        </p:nvPicPr>
        <p:blipFill>
          <a:blip r:embed="rId4" cstate="print"/>
          <a:srcRect l="10808" t="5267"/>
          <a:stretch>
            <a:fillRect/>
          </a:stretch>
        </p:blipFill>
        <p:spPr bwMode="auto">
          <a:xfrm>
            <a:off x="6010221" y="4581128"/>
            <a:ext cx="3133779" cy="2276872"/>
          </a:xfrm>
          <a:prstGeom prst="rect">
            <a:avLst/>
          </a:prstGeom>
          <a:noFill/>
        </p:spPr>
      </p:pic>
      <p:pic>
        <p:nvPicPr>
          <p:cNvPr id="10" name="Picture 4" descr="http://upload.17u.com/blogpic/2012/01/31/ad1/2012013110402436140.jpg"/>
          <p:cNvPicPr>
            <a:picLocks noChangeAspect="1" noChangeArrowheads="1"/>
          </p:cNvPicPr>
          <p:nvPr/>
        </p:nvPicPr>
        <p:blipFill>
          <a:blip r:embed="rId4" cstate="print"/>
          <a:srcRect l="10808" t="5267" r="5164"/>
          <a:stretch>
            <a:fillRect/>
          </a:stretch>
        </p:blipFill>
        <p:spPr bwMode="auto">
          <a:xfrm>
            <a:off x="3059832" y="4581128"/>
            <a:ext cx="2952328" cy="2276872"/>
          </a:xfrm>
          <a:prstGeom prst="rect">
            <a:avLst/>
          </a:prstGeom>
          <a:noFill/>
        </p:spPr>
      </p:pic>
      <p:pic>
        <p:nvPicPr>
          <p:cNvPr id="11" name="Picture 2" descr="http://news.xinhuanet.com/abroad/2013-03/22/124488724_11n.jpg"/>
          <p:cNvPicPr>
            <a:picLocks noChangeAspect="1" noChangeArrowheads="1"/>
          </p:cNvPicPr>
          <p:nvPr/>
        </p:nvPicPr>
        <p:blipFill>
          <a:blip r:embed="rId3" cstate="print"/>
          <a:srcRect l="11061" t="540" r="14684"/>
          <a:stretch>
            <a:fillRect/>
          </a:stretch>
        </p:blipFill>
        <p:spPr bwMode="auto">
          <a:xfrm rot="21003445">
            <a:off x="301845" y="4447538"/>
            <a:ext cx="1274290" cy="23488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88640"/>
            <a:ext cx="6647974" cy="147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二、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站住等候，觀看神的救恩；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   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雲火臨到，隔阻不得相近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   （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V13-18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、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19-20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）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2" descr="http://acts.pct.org.tw/PCTContent/block/file/getimage.aspx?pname=20130114214128819&amp;lname=102013_%E6%88%90%E7%82%BA%E4%B8%8A%E5%B8%9D%E6%89%8B%E4%B8%AD%E7%9A%84%E6%9D%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672" y="2013154"/>
            <a:ext cx="2952328" cy="4844846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00808"/>
            <a:ext cx="651621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「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不要懼怕，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只管站住！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3048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看耶和華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今天向你們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所要施行的救恩。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3048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因為，你們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今天所看見的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埃及人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3048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必永遠不再看見了。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3048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耶和華必為你們爭戰；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8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</a:t>
            </a:r>
            <a:r>
              <a:rPr kumimoji="1" lang="zh-TW" altLang="en-US" sz="28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你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們只管靜默，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不要作聲。</a:t>
            </a: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」</a:t>
            </a:r>
            <a:r>
              <a:rPr kumimoji="1" lang="en-US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13-14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zh-TW" sz="28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一邊黑暗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一邊發光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終夜兩下不得相近。」</a:t>
            </a:r>
            <a:endParaRPr kumimoji="1" lang="zh-TW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mg4.ph.126.net/hcw-Or8KSyw9bvHa9M_fNg==/2573525712082595284.jpg"/>
          <p:cNvPicPr>
            <a:picLocks noChangeAspect="1" noChangeArrowheads="1"/>
          </p:cNvPicPr>
          <p:nvPr/>
        </p:nvPicPr>
        <p:blipFill>
          <a:blip r:embed="rId2" cstate="print"/>
          <a:srcRect t="3857"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0" y="1700808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「以色列人看見耶和華向埃及人所行的大事，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就</a:t>
            </a:r>
            <a:r>
              <a:rPr lang="zh-TW" altLang="zh-TW" sz="28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敬畏耶和華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，又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信服他和他的僕人摩西。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十四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31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他們必聽</a:t>
            </a:r>
            <a:r>
              <a:rPr lang="zh-TW" altLang="en-US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你</a:t>
            </a:r>
            <a:r>
              <a:rPr lang="zh-TW" altLang="zh-TW" sz="28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的話。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出三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502976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altLang="en-US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三</a:t>
            </a:r>
            <a:r>
              <a:rPr kumimoji="1" lang="zh-TW" altLang="en-US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、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大能攻擊，敵人慌忙逃跑；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3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</a:t>
            </a:r>
            <a:r>
              <a:rPr kumimoji="1" lang="en-US" altLang="zh-TW" sz="3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  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神恩拯救，心生敬畏信服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        （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V21-25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、</a:t>
            </a:r>
            <a:r>
              <a:rPr kumimoji="1" lang="en-US" altLang="zh-TW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26-31</a:t>
            </a:r>
            <a:r>
              <a:rPr kumimoji="1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）</a:t>
            </a:r>
            <a:endParaRPr kumimoji="1" lang="en-US" altLang="zh-TW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8640"/>
            <a:ext cx="77123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總結：被贖與得釋放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經歷救恩的族群</a:t>
            </a:r>
            <a:endParaRPr kumimoji="1" lang="zh-TW" altLang="en-US" sz="4800" b="0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980728"/>
            <a:ext cx="9144000" cy="253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6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「</a:t>
            </a:r>
            <a:r>
              <a:rPr lang="zh-TW" altLang="zh-TW" sz="2600" b="1" dirty="0" smtClean="0">
                <a:latin typeface="微軟正黑體" pitchFamily="34" charset="-120"/>
                <a:ea typeface="微軟正黑體" pitchFamily="34" charset="-120"/>
              </a:rPr>
              <a:t>以色列人因做苦工，就</a:t>
            </a:r>
            <a:r>
              <a:rPr lang="zh-TW" altLang="zh-TW" sz="2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歎息哀求，</a:t>
            </a:r>
            <a:r>
              <a:rPr lang="zh-TW" altLang="zh-TW" sz="2600" b="1" dirty="0" smtClean="0">
                <a:latin typeface="微軟正黑體" pitchFamily="34" charset="-120"/>
                <a:ea typeface="微軟正黑體" pitchFamily="34" charset="-120"/>
              </a:rPr>
              <a:t>他們的哀聲達於　神。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600" b="1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神聽見他們的哀聲，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就記念他與亞伯拉罕、以撒、雅各</a:t>
            </a:r>
            <a:endParaRPr kumimoji="1" lang="en-US" altLang="zh-TW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6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所立的約。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神 看顧以色列人，也知道他們的苦情。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」</a:t>
            </a:r>
            <a:r>
              <a:rPr kumimoji="1"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二</a:t>
            </a:r>
            <a:r>
              <a:rPr kumimoji="1"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23-25 </a:t>
            </a:r>
            <a:endParaRPr kumimoji="1" lang="en-US" altLang="zh-TW" sz="27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7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「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日間雲柱，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夜間火柱，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總不離開百姓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的面前。</a:t>
            </a:r>
            <a:r>
              <a:rPr kumimoji="1" lang="zh-TW" altLang="en-US" sz="27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」</a:t>
            </a:r>
            <a:r>
              <a:rPr kumimoji="1"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十三</a:t>
            </a:r>
            <a:r>
              <a:rPr kumimoji="1"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22</a:t>
            </a:r>
            <a:endParaRPr kumimoji="1" lang="en-US" altLang="zh-TW" sz="27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7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「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以色列人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看見耶和華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向埃及人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所行的大事，</a:t>
            </a:r>
            <a:endParaRPr kumimoji="1" lang="en-US" altLang="zh-TW" sz="2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微軟正黑體" pitchFamily="34" charset="-120"/>
              <a:ea typeface="微軟正黑體" pitchFamily="34" charset="-120"/>
              <a:cs typeface="新細明體" pitchFamily="18" charset="-12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2600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     </a:t>
            </a:r>
            <a:r>
              <a:rPr kumimoji="1" lang="zh-TW" altLang="en-US" sz="2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就敬畏耶和華，又信服他和他的僕人摩西。</a:t>
            </a:r>
            <a:r>
              <a:rPr kumimoji="1" lang="zh-TW" altLang="en-US" sz="27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」</a:t>
            </a:r>
            <a:r>
              <a:rPr kumimoji="1" lang="zh-TW" altLang="en-US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十四</a:t>
            </a:r>
            <a:r>
              <a:rPr kumimoji="1" lang="en-US" altLang="zh-TW" b="1" dirty="0" smtClean="0">
                <a:latin typeface="微軟正黑體" pitchFamily="34" charset="-120"/>
                <a:ea typeface="微軟正黑體" pitchFamily="34" charset="-120"/>
                <a:cs typeface="新細明體" pitchFamily="18" charset="-120"/>
              </a:rPr>
              <a:t>31</a:t>
            </a:r>
            <a:endParaRPr kumimoji="1" lang="zh-TW" altLang="en-US" sz="2700" b="1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1" name="Picture 2" descr="http://images.nciku.com/note/20081118110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775464"/>
            <a:ext cx="1835696" cy="3082536"/>
          </a:xfrm>
          <a:prstGeom prst="rect">
            <a:avLst/>
          </a:prstGeom>
          <a:noFill/>
        </p:spPr>
      </p:pic>
      <p:sp>
        <p:nvSpPr>
          <p:cNvPr id="12" name="標題 1"/>
          <p:cNvSpPr txBox="1">
            <a:spLocks/>
          </p:cNvSpPr>
          <p:nvPr/>
        </p:nvSpPr>
        <p:spPr>
          <a:xfrm rot="20809703">
            <a:off x="-5316" y="4252241"/>
            <a:ext cx="9196449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歷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變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新心 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之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 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由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質疑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到</a:t>
            </a:r>
            <a:r>
              <a:rPr kumimoji="0" lang="zh-TW" altLang="zh-TW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敬畏</a:t>
            </a:r>
            <a:endParaRPr kumimoji="0" lang="zh-TW" altLang="en-US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8640"/>
            <a:ext cx="77123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總結：被贖與得釋放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經歷救恩的族群</a:t>
            </a:r>
            <a:endParaRPr kumimoji="1" lang="zh-TW" altLang="en-US" sz="4800" b="0" i="0" u="none" strike="noStrike" cap="none" normalizeH="0" baseline="0" dirty="0" smtClean="0">
              <a:ln>
                <a:noFill/>
              </a:ln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0" y="10527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昔日：以色列民面對重擔危機，怨聲載道</a:t>
            </a:r>
            <a:endParaRPr lang="en-US" altLang="zh-TW" sz="3200" b="1" dirty="0" smtClean="0">
              <a:solidFill>
                <a:srgbClr val="FFC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今天：神眾子有何重擔難關，無法卸下，難以前行</a:t>
            </a:r>
            <a:endParaRPr lang="zh-TW" altLang="en-US" sz="32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Picture 2" descr="http://images.nciku.com/note/200811181109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6043" y="2780928"/>
            <a:ext cx="2427957" cy="4077072"/>
          </a:xfrm>
          <a:prstGeom prst="rect">
            <a:avLst/>
          </a:prstGeom>
          <a:noFill/>
        </p:spPr>
      </p:pic>
      <p:sp>
        <p:nvSpPr>
          <p:cNvPr id="10" name="標題 1"/>
          <p:cNvSpPr>
            <a:spLocks noGrp="1"/>
          </p:cNvSpPr>
          <p:nvPr>
            <p:ph type="ctrTitle"/>
          </p:nvPr>
        </p:nvSpPr>
        <p:spPr>
          <a:xfrm rot="20910642">
            <a:off x="27071" y="3037037"/>
            <a:ext cx="9144000" cy="6480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zh-TW" altLang="zh-TW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歷</a:t>
            </a:r>
            <a:r>
              <a:rPr lang="zh-TW" altLang="zh-TW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變</a:t>
            </a:r>
            <a:r>
              <a:rPr lang="zh-TW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新心 </a:t>
            </a:r>
            <a:r>
              <a:rPr lang="zh-TW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TW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由</a:t>
            </a:r>
            <a:r>
              <a:rPr lang="zh-TW" altLang="zh-TW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質疑</a:t>
            </a:r>
            <a:r>
              <a:rPr lang="zh-TW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zh-TW" altLang="zh-TW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敬畏</a:t>
            </a:r>
            <a:endParaRPr lang="zh-TW" alt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195</TotalTime>
  <Words>589</Words>
  <Application>Microsoft Office PowerPoint</Application>
  <PresentationFormat>如螢幕大小 (4:3)</PresentationFormat>
  <Paragraphs>69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神韻</vt:lpstr>
      <vt:lpstr>投影片 1</vt:lpstr>
      <vt:lpstr>歷變新心 之 由質疑到敬畏</vt:lpstr>
      <vt:lpstr>投影片 3</vt:lpstr>
      <vt:lpstr>投影片 4</vt:lpstr>
      <vt:lpstr>投影片 5</vt:lpstr>
      <vt:lpstr>投影片 6</vt:lpstr>
      <vt:lpstr>歷變新心 之 由質疑到敬畏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Ming</dc:creator>
  <cp:lastModifiedBy>Ming</cp:lastModifiedBy>
  <cp:revision>22</cp:revision>
  <dcterms:created xsi:type="dcterms:W3CDTF">2014-02-13T01:49:50Z</dcterms:created>
  <dcterms:modified xsi:type="dcterms:W3CDTF">2014-02-13T08:56:37Z</dcterms:modified>
</cp:coreProperties>
</file>